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3" r:id="rId8"/>
    <p:sldId id="283" r:id="rId9"/>
    <p:sldId id="276" r:id="rId10"/>
    <p:sldId id="277" r:id="rId11"/>
    <p:sldId id="278" r:id="rId12"/>
    <p:sldId id="279" r:id="rId13"/>
    <p:sldId id="262" r:id="rId14"/>
    <p:sldId id="264" r:id="rId15"/>
    <p:sldId id="265" r:id="rId16"/>
    <p:sldId id="266" r:id="rId17"/>
    <p:sldId id="267" r:id="rId18"/>
    <p:sldId id="274" r:id="rId19"/>
    <p:sldId id="268" r:id="rId20"/>
    <p:sldId id="269" r:id="rId21"/>
    <p:sldId id="271" r:id="rId22"/>
    <p:sldId id="272" r:id="rId23"/>
    <p:sldId id="275" r:id="rId24"/>
    <p:sldId id="280" r:id="rId25"/>
    <p:sldId id="281" r:id="rId26"/>
    <p:sldId id="282" r:id="rId27"/>
    <p:sldId id="273" r:id="rId2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Светлый стиль 3 — акцент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Светлый стиль 2 — акцент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536" y="2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dirty="0"/>
              <a:pPr/>
              <a:t>11/6/2016</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dirty="0"/>
              <a:pPr/>
              <a:t>11/6/2016</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11/6/2016</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11/6/2016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11/6/2016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B61BEF0D-F0BB-DE4B-95CE-6DB70DBA9567}" type="datetimeFigureOut">
              <a:rPr lang="en-US" dirty="0"/>
              <a:pPr/>
              <a:t>11/6/2016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ru-RU" smtClean="0"/>
              <a:t>Образец заголовка</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11/6/2016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11/6/2016</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11/6/2016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dirty="0"/>
              <a:pPr/>
              <a:t>11/6/2016</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learningapps.org/2727482" TargetMode="Externa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learningapps.org/2728363"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learningapps.org/2728153" TargetMode="Externa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b="1" dirty="0"/>
              <a:t>Разработка занятий по финансовой грамотности </a:t>
            </a:r>
            <a:r>
              <a:rPr lang="ru-RU" b="1" dirty="0" smtClean="0"/>
              <a:t>с </a:t>
            </a:r>
            <a:r>
              <a:rPr lang="ru-RU" b="1" dirty="0"/>
              <a:t>применением активных (имитационных и </a:t>
            </a:r>
            <a:r>
              <a:rPr lang="ru-RU" b="1" dirty="0" err="1"/>
              <a:t>неимитационных</a:t>
            </a:r>
            <a:r>
              <a:rPr lang="ru-RU" b="1" dirty="0"/>
              <a:t>) методов обучения</a:t>
            </a:r>
            <a:endParaRPr lang="ru-RU" dirty="0"/>
          </a:p>
        </p:txBody>
      </p:sp>
      <p:sp>
        <p:nvSpPr>
          <p:cNvPr id="3" name="Подзаголовок 2"/>
          <p:cNvSpPr>
            <a:spLocks noGrp="1"/>
          </p:cNvSpPr>
          <p:nvPr>
            <p:ph type="subTitle" idx="1"/>
          </p:nvPr>
        </p:nvSpPr>
        <p:spPr/>
        <p:txBody>
          <a:bodyPr>
            <a:normAutofit/>
          </a:bodyPr>
          <a:lstStyle/>
          <a:p>
            <a:r>
              <a:rPr lang="ru-RU" sz="2400" b="1" dirty="0"/>
              <a:t>по теме "Банки и банковские услуги"</a:t>
            </a:r>
            <a:endParaRPr lang="ru-RU" sz="2400" dirty="0"/>
          </a:p>
        </p:txBody>
      </p:sp>
      <p:sp>
        <p:nvSpPr>
          <p:cNvPr id="4" name="TextBox 3"/>
          <p:cNvSpPr txBox="1"/>
          <p:nvPr/>
        </p:nvSpPr>
        <p:spPr>
          <a:xfrm>
            <a:off x="5614416" y="3273552"/>
            <a:ext cx="5804876" cy="3970318"/>
          </a:xfrm>
          <a:prstGeom prst="rect">
            <a:avLst/>
          </a:prstGeom>
          <a:noFill/>
        </p:spPr>
        <p:txBody>
          <a:bodyPr wrap="square" rtlCol="0">
            <a:spAutoFit/>
          </a:bodyPr>
          <a:lstStyle/>
          <a:p>
            <a:r>
              <a:rPr lang="ru-RU" b="1" dirty="0" smtClean="0">
                <a:solidFill>
                  <a:schemeClr val="bg1"/>
                </a:solidFill>
              </a:rPr>
              <a:t>Выполнили:</a:t>
            </a:r>
          </a:p>
          <a:p>
            <a:r>
              <a:rPr lang="ru-RU" b="1" dirty="0" err="1" smtClean="0">
                <a:solidFill>
                  <a:schemeClr val="bg1"/>
                </a:solidFill>
              </a:rPr>
              <a:t>Стукалова</a:t>
            </a:r>
            <a:r>
              <a:rPr lang="ru-RU" b="1" dirty="0" smtClean="0">
                <a:solidFill>
                  <a:schemeClr val="bg1"/>
                </a:solidFill>
              </a:rPr>
              <a:t> </a:t>
            </a:r>
            <a:r>
              <a:rPr lang="ru-RU" b="1" dirty="0">
                <a:solidFill>
                  <a:schemeClr val="bg1"/>
                </a:solidFill>
              </a:rPr>
              <a:t>С. С. </a:t>
            </a:r>
            <a:r>
              <a:rPr lang="ru-RU" b="1" dirty="0" smtClean="0">
                <a:solidFill>
                  <a:schemeClr val="bg1"/>
                </a:solidFill>
              </a:rPr>
              <a:t>, </a:t>
            </a:r>
            <a:r>
              <a:rPr lang="ru-RU" b="1" dirty="0">
                <a:solidFill>
                  <a:schemeClr val="bg1"/>
                </a:solidFill>
              </a:rPr>
              <a:t>учитель истории и обществознания </a:t>
            </a:r>
          </a:p>
          <a:p>
            <a:r>
              <a:rPr lang="ru-RU" b="1" dirty="0">
                <a:solidFill>
                  <a:schemeClr val="bg1"/>
                </a:solidFill>
              </a:rPr>
              <a:t>МБОУ СОШ №1 г. </a:t>
            </a:r>
            <a:r>
              <a:rPr lang="ru-RU" b="1" dirty="0" smtClean="0">
                <a:solidFill>
                  <a:schemeClr val="bg1"/>
                </a:solidFill>
              </a:rPr>
              <a:t>Красногорск </a:t>
            </a:r>
            <a:r>
              <a:rPr lang="ru-RU" b="1" dirty="0">
                <a:solidFill>
                  <a:schemeClr val="bg1"/>
                </a:solidFill>
              </a:rPr>
              <a:t>Московской </a:t>
            </a:r>
            <a:r>
              <a:rPr lang="ru-RU" b="1" dirty="0" smtClean="0">
                <a:solidFill>
                  <a:schemeClr val="bg1"/>
                </a:solidFill>
              </a:rPr>
              <a:t>области</a:t>
            </a:r>
            <a:endParaRPr lang="en-US" b="1" dirty="0" smtClean="0">
              <a:solidFill>
                <a:schemeClr val="bg1"/>
              </a:solidFill>
            </a:endParaRPr>
          </a:p>
          <a:p>
            <a:r>
              <a:rPr lang="ru-RU" b="1" dirty="0" smtClean="0">
                <a:solidFill>
                  <a:schemeClr val="bg1"/>
                </a:solidFill>
              </a:rPr>
              <a:t>Сотникова М.П., учитель биологии, </a:t>
            </a:r>
            <a:r>
              <a:rPr lang="ru-RU" b="1" dirty="0">
                <a:solidFill>
                  <a:schemeClr val="bg1"/>
                </a:solidFill>
              </a:rPr>
              <a:t>ГБОУ «Школа 2075» ШО №</a:t>
            </a:r>
            <a:r>
              <a:rPr lang="ru-RU" b="1" dirty="0" smtClean="0">
                <a:solidFill>
                  <a:schemeClr val="bg1"/>
                </a:solidFill>
              </a:rPr>
              <a:t>4</a:t>
            </a:r>
            <a:endParaRPr lang="en-US" b="1" dirty="0" smtClean="0">
              <a:solidFill>
                <a:schemeClr val="bg1"/>
              </a:solidFill>
            </a:endParaRPr>
          </a:p>
          <a:p>
            <a:r>
              <a:rPr lang="ru-RU" b="1" dirty="0" smtClean="0">
                <a:solidFill>
                  <a:schemeClr val="bg1"/>
                </a:solidFill>
              </a:rPr>
              <a:t>Романова </a:t>
            </a:r>
            <a:r>
              <a:rPr lang="ru-RU" b="1" dirty="0">
                <a:solidFill>
                  <a:schemeClr val="bg1"/>
                </a:solidFill>
              </a:rPr>
              <a:t>Л.И., учитель истории и обществознания МБОУ СОШ №1 </a:t>
            </a:r>
            <a:r>
              <a:rPr lang="ru-RU" b="1" dirty="0" err="1">
                <a:solidFill>
                  <a:schemeClr val="bg1"/>
                </a:solidFill>
              </a:rPr>
              <a:t>г.Красногорск</a:t>
            </a:r>
            <a:r>
              <a:rPr lang="ru-RU" b="1" dirty="0">
                <a:solidFill>
                  <a:schemeClr val="bg1"/>
                </a:solidFill>
              </a:rPr>
              <a:t> Московской области</a:t>
            </a:r>
          </a:p>
          <a:p>
            <a:r>
              <a:rPr lang="ru-RU" b="1" dirty="0" err="1" smtClean="0">
                <a:solidFill>
                  <a:schemeClr val="bg1"/>
                </a:solidFill>
              </a:rPr>
              <a:t>Сежетова</a:t>
            </a:r>
            <a:r>
              <a:rPr lang="ru-RU" b="1" dirty="0" smtClean="0">
                <a:solidFill>
                  <a:schemeClr val="bg1"/>
                </a:solidFill>
              </a:rPr>
              <a:t> С.А., учитель экономики и информатики, ГБОУ Лицей № 1524 г. Москва</a:t>
            </a:r>
          </a:p>
          <a:p>
            <a:r>
              <a:rPr lang="ru-RU" b="1" dirty="0">
                <a:solidFill>
                  <a:schemeClr val="bg1"/>
                </a:solidFill>
              </a:rPr>
              <a:t>Давыдова О.В., преподаватель истории и обществознания, НОУ «Диалог», г. Краснознаменск Московской области</a:t>
            </a:r>
          </a:p>
          <a:p>
            <a:endParaRPr lang="ru-RU" b="1" dirty="0">
              <a:solidFill>
                <a:schemeClr val="bg1"/>
              </a:solidFill>
            </a:endParaRPr>
          </a:p>
          <a:p>
            <a:endParaRPr lang="ru-RU" dirty="0">
              <a:solidFill>
                <a:schemeClr val="bg1"/>
              </a:solidFill>
            </a:endParaRPr>
          </a:p>
        </p:txBody>
      </p:sp>
    </p:spTree>
    <p:extLst>
      <p:ext uri="{BB962C8B-B14F-4D97-AF65-F5344CB8AC3E}">
        <p14:creationId xmlns:p14="http://schemas.microsoft.com/office/powerpoint/2010/main" val="34255190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ПРОБЛЕМНАЯ ДИСКУССИЯ</a:t>
            </a:r>
            <a:endParaRPr lang="ru-RU" dirty="0"/>
          </a:p>
        </p:txBody>
      </p:sp>
      <p:sp>
        <p:nvSpPr>
          <p:cNvPr id="3" name="Объект 2"/>
          <p:cNvSpPr>
            <a:spLocks noGrp="1"/>
          </p:cNvSpPr>
          <p:nvPr>
            <p:ph idx="1"/>
          </p:nvPr>
        </p:nvSpPr>
        <p:spPr>
          <a:xfrm>
            <a:off x="581192" y="2180496"/>
            <a:ext cx="11029615" cy="4055712"/>
          </a:xfrm>
        </p:spPr>
        <p:txBody>
          <a:bodyPr>
            <a:normAutofit/>
          </a:bodyPr>
          <a:lstStyle/>
          <a:p>
            <a:pPr marL="0" indent="0">
              <a:buNone/>
            </a:pPr>
            <a:r>
              <a:rPr lang="ru-RU" sz="2400" b="1" dirty="0"/>
              <a:t>Цель:</a:t>
            </a:r>
            <a:r>
              <a:rPr lang="ru-RU" sz="2400" dirty="0"/>
              <a:t> </a:t>
            </a:r>
            <a:r>
              <a:rPr lang="ru-RU" sz="2400" dirty="0" smtClean="0"/>
              <a:t>сформировать представление у обучающихся о функциях банков, сравнить </a:t>
            </a:r>
            <a:r>
              <a:rPr lang="ru-RU" sz="2400" dirty="0"/>
              <a:t>интересы владельцев сбережений и предпринимателей</a:t>
            </a:r>
          </a:p>
          <a:p>
            <a:pPr marL="0" indent="0">
              <a:buNone/>
            </a:pPr>
            <a:r>
              <a:rPr lang="ru-RU" sz="2400" b="1" dirty="0"/>
              <a:t>Задачи:</a:t>
            </a:r>
          </a:p>
          <a:p>
            <a:pPr>
              <a:buFont typeface="Wingdings" panose="05000000000000000000" pitchFamily="2" charset="2"/>
              <a:buChar char="q"/>
            </a:pPr>
            <a:r>
              <a:rPr lang="ru-RU" sz="2400" dirty="0" smtClean="0"/>
              <a:t>Определить </a:t>
            </a:r>
            <a:r>
              <a:rPr lang="ru-RU" sz="2400" dirty="0"/>
              <a:t>функции банков </a:t>
            </a:r>
          </a:p>
          <a:p>
            <a:pPr>
              <a:buFont typeface="Wingdings" panose="05000000000000000000" pitchFamily="2" charset="2"/>
              <a:buChar char="q"/>
            </a:pPr>
            <a:r>
              <a:rPr lang="ru-RU" sz="2400" dirty="0" smtClean="0"/>
              <a:t>Выявить </a:t>
            </a:r>
            <a:r>
              <a:rPr lang="ru-RU" sz="2400" dirty="0"/>
              <a:t>пользу банков </a:t>
            </a:r>
          </a:p>
          <a:p>
            <a:pPr marL="0" indent="0">
              <a:buNone/>
            </a:pPr>
            <a:r>
              <a:rPr lang="ru-RU" sz="2400" b="1" dirty="0" smtClean="0"/>
              <a:t>Планируемые </a:t>
            </a:r>
            <a:r>
              <a:rPr lang="ru-RU" sz="2400" b="1" dirty="0"/>
              <a:t>результаты:</a:t>
            </a:r>
            <a:r>
              <a:rPr lang="ru-RU" sz="2400" dirty="0"/>
              <a:t>  </a:t>
            </a:r>
            <a:endParaRPr lang="ru-RU" sz="2400" dirty="0" smtClean="0"/>
          </a:p>
          <a:p>
            <a:pPr marL="0" indent="0">
              <a:buNone/>
            </a:pPr>
            <a:r>
              <a:rPr lang="ru-RU" sz="2400" dirty="0" smtClean="0"/>
              <a:t>Получить представление о деятельности банков, исследуя </a:t>
            </a:r>
            <a:r>
              <a:rPr lang="ru-RU" sz="2400" dirty="0"/>
              <a:t>несложные практические ситуации в банковской сфере</a:t>
            </a:r>
          </a:p>
        </p:txBody>
      </p:sp>
    </p:spTree>
    <p:extLst>
      <p:ext uri="{BB962C8B-B14F-4D97-AF65-F5344CB8AC3E}">
        <p14:creationId xmlns:p14="http://schemas.microsoft.com/office/powerpoint/2010/main" val="191245078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ПРОБЛЕМНАЯ ДИСКУССИЯ: ФРАГМЕНТ УРОКА</a:t>
            </a:r>
            <a:endParaRPr lang="ru-RU" dirty="0"/>
          </a:p>
        </p:txBody>
      </p:sp>
      <p:graphicFrame>
        <p:nvGraphicFramePr>
          <p:cNvPr id="3" name="Таблица 2"/>
          <p:cNvGraphicFramePr>
            <a:graphicFrameLocks noGrp="1"/>
          </p:cNvGraphicFramePr>
          <p:nvPr>
            <p:extLst>
              <p:ext uri="{D42A27DB-BD31-4B8C-83A1-F6EECF244321}">
                <p14:modId xmlns:p14="http://schemas.microsoft.com/office/powerpoint/2010/main" val="1920245796"/>
              </p:ext>
            </p:extLst>
          </p:nvPr>
        </p:nvGraphicFramePr>
        <p:xfrm>
          <a:off x="581191" y="1984248"/>
          <a:ext cx="11232856" cy="4593463"/>
        </p:xfrm>
        <a:graphic>
          <a:graphicData uri="http://schemas.openxmlformats.org/drawingml/2006/table">
            <a:tbl>
              <a:tblPr firstRow="1" firstCol="1" bandRow="1">
                <a:tableStyleId>{B301B821-A1FF-4177-AEE7-76D212191A09}</a:tableStyleId>
              </a:tblPr>
              <a:tblGrid>
                <a:gridCol w="2289762"/>
                <a:gridCol w="5198027"/>
                <a:gridCol w="3745067"/>
              </a:tblGrid>
              <a:tr h="85029">
                <a:tc>
                  <a:txBody>
                    <a:bodyPr/>
                    <a:lstStyle/>
                    <a:p>
                      <a:pPr algn="just">
                        <a:lnSpc>
                          <a:spcPct val="150000"/>
                        </a:lnSpc>
                        <a:spcAft>
                          <a:spcPts val="0"/>
                        </a:spcAft>
                      </a:pPr>
                      <a:r>
                        <a:rPr lang="ru-RU" sz="1800" dirty="0">
                          <a:effectLst/>
                        </a:rPr>
                        <a:t>Этап урока</a:t>
                      </a:r>
                      <a:endParaRPr lang="ru-RU"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4808" marR="14808" marT="0" marB="0"/>
                </a:tc>
                <a:tc>
                  <a:txBody>
                    <a:bodyPr/>
                    <a:lstStyle/>
                    <a:p>
                      <a:pPr algn="just">
                        <a:lnSpc>
                          <a:spcPct val="150000"/>
                        </a:lnSpc>
                        <a:spcAft>
                          <a:spcPts val="0"/>
                        </a:spcAft>
                      </a:pPr>
                      <a:r>
                        <a:rPr lang="ru-RU" sz="1800">
                          <a:effectLst/>
                        </a:rPr>
                        <a:t>Деятельность учителя</a:t>
                      </a:r>
                      <a:endParaRPr lang="ru-RU"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14808" marR="14808" marT="0" marB="0"/>
                </a:tc>
                <a:tc>
                  <a:txBody>
                    <a:bodyPr/>
                    <a:lstStyle/>
                    <a:p>
                      <a:pPr algn="just">
                        <a:lnSpc>
                          <a:spcPct val="150000"/>
                        </a:lnSpc>
                        <a:spcAft>
                          <a:spcPts val="0"/>
                        </a:spcAft>
                      </a:pPr>
                      <a:r>
                        <a:rPr lang="ru-RU" sz="1800" dirty="0">
                          <a:effectLst/>
                        </a:rPr>
                        <a:t>Деятельность ученика</a:t>
                      </a:r>
                      <a:endParaRPr lang="ru-RU"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4808" marR="14808" marT="0" marB="0"/>
                </a:tc>
              </a:tr>
              <a:tr h="1810456">
                <a:tc>
                  <a:txBody>
                    <a:bodyPr/>
                    <a:lstStyle/>
                    <a:p>
                      <a:pPr algn="l">
                        <a:lnSpc>
                          <a:spcPct val="150000"/>
                        </a:lnSpc>
                        <a:spcAft>
                          <a:spcPts val="0"/>
                        </a:spcAft>
                      </a:pPr>
                      <a:r>
                        <a:rPr lang="ru-RU" sz="1800" dirty="0">
                          <a:effectLst/>
                        </a:rPr>
                        <a:t>Постановка цели урока и мотивация</a:t>
                      </a:r>
                      <a:endParaRPr lang="ru-RU"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4808" marR="14808" marT="0" marB="0"/>
                </a:tc>
                <a:tc>
                  <a:txBody>
                    <a:bodyPr/>
                    <a:lstStyle/>
                    <a:p>
                      <a:pPr algn="just">
                        <a:lnSpc>
                          <a:spcPct val="100000"/>
                        </a:lnSpc>
                        <a:spcAft>
                          <a:spcPts val="0"/>
                        </a:spcAft>
                      </a:pPr>
                      <a:r>
                        <a:rPr lang="ru-RU" sz="1800" dirty="0">
                          <a:effectLst/>
                        </a:rPr>
                        <a:t>«Банк – это место, где вам одалживают зонтик в ясную погоду, а потом просят вернуть, когда начинается дождь»  </a:t>
                      </a:r>
                      <a:endParaRPr lang="ru-RU" sz="1600" dirty="0">
                        <a:effectLst/>
                      </a:endParaRPr>
                    </a:p>
                    <a:p>
                      <a:pPr algn="just">
                        <a:lnSpc>
                          <a:spcPct val="150000"/>
                        </a:lnSpc>
                        <a:spcAft>
                          <a:spcPts val="0"/>
                        </a:spcAft>
                      </a:pPr>
                      <a:r>
                        <a:rPr lang="ru-RU" sz="1800" dirty="0">
                          <a:effectLst/>
                        </a:rPr>
                        <a:t>Как вы понимаете эти слова?</a:t>
                      </a:r>
                      <a:endParaRPr lang="ru-RU" sz="1600" dirty="0">
                        <a:effectLst/>
                      </a:endParaRPr>
                    </a:p>
                    <a:p>
                      <a:pPr algn="just">
                        <a:lnSpc>
                          <a:spcPct val="115000"/>
                        </a:lnSpc>
                        <a:spcAft>
                          <a:spcPts val="0"/>
                        </a:spcAft>
                      </a:pPr>
                      <a:r>
                        <a:rPr lang="ru-RU" sz="1800" dirty="0">
                          <a:effectLst/>
                        </a:rPr>
                        <a:t>Представьте, что вы выиграли в лотерею 1000000 рублей. Как вы распорядитесь своим выигрышем?</a:t>
                      </a:r>
                      <a:endParaRPr lang="ru-RU" sz="1600" dirty="0">
                        <a:effectLst/>
                      </a:endParaRPr>
                    </a:p>
                    <a:p>
                      <a:pPr marL="342900" lvl="0" indent="-342900" algn="just">
                        <a:lnSpc>
                          <a:spcPct val="115000"/>
                        </a:lnSpc>
                        <a:spcAft>
                          <a:spcPts val="0"/>
                        </a:spcAft>
                        <a:buFont typeface="Symbol" panose="05050102010706020507" pitchFamily="18" charset="2"/>
                        <a:buChar char=""/>
                        <a:tabLst>
                          <a:tab pos="457200" algn="l"/>
                        </a:tabLst>
                      </a:pPr>
                      <a:r>
                        <a:rPr lang="ru-RU" sz="1800" dirty="0">
                          <a:effectLst/>
                        </a:rPr>
                        <a:t>- Вложите в банк.</a:t>
                      </a:r>
                      <a:endParaRPr lang="ru-RU" sz="1600" dirty="0">
                        <a:effectLst/>
                      </a:endParaRPr>
                    </a:p>
                    <a:p>
                      <a:pPr marL="342900" lvl="0" indent="-342900" algn="just">
                        <a:lnSpc>
                          <a:spcPct val="115000"/>
                        </a:lnSpc>
                        <a:spcAft>
                          <a:spcPts val="0"/>
                        </a:spcAft>
                        <a:buFont typeface="Symbol" panose="05050102010706020507" pitchFamily="18" charset="2"/>
                        <a:buChar char=""/>
                        <a:tabLst>
                          <a:tab pos="457200" algn="l"/>
                        </a:tabLst>
                      </a:pPr>
                      <a:r>
                        <a:rPr lang="ru-RU" sz="1800" dirty="0">
                          <a:effectLst/>
                        </a:rPr>
                        <a:t>- Купите драгоценности.</a:t>
                      </a:r>
                      <a:endParaRPr lang="ru-RU" sz="1600" dirty="0">
                        <a:effectLst/>
                      </a:endParaRPr>
                    </a:p>
                    <a:p>
                      <a:pPr marL="342900" lvl="0" indent="-342900" algn="just">
                        <a:lnSpc>
                          <a:spcPct val="115000"/>
                        </a:lnSpc>
                        <a:spcAft>
                          <a:spcPts val="0"/>
                        </a:spcAft>
                        <a:buFont typeface="Symbol" panose="05050102010706020507" pitchFamily="18" charset="2"/>
                        <a:buChar char=""/>
                        <a:tabLst>
                          <a:tab pos="457200" algn="l"/>
                        </a:tabLst>
                      </a:pPr>
                      <a:r>
                        <a:rPr lang="ru-RU" sz="1800" dirty="0">
                          <a:effectLst/>
                        </a:rPr>
                        <a:t>- Будете хранить выигрыш дома.</a:t>
                      </a:r>
                      <a:endParaRPr lang="ru-RU" sz="1600" dirty="0">
                        <a:effectLst/>
                      </a:endParaRPr>
                    </a:p>
                    <a:p>
                      <a:pPr algn="just">
                        <a:lnSpc>
                          <a:spcPct val="115000"/>
                        </a:lnSpc>
                        <a:spcAft>
                          <a:spcPts val="0"/>
                        </a:spcAft>
                      </a:pPr>
                      <a:r>
                        <a:rPr lang="ru-RU" sz="1800" dirty="0">
                          <a:effectLst/>
                        </a:rPr>
                        <a:t>Обоснуйте свое решение.</a:t>
                      </a:r>
                      <a:endParaRPr lang="ru-RU" sz="1600" dirty="0">
                        <a:effectLst/>
                      </a:endParaRPr>
                    </a:p>
                    <a:p>
                      <a:pPr algn="just">
                        <a:lnSpc>
                          <a:spcPct val="100000"/>
                        </a:lnSpc>
                        <a:spcAft>
                          <a:spcPts val="0"/>
                        </a:spcAft>
                      </a:pPr>
                      <a:r>
                        <a:rPr lang="ru-RU" sz="1800" dirty="0">
                          <a:effectLst/>
                        </a:rPr>
                        <a:t>Тема нашего урока: «Нужны ли банки и для чего они нужны?»</a:t>
                      </a:r>
                      <a:endParaRPr lang="ru-RU" sz="1600" dirty="0">
                        <a:effectLst/>
                      </a:endParaRPr>
                    </a:p>
                    <a:p>
                      <a:pPr algn="just">
                        <a:lnSpc>
                          <a:spcPct val="100000"/>
                        </a:lnSpc>
                        <a:spcAft>
                          <a:spcPts val="0"/>
                        </a:spcAft>
                      </a:pPr>
                      <a:r>
                        <a:rPr lang="ru-RU" sz="1800" dirty="0">
                          <a:effectLst/>
                        </a:rPr>
                        <a:t>Учитель предлагает детям разделиться на 3 </a:t>
                      </a:r>
                      <a:r>
                        <a:rPr lang="ru-RU" sz="1800" dirty="0" smtClean="0">
                          <a:effectLst/>
                        </a:rPr>
                        <a:t>команды</a:t>
                      </a:r>
                      <a:r>
                        <a:rPr lang="ru-RU" sz="1800" dirty="0">
                          <a:effectLst/>
                        </a:rPr>
                        <a:t> </a:t>
                      </a:r>
                      <a:endParaRPr lang="ru-RU"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4808" marR="14808" marT="0" marB="0"/>
                </a:tc>
                <a:tc>
                  <a:txBody>
                    <a:bodyPr/>
                    <a:lstStyle/>
                    <a:p>
                      <a:pPr algn="just">
                        <a:lnSpc>
                          <a:spcPct val="150000"/>
                        </a:lnSpc>
                        <a:spcAft>
                          <a:spcPts val="0"/>
                        </a:spcAft>
                      </a:pPr>
                      <a:endParaRPr lang="ru-RU" sz="1800" dirty="0" smtClean="0">
                        <a:effectLst/>
                      </a:endParaRPr>
                    </a:p>
                    <a:p>
                      <a:pPr algn="just">
                        <a:lnSpc>
                          <a:spcPct val="150000"/>
                        </a:lnSpc>
                        <a:spcAft>
                          <a:spcPts val="0"/>
                        </a:spcAft>
                      </a:pPr>
                      <a:endParaRPr lang="ru-RU" sz="1800" dirty="0" smtClean="0">
                        <a:effectLst/>
                      </a:endParaRPr>
                    </a:p>
                    <a:p>
                      <a:pPr algn="l">
                        <a:lnSpc>
                          <a:spcPct val="150000"/>
                        </a:lnSpc>
                        <a:spcAft>
                          <a:spcPts val="0"/>
                        </a:spcAft>
                      </a:pPr>
                      <a:r>
                        <a:rPr lang="ru-RU" sz="1800" dirty="0" smtClean="0">
                          <a:effectLst/>
                        </a:rPr>
                        <a:t>Ребята </a:t>
                      </a:r>
                      <a:r>
                        <a:rPr lang="ru-RU" sz="1800" dirty="0">
                          <a:effectLst/>
                        </a:rPr>
                        <a:t>высказывают свои точки </a:t>
                      </a:r>
                      <a:r>
                        <a:rPr lang="ru-RU" sz="1800" dirty="0" smtClean="0">
                          <a:effectLst/>
                        </a:rPr>
                        <a:t>зрения</a:t>
                      </a:r>
                      <a:r>
                        <a:rPr lang="ru-RU" sz="1800" dirty="0">
                          <a:effectLst/>
                        </a:rPr>
                        <a:t> </a:t>
                      </a:r>
                      <a:endParaRPr lang="ru-RU" sz="1600" dirty="0">
                        <a:effectLst/>
                      </a:endParaRPr>
                    </a:p>
                    <a:p>
                      <a:pPr algn="just">
                        <a:lnSpc>
                          <a:spcPct val="150000"/>
                        </a:lnSpc>
                        <a:spcAft>
                          <a:spcPts val="0"/>
                        </a:spcAft>
                      </a:pPr>
                      <a:r>
                        <a:rPr lang="ru-RU" sz="1800" dirty="0">
                          <a:effectLst/>
                        </a:rPr>
                        <a:t> </a:t>
                      </a:r>
                      <a:endParaRPr lang="ru-RU" sz="1600" dirty="0">
                        <a:effectLst/>
                      </a:endParaRPr>
                    </a:p>
                    <a:p>
                      <a:pPr algn="just">
                        <a:lnSpc>
                          <a:spcPct val="150000"/>
                        </a:lnSpc>
                        <a:spcAft>
                          <a:spcPts val="0"/>
                        </a:spcAft>
                      </a:pPr>
                      <a:r>
                        <a:rPr lang="ru-RU" sz="1800" dirty="0">
                          <a:effectLst/>
                        </a:rPr>
                        <a:t> </a:t>
                      </a:r>
                      <a:endParaRPr lang="ru-RU" sz="1600" dirty="0">
                        <a:effectLst/>
                      </a:endParaRPr>
                    </a:p>
                    <a:p>
                      <a:pPr algn="just">
                        <a:lnSpc>
                          <a:spcPct val="150000"/>
                        </a:lnSpc>
                        <a:spcAft>
                          <a:spcPts val="0"/>
                        </a:spcAft>
                      </a:pPr>
                      <a:r>
                        <a:rPr lang="ru-RU" sz="1800" dirty="0">
                          <a:effectLst/>
                        </a:rPr>
                        <a:t> </a:t>
                      </a:r>
                      <a:endParaRPr lang="ru-RU" sz="1600" dirty="0">
                        <a:effectLst/>
                      </a:endParaRPr>
                    </a:p>
                    <a:p>
                      <a:pPr algn="l">
                        <a:lnSpc>
                          <a:spcPct val="150000"/>
                        </a:lnSpc>
                        <a:spcAft>
                          <a:spcPts val="0"/>
                        </a:spcAft>
                      </a:pPr>
                      <a:r>
                        <a:rPr lang="ru-RU" sz="1800" dirty="0">
                          <a:effectLst/>
                        </a:rPr>
                        <a:t>  </a:t>
                      </a:r>
                      <a:r>
                        <a:rPr lang="ru-RU" sz="1800" dirty="0" smtClean="0">
                          <a:effectLst/>
                        </a:rPr>
                        <a:t>Ребята </a:t>
                      </a:r>
                      <a:r>
                        <a:rPr lang="ru-RU" sz="1800" dirty="0">
                          <a:effectLst/>
                        </a:rPr>
                        <a:t>делятся на команды, каждая отстаивает свое мнение</a:t>
                      </a:r>
                      <a:endParaRPr lang="ru-RU"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4808" marR="14808" marT="0" marB="0"/>
                </a:tc>
              </a:tr>
            </a:tbl>
          </a:graphicData>
        </a:graphic>
      </p:graphicFrame>
    </p:spTree>
    <p:extLst>
      <p:ext uri="{BB962C8B-B14F-4D97-AF65-F5344CB8AC3E}">
        <p14:creationId xmlns:p14="http://schemas.microsoft.com/office/powerpoint/2010/main" val="371297910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ПРОБЛЕМНАЯ ДИСКУССИЯ: ФРАГМЕНТ УРОКА</a:t>
            </a:r>
            <a:endParaRPr lang="ru-RU" dirty="0"/>
          </a:p>
        </p:txBody>
      </p:sp>
      <p:graphicFrame>
        <p:nvGraphicFramePr>
          <p:cNvPr id="3" name="Таблица 2"/>
          <p:cNvGraphicFramePr>
            <a:graphicFrameLocks noGrp="1"/>
          </p:cNvGraphicFramePr>
          <p:nvPr>
            <p:extLst>
              <p:ext uri="{D42A27DB-BD31-4B8C-83A1-F6EECF244321}">
                <p14:modId xmlns:p14="http://schemas.microsoft.com/office/powerpoint/2010/main" val="1833076829"/>
              </p:ext>
            </p:extLst>
          </p:nvPr>
        </p:nvGraphicFramePr>
        <p:xfrm>
          <a:off x="581191" y="1984248"/>
          <a:ext cx="11232856" cy="4804591"/>
        </p:xfrm>
        <a:graphic>
          <a:graphicData uri="http://schemas.openxmlformats.org/drawingml/2006/table">
            <a:tbl>
              <a:tblPr firstRow="1" firstCol="1" bandRow="1">
                <a:tableStyleId>{69012ECD-51FC-41F1-AA8D-1B2483CD663E}</a:tableStyleId>
              </a:tblPr>
              <a:tblGrid>
                <a:gridCol w="2289762"/>
                <a:gridCol w="5198027"/>
                <a:gridCol w="3745067"/>
              </a:tblGrid>
              <a:tr h="406581">
                <a:tc>
                  <a:txBody>
                    <a:bodyPr/>
                    <a:lstStyle/>
                    <a:p>
                      <a:pPr algn="just">
                        <a:lnSpc>
                          <a:spcPct val="150000"/>
                        </a:lnSpc>
                        <a:spcAft>
                          <a:spcPts val="0"/>
                        </a:spcAft>
                      </a:pPr>
                      <a:r>
                        <a:rPr lang="ru-RU" sz="1800" dirty="0">
                          <a:effectLst/>
                        </a:rPr>
                        <a:t>Этап урока</a:t>
                      </a:r>
                      <a:endParaRPr lang="ru-RU"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4808" marR="14808" marT="0" marB="0"/>
                </a:tc>
                <a:tc>
                  <a:txBody>
                    <a:bodyPr/>
                    <a:lstStyle/>
                    <a:p>
                      <a:pPr algn="just">
                        <a:lnSpc>
                          <a:spcPct val="150000"/>
                        </a:lnSpc>
                        <a:spcAft>
                          <a:spcPts val="0"/>
                        </a:spcAft>
                      </a:pPr>
                      <a:r>
                        <a:rPr lang="ru-RU" sz="1800">
                          <a:effectLst/>
                        </a:rPr>
                        <a:t>Деятельность учителя</a:t>
                      </a:r>
                      <a:endParaRPr lang="ru-RU"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14808" marR="14808" marT="0" marB="0"/>
                </a:tc>
                <a:tc>
                  <a:txBody>
                    <a:bodyPr/>
                    <a:lstStyle/>
                    <a:p>
                      <a:pPr algn="just">
                        <a:lnSpc>
                          <a:spcPct val="150000"/>
                        </a:lnSpc>
                        <a:spcAft>
                          <a:spcPts val="0"/>
                        </a:spcAft>
                      </a:pPr>
                      <a:r>
                        <a:rPr lang="ru-RU" sz="1800">
                          <a:effectLst/>
                        </a:rPr>
                        <a:t>Деятельность ученика</a:t>
                      </a:r>
                      <a:endParaRPr lang="ru-RU"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14808" marR="14808" marT="0" marB="0"/>
                </a:tc>
              </a:tr>
              <a:tr h="4147131">
                <a:tc>
                  <a:txBody>
                    <a:bodyPr/>
                    <a:lstStyle/>
                    <a:p>
                      <a:pPr algn="just">
                        <a:lnSpc>
                          <a:spcPct val="150000"/>
                        </a:lnSpc>
                        <a:spcAft>
                          <a:spcPts val="0"/>
                        </a:spcAft>
                      </a:pPr>
                      <a:r>
                        <a:rPr lang="ru-RU" sz="1800" dirty="0">
                          <a:effectLst/>
                        </a:rPr>
                        <a:t>Работа по группам</a:t>
                      </a:r>
                      <a:endParaRPr lang="ru-RU"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4808" marR="14808" marT="0" marB="0"/>
                </a:tc>
                <a:tc>
                  <a:txBody>
                    <a:bodyPr/>
                    <a:lstStyle/>
                    <a:p>
                      <a:pPr>
                        <a:lnSpc>
                          <a:spcPct val="115000"/>
                        </a:lnSpc>
                        <a:spcAft>
                          <a:spcPts val="0"/>
                        </a:spcAft>
                      </a:pPr>
                      <a:r>
                        <a:rPr lang="ru-RU" sz="1800" dirty="0">
                          <a:effectLst/>
                        </a:rPr>
                        <a:t>Поясняет, что требуется от каждой группы (обсуждение  вопроса, сопоставление информации, идей, мнений, предложений). </a:t>
                      </a:r>
                      <a:endParaRPr lang="ru-RU" sz="1600" dirty="0">
                        <a:effectLst/>
                      </a:endParaRPr>
                    </a:p>
                    <a:p>
                      <a:pPr algn="just">
                        <a:lnSpc>
                          <a:spcPct val="115000"/>
                        </a:lnSpc>
                        <a:spcAft>
                          <a:spcPts val="0"/>
                        </a:spcAft>
                      </a:pPr>
                      <a:r>
                        <a:rPr lang="ru-RU" sz="1800" dirty="0">
                          <a:effectLst/>
                        </a:rPr>
                        <a:t> </a:t>
                      </a:r>
                      <a:endParaRPr lang="ru-RU" sz="1600" dirty="0">
                        <a:effectLst/>
                      </a:endParaRPr>
                    </a:p>
                    <a:p>
                      <a:pPr algn="just">
                        <a:lnSpc>
                          <a:spcPct val="115000"/>
                        </a:lnSpc>
                        <a:spcAft>
                          <a:spcPts val="0"/>
                        </a:spcAft>
                      </a:pPr>
                      <a:r>
                        <a:rPr lang="ru-RU" sz="1800" dirty="0">
                          <a:effectLst/>
                        </a:rPr>
                        <a:t> Оказывается не всегда удобно и небезопасно хранить крупную сумму денег дома. Прибыли и выгоды при таком хранении денег нет. Вы, конечно, можете купить драгоценности, недвижимость, а оставшуюся часть денег вложить в банк.</a:t>
                      </a:r>
                      <a:endParaRPr lang="ru-RU" sz="1600" dirty="0">
                        <a:effectLst/>
                      </a:endParaRPr>
                    </a:p>
                    <a:p>
                      <a:pPr>
                        <a:lnSpc>
                          <a:spcPct val="115000"/>
                        </a:lnSpc>
                        <a:spcAft>
                          <a:spcPts val="0"/>
                        </a:spcAft>
                      </a:pPr>
                      <a:r>
                        <a:rPr lang="ru-RU" sz="1800" dirty="0">
                          <a:effectLst/>
                        </a:rPr>
                        <a:t>Многие люди вкладывают свои деньги в банк, оформляя срочный депозит. В таком случае через определенный договором срок, получают еще и проценты. </a:t>
                      </a:r>
                      <a:endParaRPr lang="ru-RU" sz="1600" dirty="0">
                        <a:effectLst/>
                      </a:endParaRPr>
                    </a:p>
                    <a:p>
                      <a:pPr>
                        <a:lnSpc>
                          <a:spcPct val="115000"/>
                        </a:lnSpc>
                        <a:spcAft>
                          <a:spcPts val="0"/>
                        </a:spcAft>
                      </a:pPr>
                      <a:r>
                        <a:rPr lang="ru-RU" sz="1800" dirty="0">
                          <a:effectLst/>
                        </a:rPr>
                        <a:t> </a:t>
                      </a:r>
                      <a:r>
                        <a:rPr lang="ru-RU" sz="1800" dirty="0" smtClean="0">
                          <a:effectLst/>
                        </a:rPr>
                        <a:t>Подведение </a:t>
                      </a:r>
                      <a:r>
                        <a:rPr lang="ru-RU" sz="1800" dirty="0">
                          <a:effectLst/>
                        </a:rPr>
                        <a:t>итогов работы по группам</a:t>
                      </a:r>
                      <a:r>
                        <a:rPr lang="ru-RU" sz="1800" dirty="0" smtClean="0">
                          <a:effectLst/>
                        </a:rPr>
                        <a:t>.</a:t>
                      </a:r>
                      <a:r>
                        <a:rPr lang="ru-RU" sz="1800" dirty="0">
                          <a:effectLst/>
                        </a:rPr>
                        <a:t> </a:t>
                      </a:r>
                      <a:endParaRPr lang="ru-RU"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4808" marR="14808" marT="0" marB="0"/>
                </a:tc>
                <a:tc>
                  <a:txBody>
                    <a:bodyPr/>
                    <a:lstStyle/>
                    <a:p>
                      <a:pPr algn="l">
                        <a:lnSpc>
                          <a:spcPct val="150000"/>
                        </a:lnSpc>
                        <a:spcAft>
                          <a:spcPts val="0"/>
                        </a:spcAft>
                      </a:pPr>
                      <a:r>
                        <a:rPr lang="ru-RU" sz="1800" dirty="0">
                          <a:effectLst/>
                        </a:rPr>
                        <a:t>Выступление каждой группы, аргументация своей позиции</a:t>
                      </a:r>
                      <a:endParaRPr lang="ru-RU"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14808" marR="14808" marT="0" marB="0"/>
                </a:tc>
              </a:tr>
            </a:tbl>
          </a:graphicData>
        </a:graphic>
      </p:graphicFrame>
    </p:spTree>
    <p:extLst>
      <p:ext uri="{BB962C8B-B14F-4D97-AF65-F5344CB8AC3E}">
        <p14:creationId xmlns:p14="http://schemas.microsoft.com/office/powerpoint/2010/main" val="10612201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ИНТЕРАКТИВНЫЕ УПРАЖНЕНИЯ ОНЛАЙН</a:t>
            </a:r>
            <a:endParaRPr lang="ru-RU" dirty="0"/>
          </a:p>
        </p:txBody>
      </p:sp>
      <p:sp>
        <p:nvSpPr>
          <p:cNvPr id="3" name="Объект 2"/>
          <p:cNvSpPr>
            <a:spLocks noGrp="1"/>
          </p:cNvSpPr>
          <p:nvPr>
            <p:ph idx="1"/>
          </p:nvPr>
        </p:nvSpPr>
        <p:spPr/>
        <p:txBody>
          <a:bodyPr>
            <a:normAutofit/>
          </a:bodyPr>
          <a:lstStyle/>
          <a:p>
            <a:pPr marL="0" indent="0">
              <a:buNone/>
            </a:pPr>
            <a:r>
              <a:rPr lang="ru-RU" sz="2800" b="1" dirty="0"/>
              <a:t>«Создание  игровых  интерактивных упражнений на онлайн-сервисе http://learningapps.org» - </a:t>
            </a:r>
            <a:r>
              <a:rPr lang="ru-RU" sz="2800" b="1" dirty="0" smtClean="0"/>
              <a:t>для 10-11 классов</a:t>
            </a:r>
            <a:endParaRPr lang="ru-RU" sz="2800" b="1" dirty="0"/>
          </a:p>
          <a:p>
            <a:pPr marL="0" indent="0">
              <a:buNone/>
            </a:pPr>
            <a:r>
              <a:rPr lang="ru-RU" sz="2800" b="1" dirty="0"/>
              <a:t>Разработчик: Романова Л.И., учитель истории и обществознания МБОУ СОШ №1 </a:t>
            </a:r>
            <a:r>
              <a:rPr lang="ru-RU" sz="2800" b="1" dirty="0" err="1"/>
              <a:t>г.Красногорск</a:t>
            </a:r>
            <a:r>
              <a:rPr lang="ru-RU" sz="2800" b="1" dirty="0"/>
              <a:t> Московской области</a:t>
            </a:r>
          </a:p>
          <a:p>
            <a:pPr marL="0" indent="0">
              <a:buNone/>
            </a:pPr>
            <a:endParaRPr lang="ru-RU" sz="2800" dirty="0"/>
          </a:p>
        </p:txBody>
      </p:sp>
    </p:spTree>
    <p:extLst>
      <p:ext uri="{BB962C8B-B14F-4D97-AF65-F5344CB8AC3E}">
        <p14:creationId xmlns:p14="http://schemas.microsoft.com/office/powerpoint/2010/main" val="120072116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ИНТЕРАКТИВНЫЕ УПРАЖНЕНИЯ ОНЛАЙН</a:t>
            </a:r>
            <a:endParaRPr lang="ru-RU" dirty="0"/>
          </a:p>
        </p:txBody>
      </p:sp>
      <p:sp>
        <p:nvSpPr>
          <p:cNvPr id="3" name="Объект 2"/>
          <p:cNvSpPr>
            <a:spLocks noGrp="1"/>
          </p:cNvSpPr>
          <p:nvPr>
            <p:ph idx="1"/>
          </p:nvPr>
        </p:nvSpPr>
        <p:spPr>
          <a:xfrm>
            <a:off x="581192" y="2180496"/>
            <a:ext cx="11029615" cy="3854544"/>
          </a:xfrm>
        </p:spPr>
        <p:txBody>
          <a:bodyPr>
            <a:normAutofit fontScale="70000" lnSpcReduction="20000"/>
          </a:bodyPr>
          <a:lstStyle/>
          <a:p>
            <a:pPr marL="0" indent="0" algn="just">
              <a:buNone/>
            </a:pPr>
            <a:r>
              <a:rPr lang="ru-RU" sz="2800" b="1" dirty="0"/>
              <a:t>Цель:</a:t>
            </a:r>
            <a:r>
              <a:rPr lang="ru-RU" sz="2800" dirty="0"/>
              <a:t> Повышение уровня финансовой грамотности посредством освоения базовой системы понятий из области банковского дела и приобретения практических навыков взаимодействия с банками.</a:t>
            </a:r>
          </a:p>
          <a:p>
            <a:pPr marL="0" indent="0">
              <a:buNone/>
            </a:pPr>
            <a:r>
              <a:rPr lang="ru-RU" sz="2800" b="1" dirty="0" smtClean="0"/>
              <a:t>Задачи</a:t>
            </a:r>
            <a:r>
              <a:rPr lang="ru-RU" sz="2800" b="1" dirty="0"/>
              <a:t>:</a:t>
            </a:r>
          </a:p>
          <a:p>
            <a:pPr algn="just">
              <a:buFont typeface="Wingdings" panose="05000000000000000000" pitchFamily="2" charset="2"/>
              <a:buChar char="q"/>
            </a:pPr>
            <a:r>
              <a:rPr lang="ru-RU" sz="2800" dirty="0"/>
              <a:t>Повышение мотивации и познавательной активности за счет разнообразия форм работы.</a:t>
            </a:r>
          </a:p>
          <a:p>
            <a:pPr algn="just">
              <a:buFont typeface="Wingdings" panose="05000000000000000000" pitchFamily="2" charset="2"/>
              <a:buChar char="q"/>
            </a:pPr>
            <a:r>
              <a:rPr lang="ru-RU" sz="2800" dirty="0"/>
              <a:t>Интенсификация самостоятельной работы учащихся.</a:t>
            </a:r>
          </a:p>
          <a:p>
            <a:pPr algn="just">
              <a:buFont typeface="Wingdings" panose="05000000000000000000" pitchFamily="2" charset="2"/>
              <a:buChar char="q"/>
            </a:pPr>
            <a:r>
              <a:rPr lang="ru-RU" sz="2800" dirty="0"/>
              <a:t>Совершенствование навыков использования компьютера и Интернета.</a:t>
            </a:r>
          </a:p>
          <a:p>
            <a:pPr marL="0" indent="0">
              <a:buNone/>
            </a:pPr>
            <a:r>
              <a:rPr lang="ru-RU" sz="2800" b="1" dirty="0" smtClean="0"/>
              <a:t>Планируемые </a:t>
            </a:r>
            <a:r>
              <a:rPr lang="ru-RU" sz="2800" b="1" dirty="0"/>
              <a:t>результаты:</a:t>
            </a:r>
            <a:r>
              <a:rPr lang="ru-RU" sz="2800" dirty="0"/>
              <a:t>  </a:t>
            </a:r>
          </a:p>
          <a:p>
            <a:pPr marL="0" indent="0">
              <a:buNone/>
            </a:pPr>
            <a:r>
              <a:rPr lang="ru-RU" sz="2800" dirty="0"/>
              <a:t>формирование системы знаний о финансовой сфере в жизни общества как пространстве, в котором осуществляется экономическая деятельность индивидов, семей, отдельных предприятий и государства</a:t>
            </a:r>
          </a:p>
        </p:txBody>
      </p:sp>
    </p:spTree>
    <p:extLst>
      <p:ext uri="{BB962C8B-B14F-4D97-AF65-F5344CB8AC3E}">
        <p14:creationId xmlns:p14="http://schemas.microsoft.com/office/powerpoint/2010/main" val="20731041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70304" y="1"/>
            <a:ext cx="8369046" cy="1060705"/>
          </a:xfrm>
        </p:spPr>
        <p:txBody>
          <a:bodyPr>
            <a:normAutofit/>
          </a:bodyPr>
          <a:lstStyle/>
          <a:p>
            <a:r>
              <a:rPr lang="ru-RU" b="1"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Филворд</a:t>
            </a: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«Банки и банковские услуги» </a:t>
            </a:r>
            <a:endParaRPr lang="ru-RU"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1887474" y="1176402"/>
            <a:ext cx="7886700" cy="734695"/>
          </a:xfrm>
        </p:spPr>
        <p:txBody>
          <a:bodyPr/>
          <a:lstStyle/>
          <a:p>
            <a:r>
              <a:rPr lang="en-US" dirty="0" smtClean="0">
                <a:hlinkClick r:id="rId2"/>
              </a:rPr>
              <a:t>http://LearningApps.org/2727482</a:t>
            </a:r>
            <a:r>
              <a:rPr lang="ru-RU" dirty="0" smtClean="0"/>
              <a:t> </a:t>
            </a:r>
            <a:endParaRPr lang="ru-RU" dirty="0"/>
          </a:p>
        </p:txBody>
      </p:sp>
      <p:pic>
        <p:nvPicPr>
          <p:cNvPr id="4" name="Рисунок 3"/>
          <p:cNvPicPr/>
          <p:nvPr/>
        </p:nvPicPr>
        <p:blipFill>
          <a:blip r:embed="rId3" cstate="print"/>
          <a:srcRect l="10934" t="3208" r="2189" b="3952"/>
          <a:stretch>
            <a:fillRect/>
          </a:stretch>
        </p:blipFill>
        <p:spPr bwMode="auto">
          <a:xfrm>
            <a:off x="466344" y="1782785"/>
            <a:ext cx="5499028" cy="4992920"/>
          </a:xfrm>
          <a:prstGeom prst="rect">
            <a:avLst/>
          </a:prstGeom>
          <a:noFill/>
          <a:ln w="9525">
            <a:noFill/>
            <a:miter lim="800000"/>
            <a:headEnd/>
            <a:tailEnd/>
          </a:ln>
        </p:spPr>
      </p:pic>
      <p:pic>
        <p:nvPicPr>
          <p:cNvPr id="5" name="Рисунок 4"/>
          <p:cNvPicPr/>
          <p:nvPr/>
        </p:nvPicPr>
        <p:blipFill>
          <a:blip r:embed="rId4" cstate="print"/>
          <a:srcRect l="12663" t="9245" r="4907" b="4519"/>
          <a:stretch>
            <a:fillRect/>
          </a:stretch>
        </p:blipFill>
        <p:spPr bwMode="auto">
          <a:xfrm>
            <a:off x="5965372" y="1782784"/>
            <a:ext cx="5629220" cy="5011208"/>
          </a:xfrm>
          <a:prstGeom prst="rect">
            <a:avLst/>
          </a:prstGeom>
          <a:noFill/>
          <a:ln w="9525">
            <a:noFill/>
            <a:miter lim="800000"/>
            <a:headEnd/>
            <a:tailEnd/>
          </a:ln>
        </p:spPr>
      </p:pic>
    </p:spTree>
    <p:extLst>
      <p:ext uri="{BB962C8B-B14F-4D97-AF65-F5344CB8AC3E}">
        <p14:creationId xmlns:p14="http://schemas.microsoft.com/office/powerpoint/2010/main" val="21688556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524000" y="416639"/>
            <a:ext cx="9006840" cy="1088136"/>
          </a:xfrm>
        </p:spPr>
        <p:txBody>
          <a:bodyPr>
            <a:normAutofit/>
          </a:bodyPr>
          <a:lstStyle/>
          <a:p>
            <a:pPr algn="ct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Игра «Кто хочет стать миллионером». Тема «Банки и банковские услуги»</a:t>
            </a:r>
            <a:endParaRPr lang="ru-RU"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2097786" y="1267842"/>
            <a:ext cx="7886700" cy="570103"/>
          </a:xfrm>
        </p:spPr>
        <p:txBody>
          <a:bodyPr/>
          <a:lstStyle/>
          <a:p>
            <a:r>
              <a:rPr lang="en-US" dirty="0" smtClean="0">
                <a:hlinkClick r:id="rId2"/>
              </a:rPr>
              <a:t>http://LearningApps.org/2728363</a:t>
            </a:r>
            <a:r>
              <a:rPr lang="ru-RU" dirty="0" smtClean="0"/>
              <a:t> </a:t>
            </a:r>
            <a:endParaRPr lang="ru-RU" dirty="0"/>
          </a:p>
        </p:txBody>
      </p:sp>
      <p:pic>
        <p:nvPicPr>
          <p:cNvPr id="2050" name="Picture 2"/>
          <p:cNvPicPr>
            <a:picLocks noChangeAspect="1" noChangeArrowheads="1"/>
          </p:cNvPicPr>
          <p:nvPr/>
        </p:nvPicPr>
        <p:blipFill>
          <a:blip r:embed="rId3" cstate="print"/>
          <a:srcRect l="10791" t="20855" r="13291" b="25000"/>
          <a:stretch>
            <a:fillRect/>
          </a:stretch>
        </p:blipFill>
        <p:spPr bwMode="auto">
          <a:xfrm>
            <a:off x="1524000" y="1875106"/>
            <a:ext cx="5477256" cy="3125128"/>
          </a:xfrm>
          <a:prstGeom prst="rect">
            <a:avLst/>
          </a:prstGeom>
          <a:noFill/>
          <a:ln w="9525">
            <a:noFill/>
            <a:miter lim="800000"/>
            <a:headEnd/>
            <a:tailEnd/>
          </a:ln>
        </p:spPr>
      </p:pic>
      <p:pic>
        <p:nvPicPr>
          <p:cNvPr id="2051" name="Picture 3"/>
          <p:cNvPicPr>
            <a:picLocks noChangeAspect="1" noChangeArrowheads="1"/>
          </p:cNvPicPr>
          <p:nvPr/>
        </p:nvPicPr>
        <p:blipFill>
          <a:blip r:embed="rId4" cstate="print"/>
          <a:srcRect l="10587" t="21062" r="12500" b="25654"/>
          <a:stretch>
            <a:fillRect/>
          </a:stretch>
        </p:blipFill>
        <p:spPr bwMode="auto">
          <a:xfrm>
            <a:off x="5032134" y="3666744"/>
            <a:ext cx="5371810" cy="2977212"/>
          </a:xfrm>
          <a:prstGeom prst="rect">
            <a:avLst/>
          </a:prstGeom>
          <a:noFill/>
          <a:ln w="9525">
            <a:noFill/>
            <a:miter lim="800000"/>
            <a:headEnd/>
            <a:tailEnd/>
          </a:ln>
        </p:spPr>
      </p:pic>
    </p:spTree>
    <p:extLst>
      <p:ext uri="{BB962C8B-B14F-4D97-AF65-F5344CB8AC3E}">
        <p14:creationId xmlns:p14="http://schemas.microsoft.com/office/powerpoint/2010/main" val="32081948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70888" y="448056"/>
            <a:ext cx="8558784" cy="1033272"/>
          </a:xfrm>
        </p:spPr>
        <p:txBody>
          <a:bodyPr>
            <a:normAutofit/>
          </a:bodyPr>
          <a:lstStyle/>
          <a:p>
            <a:pPr algn="ct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Задание на классификацию «Банковская система России»</a:t>
            </a:r>
            <a:endParaRPr lang="ru-RU"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2180082" y="1331850"/>
            <a:ext cx="7886700" cy="506095"/>
          </a:xfrm>
        </p:spPr>
        <p:txBody>
          <a:bodyPr/>
          <a:lstStyle/>
          <a:p>
            <a:r>
              <a:rPr lang="en-US" dirty="0" smtClean="0">
                <a:hlinkClick r:id="rId2"/>
              </a:rPr>
              <a:t>http://LearningApps.org/2728153</a:t>
            </a:r>
            <a:r>
              <a:rPr lang="ru-RU" dirty="0" smtClean="0"/>
              <a:t> </a:t>
            </a:r>
            <a:endParaRPr lang="ru-RU" dirty="0"/>
          </a:p>
        </p:txBody>
      </p:sp>
      <p:pic>
        <p:nvPicPr>
          <p:cNvPr id="4" name="Рисунок 3"/>
          <p:cNvPicPr/>
          <p:nvPr/>
        </p:nvPicPr>
        <p:blipFill>
          <a:blip r:embed="rId3" cstate="print"/>
          <a:srcRect/>
          <a:stretch>
            <a:fillRect/>
          </a:stretch>
        </p:blipFill>
        <p:spPr bwMode="auto">
          <a:xfrm>
            <a:off x="109728" y="1837945"/>
            <a:ext cx="5574792" cy="4791455"/>
          </a:xfrm>
          <a:prstGeom prst="rect">
            <a:avLst/>
          </a:prstGeom>
          <a:noFill/>
          <a:ln w="9525">
            <a:noFill/>
            <a:miter lim="800000"/>
            <a:headEnd/>
            <a:tailEnd/>
          </a:ln>
        </p:spPr>
      </p:pic>
      <p:pic>
        <p:nvPicPr>
          <p:cNvPr id="5" name="Рисунок 4"/>
          <p:cNvPicPr/>
          <p:nvPr/>
        </p:nvPicPr>
        <p:blipFill>
          <a:blip r:embed="rId4" cstate="print"/>
          <a:srcRect/>
          <a:stretch>
            <a:fillRect/>
          </a:stretch>
        </p:blipFill>
        <p:spPr bwMode="auto">
          <a:xfrm>
            <a:off x="5794248" y="1837946"/>
            <a:ext cx="5910072" cy="4791454"/>
          </a:xfrm>
          <a:prstGeom prst="rect">
            <a:avLst/>
          </a:prstGeom>
          <a:noFill/>
          <a:ln w="9525">
            <a:noFill/>
            <a:miter lim="800000"/>
            <a:headEnd/>
            <a:tailEnd/>
          </a:ln>
        </p:spPr>
      </p:pic>
    </p:spTree>
    <p:extLst>
      <p:ext uri="{BB962C8B-B14F-4D97-AF65-F5344CB8AC3E}">
        <p14:creationId xmlns:p14="http://schemas.microsoft.com/office/powerpoint/2010/main" val="35925068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Картинки по запросу ученик за компьютером"/>
          <p:cNvPicPr>
            <a:picLocks noChangeAspect="1" noChangeArrowheads="1"/>
          </p:cNvPicPr>
          <p:nvPr/>
        </p:nvPicPr>
        <p:blipFill>
          <a:blip r:embed="rId2" cstate="print"/>
          <a:srcRect b="19318"/>
          <a:stretch>
            <a:fillRect/>
          </a:stretch>
        </p:blipFill>
        <p:spPr bwMode="auto">
          <a:xfrm>
            <a:off x="7772400" y="3686382"/>
            <a:ext cx="4079375" cy="2929022"/>
          </a:xfrm>
          <a:prstGeom prst="rect">
            <a:avLst/>
          </a:prstGeom>
          <a:noFill/>
        </p:spPr>
      </p:pic>
      <p:sp>
        <p:nvSpPr>
          <p:cNvPr id="2" name="Заголовок 1"/>
          <p:cNvSpPr>
            <a:spLocks noGrp="1"/>
          </p:cNvSpPr>
          <p:nvPr>
            <p:ph type="title"/>
          </p:nvPr>
        </p:nvSpPr>
        <p:spPr>
          <a:xfrm>
            <a:off x="0" y="597159"/>
            <a:ext cx="12192000" cy="884170"/>
          </a:xfrm>
        </p:spPr>
        <p:txBody>
          <a:bodyPr>
            <a:normAutofit/>
          </a:bodyPr>
          <a:lstStyle/>
          <a:p>
            <a:pPr algn="ctr"/>
            <a:r>
              <a:rPr lang="ru-RU" b="1"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Варианты использования интерактивных заданий</a:t>
            </a:r>
            <a:endParaRPr lang="ru-RU" b="1"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Содержимое 2"/>
          <p:cNvSpPr>
            <a:spLocks noGrp="1"/>
          </p:cNvSpPr>
          <p:nvPr>
            <p:ph idx="1"/>
          </p:nvPr>
        </p:nvSpPr>
        <p:spPr>
          <a:xfrm>
            <a:off x="425858" y="1792131"/>
            <a:ext cx="11184295" cy="2802359"/>
          </a:xfrm>
        </p:spPr>
        <p:txBody>
          <a:bodyPr/>
          <a:lstStyle/>
          <a:p>
            <a:pPr algn="just"/>
            <a:r>
              <a:rPr lang="ru-RU" sz="2400" dirty="0" smtClean="0"/>
              <a:t>на занятии с целью закрепления изученного теоретического материала;</a:t>
            </a:r>
          </a:p>
          <a:p>
            <a:pPr algn="just"/>
            <a:r>
              <a:rPr lang="ru-RU" sz="2400" dirty="0" smtClean="0"/>
              <a:t>при поведении самостоятельной проверочной работы;</a:t>
            </a:r>
          </a:p>
          <a:p>
            <a:pPr algn="just"/>
            <a:r>
              <a:rPr lang="ru-RU" sz="2400" dirty="0" smtClean="0"/>
              <a:t>на зачётах;</a:t>
            </a:r>
          </a:p>
          <a:p>
            <a:pPr algn="just"/>
            <a:r>
              <a:rPr lang="ru-RU" sz="2400" dirty="0" smtClean="0"/>
              <a:t>для самостоятельной работы дома</a:t>
            </a:r>
          </a:p>
          <a:p>
            <a:endParaRPr lang="ru-RU" dirty="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КЕЙС «АВТОКРЕДИТ»</a:t>
            </a:r>
            <a:endParaRPr lang="ru-RU" dirty="0"/>
          </a:p>
        </p:txBody>
      </p:sp>
      <p:sp>
        <p:nvSpPr>
          <p:cNvPr id="3" name="Объект 2"/>
          <p:cNvSpPr>
            <a:spLocks noGrp="1"/>
          </p:cNvSpPr>
          <p:nvPr>
            <p:ph idx="1"/>
          </p:nvPr>
        </p:nvSpPr>
        <p:spPr/>
        <p:txBody>
          <a:bodyPr>
            <a:normAutofit/>
          </a:bodyPr>
          <a:lstStyle/>
          <a:p>
            <a:pPr marL="0" indent="0">
              <a:buNone/>
            </a:pPr>
            <a:r>
              <a:rPr lang="ru-RU" sz="2800" b="1" dirty="0" smtClean="0"/>
              <a:t>«Кейс АВТОКРЕДИТ» </a:t>
            </a:r>
            <a:r>
              <a:rPr lang="ru-RU" sz="2800" b="1" dirty="0"/>
              <a:t>- для </a:t>
            </a:r>
            <a:r>
              <a:rPr lang="ru-RU" sz="2800" b="1" dirty="0" smtClean="0"/>
              <a:t>10 класса социально-экономического профиля</a:t>
            </a:r>
            <a:endParaRPr lang="ru-RU" sz="2800" b="1" dirty="0"/>
          </a:p>
          <a:p>
            <a:pPr marL="0" indent="0">
              <a:buNone/>
            </a:pPr>
            <a:r>
              <a:rPr lang="ru-RU" sz="2800" b="1" dirty="0"/>
              <a:t>Разработчик</a:t>
            </a:r>
            <a:r>
              <a:rPr lang="ru-RU" sz="2800" b="1" dirty="0" smtClean="0"/>
              <a:t>: </a:t>
            </a:r>
            <a:r>
              <a:rPr lang="ru-RU" sz="2800" b="1" dirty="0" err="1" smtClean="0"/>
              <a:t>Сежетова</a:t>
            </a:r>
            <a:r>
              <a:rPr lang="ru-RU" sz="2800" b="1" dirty="0" smtClean="0"/>
              <a:t> С.А., </a:t>
            </a:r>
            <a:r>
              <a:rPr lang="ru-RU" sz="2800" b="1" dirty="0"/>
              <a:t>учитель экономики и информатики, ГБОУ Лицей № 1524 г. Москва</a:t>
            </a:r>
          </a:p>
          <a:p>
            <a:pPr marL="0" indent="0">
              <a:buNone/>
            </a:pPr>
            <a:endParaRPr lang="ru-RU" sz="2800" b="1" dirty="0"/>
          </a:p>
          <a:p>
            <a:endParaRPr lang="ru-RU" sz="2800" dirty="0"/>
          </a:p>
        </p:txBody>
      </p:sp>
    </p:spTree>
    <p:extLst>
      <p:ext uri="{BB962C8B-B14F-4D97-AF65-F5344CB8AC3E}">
        <p14:creationId xmlns:p14="http://schemas.microsoft.com/office/powerpoint/2010/main" val="19461653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ЦЕЛЬ ПРОЕКТА</a:t>
            </a:r>
            <a:endParaRPr lang="ru-RU" dirty="0"/>
          </a:p>
        </p:txBody>
      </p:sp>
      <p:sp>
        <p:nvSpPr>
          <p:cNvPr id="3" name="Объект 2"/>
          <p:cNvSpPr>
            <a:spLocks noGrp="1"/>
          </p:cNvSpPr>
          <p:nvPr>
            <p:ph idx="1"/>
          </p:nvPr>
        </p:nvSpPr>
        <p:spPr/>
        <p:txBody>
          <a:bodyPr>
            <a:normAutofit/>
          </a:bodyPr>
          <a:lstStyle/>
          <a:p>
            <a:r>
              <a:rPr lang="ru-RU" sz="3200" dirty="0"/>
              <a:t>Повышение уровня финансовой грамотности </a:t>
            </a:r>
            <a:r>
              <a:rPr lang="ru-RU" sz="3200" dirty="0" smtClean="0"/>
              <a:t>обучающихся посредством </a:t>
            </a:r>
            <a:r>
              <a:rPr lang="ru-RU" sz="3200" dirty="0"/>
              <a:t>освоения базовой системы понятий из области банковского дела и приобретения практических навыков взаимодействия с </a:t>
            </a:r>
            <a:r>
              <a:rPr lang="ru-RU" sz="3200" dirty="0" smtClean="0"/>
              <a:t>банковской системой.</a:t>
            </a:r>
            <a:endParaRPr lang="ru-RU" sz="3200" dirty="0"/>
          </a:p>
          <a:p>
            <a:endParaRPr lang="ru-RU" sz="3200" dirty="0"/>
          </a:p>
        </p:txBody>
      </p:sp>
    </p:spTree>
    <p:extLst>
      <p:ext uri="{BB962C8B-B14F-4D97-AF65-F5344CB8AC3E}">
        <p14:creationId xmlns:p14="http://schemas.microsoft.com/office/powerpoint/2010/main" val="17086812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КЕЙС «АВТОКРЕДИТ»</a:t>
            </a:r>
            <a:endParaRPr lang="ru-RU" dirty="0"/>
          </a:p>
        </p:txBody>
      </p:sp>
      <p:sp>
        <p:nvSpPr>
          <p:cNvPr id="3" name="Объект 2"/>
          <p:cNvSpPr>
            <a:spLocks noGrp="1"/>
          </p:cNvSpPr>
          <p:nvPr>
            <p:ph idx="1"/>
          </p:nvPr>
        </p:nvSpPr>
        <p:spPr>
          <a:xfrm>
            <a:off x="581192" y="2180496"/>
            <a:ext cx="11029615" cy="4083144"/>
          </a:xfrm>
        </p:spPr>
        <p:txBody>
          <a:bodyPr>
            <a:normAutofit fontScale="77500" lnSpcReduction="20000"/>
          </a:bodyPr>
          <a:lstStyle/>
          <a:p>
            <a:pPr marL="0" indent="0">
              <a:buNone/>
            </a:pPr>
            <a:r>
              <a:rPr lang="ru-RU" sz="2800" b="1" dirty="0"/>
              <a:t>Цель:</a:t>
            </a:r>
            <a:r>
              <a:rPr lang="ru-RU" sz="2800" dirty="0"/>
              <a:t> сформировать представление у обучающихся о разных схемах выплат по кредиту, научиться выбирать наиболее подходящую схему применительно к конкретной ситуации</a:t>
            </a:r>
          </a:p>
          <a:p>
            <a:pPr marL="0" indent="0">
              <a:buNone/>
            </a:pPr>
            <a:r>
              <a:rPr lang="ru-RU" sz="2800" b="1" dirty="0" smtClean="0"/>
              <a:t>Задачи</a:t>
            </a:r>
            <a:r>
              <a:rPr lang="ru-RU" sz="2800" b="1" dirty="0"/>
              <a:t>:</a:t>
            </a:r>
          </a:p>
          <a:p>
            <a:pPr>
              <a:buFont typeface="Wingdings" panose="05000000000000000000" pitchFamily="2" charset="2"/>
              <a:buChar char="q"/>
            </a:pPr>
            <a:r>
              <a:rPr lang="ru-RU" sz="2800" dirty="0" smtClean="0"/>
              <a:t>закрепить </a:t>
            </a:r>
            <a:r>
              <a:rPr lang="ru-RU" sz="2800" dirty="0"/>
              <a:t>знания, полученные на предыдущих уроках по теме «Кредиты»</a:t>
            </a:r>
          </a:p>
          <a:p>
            <a:pPr>
              <a:buFont typeface="Wingdings" panose="05000000000000000000" pitchFamily="2" charset="2"/>
              <a:buChar char="q"/>
            </a:pPr>
            <a:r>
              <a:rPr lang="ru-RU" sz="2800" dirty="0" smtClean="0"/>
              <a:t>узнать </a:t>
            </a:r>
            <a:r>
              <a:rPr lang="ru-RU" sz="2800" dirty="0"/>
              <a:t>о разных схемах </a:t>
            </a:r>
            <a:r>
              <a:rPr lang="ru-RU" sz="2800" dirty="0" smtClean="0"/>
              <a:t>кредитных выплат</a:t>
            </a:r>
            <a:endParaRPr lang="ru-RU" sz="2800" dirty="0"/>
          </a:p>
          <a:p>
            <a:pPr>
              <a:buFont typeface="Wingdings" panose="05000000000000000000" pitchFamily="2" charset="2"/>
              <a:buChar char="q"/>
            </a:pPr>
            <a:r>
              <a:rPr lang="ru-RU" sz="2800" dirty="0" smtClean="0"/>
              <a:t>повысить коммуникационные </a:t>
            </a:r>
            <a:r>
              <a:rPr lang="ru-RU" sz="2800" dirty="0"/>
              <a:t>навыки за счет работы в парах</a:t>
            </a:r>
          </a:p>
          <a:p>
            <a:pPr marL="0" indent="0">
              <a:buNone/>
            </a:pPr>
            <a:r>
              <a:rPr lang="ru-RU" sz="2800" b="1" dirty="0" smtClean="0"/>
              <a:t>Планируемые </a:t>
            </a:r>
            <a:r>
              <a:rPr lang="ru-RU" sz="2800" b="1" dirty="0"/>
              <a:t>результаты:</a:t>
            </a:r>
            <a:r>
              <a:rPr lang="ru-RU" sz="2800" dirty="0"/>
              <a:t>  </a:t>
            </a:r>
          </a:p>
          <a:p>
            <a:pPr marL="0" indent="0">
              <a:buNone/>
            </a:pPr>
            <a:r>
              <a:rPr lang="ru-RU" sz="2800" dirty="0"/>
              <a:t>формирование экономического мышления: умения принимать рациональные решения в условиях ограниченности денежных средств, оценивать возможные последствия для себя, своей семьи и общества в целом и принимать ответственность за них</a:t>
            </a:r>
          </a:p>
        </p:txBody>
      </p:sp>
    </p:spTree>
    <p:extLst>
      <p:ext uri="{BB962C8B-B14F-4D97-AF65-F5344CB8AC3E}">
        <p14:creationId xmlns:p14="http://schemas.microsoft.com/office/powerpoint/2010/main" val="60635352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КЕЙС «АВТОКРЕДИТ»</a:t>
            </a:r>
            <a:endParaRPr lang="ru-RU" dirty="0"/>
          </a:p>
        </p:txBody>
      </p:sp>
      <p:sp>
        <p:nvSpPr>
          <p:cNvPr id="3" name="Объект 2"/>
          <p:cNvSpPr>
            <a:spLocks noGrp="1"/>
          </p:cNvSpPr>
          <p:nvPr>
            <p:ph idx="1"/>
          </p:nvPr>
        </p:nvSpPr>
        <p:spPr>
          <a:xfrm>
            <a:off x="581192" y="1883664"/>
            <a:ext cx="11029615" cy="4800600"/>
          </a:xfrm>
        </p:spPr>
        <p:txBody>
          <a:bodyPr>
            <a:noAutofit/>
          </a:bodyPr>
          <a:lstStyle/>
          <a:p>
            <a:pPr marL="0" indent="0">
              <a:buNone/>
            </a:pPr>
            <a:r>
              <a:rPr lang="ru-RU" sz="1600" dirty="0"/>
              <a:t>В Москве живет семья Петровых. </a:t>
            </a:r>
          </a:p>
          <a:p>
            <a:pPr marL="0" indent="0">
              <a:buNone/>
            </a:pPr>
            <a:r>
              <a:rPr lang="ru-RU" sz="1600" dirty="0"/>
              <a:t>Отец, Кузьма Иванович Петров, работает муниципальным служащим. Его зарплата составляет </a:t>
            </a:r>
            <a:r>
              <a:rPr lang="ru-RU" sz="1600" b="1" dirty="0"/>
              <a:t>40 000 руб.</a:t>
            </a:r>
            <a:r>
              <a:rPr lang="ru-RU" sz="1600" dirty="0"/>
              <a:t> (после вычета НДФЛ</a:t>
            </a:r>
            <a:r>
              <a:rPr lang="ru-RU" sz="1600" dirty="0" smtClean="0"/>
              <a:t>). Мать</a:t>
            </a:r>
            <a:r>
              <a:rPr lang="ru-RU" sz="1600" dirty="0"/>
              <a:t>, Ольга Трофимовна Петрова, работает поваром в кафе. Ее зарплата – </a:t>
            </a:r>
            <a:r>
              <a:rPr lang="ru-RU" sz="1600" b="1" dirty="0"/>
              <a:t>50 000 руб</a:t>
            </a:r>
            <a:r>
              <a:rPr lang="ru-RU" sz="1600" dirty="0"/>
              <a:t>. (после вычета НДФЛ</a:t>
            </a:r>
            <a:r>
              <a:rPr lang="ru-RU" sz="1600" dirty="0" smtClean="0"/>
              <a:t>).В </a:t>
            </a:r>
            <a:r>
              <a:rPr lang="ru-RU" sz="1600" dirty="0"/>
              <a:t>семье двое детей. Младший сын Илья учится в 9 </a:t>
            </a:r>
            <a:r>
              <a:rPr lang="ru-RU" sz="1600" dirty="0" smtClean="0"/>
              <a:t>классе. Старший </a:t>
            </a:r>
            <a:r>
              <a:rPr lang="ru-RU" sz="1600" dirty="0"/>
              <a:t>сын Олег не сдал сессию и отчислен с первого курса института.  Подрабатывает </a:t>
            </a:r>
            <a:r>
              <a:rPr lang="ru-RU" sz="1600" dirty="0" err="1"/>
              <a:t>фрилансером</a:t>
            </a:r>
            <a:r>
              <a:rPr lang="ru-RU" sz="1600" dirty="0"/>
              <a:t>-программистом. В среднем его месячный доход составляет </a:t>
            </a:r>
            <a:r>
              <a:rPr lang="ru-RU" sz="1600" b="1" dirty="0"/>
              <a:t>12 000</a:t>
            </a:r>
            <a:r>
              <a:rPr lang="ru-RU" sz="1600" dirty="0"/>
              <a:t> </a:t>
            </a:r>
            <a:r>
              <a:rPr lang="ru-RU" sz="1600" b="1" dirty="0" smtClean="0"/>
              <a:t>руб</a:t>
            </a:r>
            <a:r>
              <a:rPr lang="ru-RU" sz="1600" dirty="0" smtClean="0"/>
              <a:t>. Семья </a:t>
            </a:r>
            <a:r>
              <a:rPr lang="ru-RU" sz="1600" dirty="0"/>
              <a:t>имеет старенький автомобиль, который давно уже хочет заменить на </a:t>
            </a:r>
            <a:r>
              <a:rPr lang="ru-RU" sz="1600" dirty="0" smtClean="0"/>
              <a:t>новый. У </a:t>
            </a:r>
            <a:r>
              <a:rPr lang="ru-RU" sz="1600" dirty="0"/>
              <a:t>семьи есть дом с участком в дачном поселке под Рязанью. Добираться туда далеко, поэтому семья там бывает редко. Этот участок при благоприятном раскладе можно продать за </a:t>
            </a:r>
            <a:r>
              <a:rPr lang="ru-RU" sz="1600" b="1" dirty="0"/>
              <a:t>100 000 рублей,</a:t>
            </a:r>
            <a:r>
              <a:rPr lang="ru-RU" sz="1600" dirty="0"/>
              <a:t> но найти покупателя довольно сложно. </a:t>
            </a:r>
          </a:p>
          <a:p>
            <a:pPr marL="0" indent="0">
              <a:buNone/>
            </a:pPr>
            <a:r>
              <a:rPr lang="ru-RU" sz="1600" dirty="0" smtClean="0"/>
              <a:t>В </a:t>
            </a:r>
            <a:r>
              <a:rPr lang="ru-RU" sz="1600" dirty="0"/>
              <a:t>ближнем Подмосковье живет молодая семья Сидоровых, в которой через 6 месяцев ожидается пополнение. Рита Сидорова работает учителем в местной школе и получает </a:t>
            </a:r>
            <a:r>
              <a:rPr lang="ru-RU" sz="1600" b="1" dirty="0"/>
              <a:t>25 000 руб.</a:t>
            </a:r>
            <a:r>
              <a:rPr lang="ru-RU" sz="1600" dirty="0"/>
              <a:t> Уйдя в отпуск по беременности и родам, она будет получать ту же зарплату в течение 4 месяцев. Далее до наступления 1,5 лет ребенку она будет получать </a:t>
            </a:r>
            <a:r>
              <a:rPr lang="ru-RU" sz="1600" b="1" dirty="0"/>
              <a:t>40%</a:t>
            </a:r>
            <a:r>
              <a:rPr lang="ru-RU" sz="1600" dirty="0"/>
              <a:t> от своей зарплаты. При рождении ребенка семья получит единовременное пособие в размере </a:t>
            </a:r>
            <a:r>
              <a:rPr lang="ru-RU" sz="1600" b="1" dirty="0"/>
              <a:t>15 500 руб</a:t>
            </a:r>
            <a:r>
              <a:rPr lang="ru-RU" sz="1600" dirty="0"/>
              <a:t>. Муж Риты Роман ездит на работу в Москву. Он – инженер-электрик и получает </a:t>
            </a:r>
            <a:r>
              <a:rPr lang="ru-RU" sz="1600" b="1" dirty="0"/>
              <a:t>60 000 руб</a:t>
            </a:r>
            <a:r>
              <a:rPr lang="ru-RU" sz="1600" dirty="0"/>
              <a:t>., часто бывает в командировках в разных районах Подмосковья. Сидоровым очень нужна машина. У семьи есть </a:t>
            </a:r>
            <a:r>
              <a:rPr lang="ru-RU" sz="1600" b="1" dirty="0"/>
              <a:t>вклад в банке</a:t>
            </a:r>
            <a:r>
              <a:rPr lang="ru-RU" sz="1600" dirty="0"/>
              <a:t> в размере </a:t>
            </a:r>
            <a:r>
              <a:rPr lang="ru-RU" sz="1600" b="1" dirty="0"/>
              <a:t>200 000 рублей </a:t>
            </a:r>
            <a:r>
              <a:rPr lang="ru-RU" sz="1600" dirty="0"/>
              <a:t>(вклад до востребования,</a:t>
            </a:r>
            <a:r>
              <a:rPr lang="ru-RU" sz="1600" b="1" dirty="0"/>
              <a:t> </a:t>
            </a:r>
            <a:r>
              <a:rPr lang="ru-RU" sz="1600" dirty="0"/>
              <a:t>процентами по которому можно пренебречь)</a:t>
            </a:r>
            <a:r>
              <a:rPr lang="ru-RU" sz="1600" b="1" dirty="0"/>
              <a:t>.</a:t>
            </a:r>
            <a:r>
              <a:rPr lang="ru-RU" sz="1600" dirty="0"/>
              <a:t> </a:t>
            </a:r>
          </a:p>
          <a:p>
            <a:pPr marL="0" indent="0">
              <a:buNone/>
            </a:pPr>
            <a:r>
              <a:rPr lang="ru-RU" sz="1600" dirty="0" smtClean="0"/>
              <a:t>Обе </a:t>
            </a:r>
            <a:r>
              <a:rPr lang="ru-RU" sz="1600" dirty="0"/>
              <a:t>семьи хотели бы купить новую иномарку, производимую на территории России. Такая машина обойдется им примерно в 500000-600000 руб. в зависимости от выбранной марки.</a:t>
            </a:r>
            <a:endParaRPr lang="ru-RU" sz="2400" dirty="0"/>
          </a:p>
        </p:txBody>
      </p:sp>
    </p:spTree>
    <p:extLst>
      <p:ext uri="{BB962C8B-B14F-4D97-AF65-F5344CB8AC3E}">
        <p14:creationId xmlns:p14="http://schemas.microsoft.com/office/powerpoint/2010/main" val="51576140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КЕЙС «АВТОКРЕДИТ»</a:t>
            </a:r>
            <a:endParaRPr lang="ru-RU" dirty="0"/>
          </a:p>
        </p:txBody>
      </p:sp>
      <p:sp>
        <p:nvSpPr>
          <p:cNvPr id="3" name="Объект 2"/>
          <p:cNvSpPr>
            <a:spLocks noGrp="1"/>
          </p:cNvSpPr>
          <p:nvPr>
            <p:ph idx="1"/>
          </p:nvPr>
        </p:nvSpPr>
        <p:spPr>
          <a:xfrm>
            <a:off x="581192" y="1883664"/>
            <a:ext cx="11029615" cy="4800600"/>
          </a:xfrm>
        </p:spPr>
        <p:txBody>
          <a:bodyPr>
            <a:noAutofit/>
          </a:bodyPr>
          <a:lstStyle/>
          <a:p>
            <a:pPr marL="0" indent="0">
              <a:buNone/>
            </a:pPr>
            <a:r>
              <a:rPr lang="ru-RU" sz="2000" dirty="0"/>
              <a:t>Ниже приведены несколько программ кредитования. Какой кредит вы бы посоветовали взять Петровым, а какой – Сидоровым? Почему</a:t>
            </a:r>
            <a:r>
              <a:rPr lang="ru-RU" sz="2000" dirty="0" smtClean="0"/>
              <a:t>?</a:t>
            </a:r>
            <a:endParaRPr lang="ru-RU" sz="2000" dirty="0"/>
          </a:p>
          <a:p>
            <a:r>
              <a:rPr lang="ru-RU" sz="2000" dirty="0"/>
              <a:t>Кредит «Остаточный платеж». При стоимости машины в 600 000 рублей первоначальный взнос должен составить 120 000, 480 000 – кредит на три года под 11,23% годовых. Ежемесячный платеж составит 13 233 руб., последний платеж – 133 233 руб.</a:t>
            </a:r>
          </a:p>
          <a:p>
            <a:r>
              <a:rPr lang="ru-RU" sz="2000" dirty="0" smtClean="0"/>
              <a:t>Кредит </a:t>
            </a:r>
            <a:r>
              <a:rPr lang="ru-RU" sz="2000" dirty="0"/>
              <a:t>«Специальный». При стоимости машины в 600 000 рублей первоначальный взнос должен составить 100 000, 500 000 – кредит на три года под 13% годовых. Ежемесячный платеж составит 16 847 руб.</a:t>
            </a:r>
          </a:p>
          <a:p>
            <a:r>
              <a:rPr lang="ru-RU" sz="2000" dirty="0" smtClean="0"/>
              <a:t>Кредит </a:t>
            </a:r>
            <a:r>
              <a:rPr lang="ru-RU" sz="2000" dirty="0"/>
              <a:t>«Дифференцированный». При стоимости машины в 600 000 рублей первоначальный взнос должен составить 100 000, 500 000 – кредит на три года под 14% годовых. График платежей приведен в таблице.</a:t>
            </a:r>
            <a:endParaRPr lang="ru-RU" sz="3200" dirty="0"/>
          </a:p>
        </p:txBody>
      </p:sp>
    </p:spTree>
    <p:extLst>
      <p:ext uri="{BB962C8B-B14F-4D97-AF65-F5344CB8AC3E}">
        <p14:creationId xmlns:p14="http://schemas.microsoft.com/office/powerpoint/2010/main" val="838627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КЕЙС «АВТОКРЕДИТ»</a:t>
            </a:r>
            <a:endParaRPr lang="ru-RU" dirty="0"/>
          </a:p>
        </p:txBody>
      </p:sp>
      <p:graphicFrame>
        <p:nvGraphicFramePr>
          <p:cNvPr id="5" name="Таблица 4"/>
          <p:cNvGraphicFramePr>
            <a:graphicFrameLocks noGrp="1"/>
          </p:cNvGraphicFramePr>
          <p:nvPr>
            <p:extLst>
              <p:ext uri="{D42A27DB-BD31-4B8C-83A1-F6EECF244321}">
                <p14:modId xmlns:p14="http://schemas.microsoft.com/office/powerpoint/2010/main" val="2658324674"/>
              </p:ext>
            </p:extLst>
          </p:nvPr>
        </p:nvGraphicFramePr>
        <p:xfrm>
          <a:off x="718352" y="1920240"/>
          <a:ext cx="10656000" cy="4302834"/>
        </p:xfrm>
        <a:graphic>
          <a:graphicData uri="http://schemas.openxmlformats.org/drawingml/2006/table">
            <a:tbl>
              <a:tblPr firstRow="1" firstCol="1" bandRow="1">
                <a:tableStyleId>{B301B821-A1FF-4177-AEE7-76D212191A09}</a:tableStyleId>
              </a:tblPr>
              <a:tblGrid>
                <a:gridCol w="1776000"/>
                <a:gridCol w="1776000"/>
                <a:gridCol w="1776000"/>
                <a:gridCol w="1776000"/>
                <a:gridCol w="1776000"/>
                <a:gridCol w="1776000"/>
              </a:tblGrid>
              <a:tr h="599994">
                <a:tc>
                  <a:txBody>
                    <a:bodyPr/>
                    <a:lstStyle/>
                    <a:p>
                      <a:pPr algn="ctr"/>
                      <a:r>
                        <a:rPr lang="ru-RU" sz="2000" dirty="0">
                          <a:effectLst/>
                        </a:rPr>
                        <a:t>Месяц</a:t>
                      </a:r>
                      <a:endParaRPr lang="ru-RU" sz="2000"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a:effectLst/>
                        </a:rPr>
                        <a:t>Сумма платежа</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Месяц</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dirty="0">
                          <a:effectLst/>
                        </a:rPr>
                        <a:t>Сумма платежа</a:t>
                      </a:r>
                      <a:endParaRPr lang="ru-RU" sz="2000"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Месяц</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a:effectLst/>
                        </a:rPr>
                        <a:t>Сумма платежа</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r>
              <a:tr h="302044">
                <a:tc>
                  <a:txBody>
                    <a:bodyPr/>
                    <a:lstStyle/>
                    <a:p>
                      <a:pPr algn="ctr"/>
                      <a:r>
                        <a:rPr lang="ru-RU" sz="2000">
                          <a:effectLst/>
                        </a:rPr>
                        <a:t>1</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19 722,22</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13</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17 777,78</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25</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15 833,33</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r>
              <a:tr h="302044">
                <a:tc>
                  <a:txBody>
                    <a:bodyPr/>
                    <a:lstStyle/>
                    <a:p>
                      <a:pPr algn="ctr"/>
                      <a:r>
                        <a:rPr lang="ru-RU" sz="2000">
                          <a:effectLst/>
                        </a:rPr>
                        <a:t>2</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19 560,19</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14</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17 615,74</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26</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15 671,30</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r>
              <a:tr h="302044">
                <a:tc>
                  <a:txBody>
                    <a:bodyPr/>
                    <a:lstStyle/>
                    <a:p>
                      <a:pPr algn="ctr"/>
                      <a:r>
                        <a:rPr lang="ru-RU" sz="2000">
                          <a:effectLst/>
                        </a:rPr>
                        <a:t>3</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dirty="0">
                          <a:effectLst/>
                        </a:rPr>
                        <a:t>19 398,15</a:t>
                      </a:r>
                      <a:endParaRPr lang="ru-RU" sz="2000"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15</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17 453,70</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27</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15 509,26</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r>
              <a:tr h="302044">
                <a:tc>
                  <a:txBody>
                    <a:bodyPr/>
                    <a:lstStyle/>
                    <a:p>
                      <a:pPr algn="ctr"/>
                      <a:r>
                        <a:rPr lang="ru-RU" sz="2000">
                          <a:effectLst/>
                        </a:rPr>
                        <a:t>4</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19 236,11</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16</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dirty="0">
                          <a:effectLst/>
                        </a:rPr>
                        <a:t>17 291,67</a:t>
                      </a:r>
                      <a:endParaRPr lang="ru-RU" sz="2000"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28</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15 347,22</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r>
              <a:tr h="302044">
                <a:tc>
                  <a:txBody>
                    <a:bodyPr/>
                    <a:lstStyle/>
                    <a:p>
                      <a:pPr algn="ctr"/>
                      <a:r>
                        <a:rPr lang="ru-RU" sz="2000">
                          <a:effectLst/>
                        </a:rPr>
                        <a:t>5</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19 074,07</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17</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17 129,63</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29</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15 185,19</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r>
              <a:tr h="302044">
                <a:tc>
                  <a:txBody>
                    <a:bodyPr/>
                    <a:lstStyle/>
                    <a:p>
                      <a:pPr algn="ctr"/>
                      <a:r>
                        <a:rPr lang="ru-RU" sz="2000">
                          <a:effectLst/>
                        </a:rPr>
                        <a:t>6</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18 912,04</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18</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16 967,59</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30</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15 023,15</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r>
              <a:tr h="302044">
                <a:tc>
                  <a:txBody>
                    <a:bodyPr/>
                    <a:lstStyle/>
                    <a:p>
                      <a:pPr algn="ctr"/>
                      <a:r>
                        <a:rPr lang="ru-RU" sz="2000">
                          <a:effectLst/>
                        </a:rPr>
                        <a:t>7</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18 750,00</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19</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16 805,56</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31</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14 861,11</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r>
              <a:tr h="302044">
                <a:tc>
                  <a:txBody>
                    <a:bodyPr/>
                    <a:lstStyle/>
                    <a:p>
                      <a:pPr algn="ctr"/>
                      <a:r>
                        <a:rPr lang="ru-RU" sz="2000">
                          <a:effectLst/>
                        </a:rPr>
                        <a:t>8</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18 587,96</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20</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16 643,52</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32</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14 699,07</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r>
              <a:tr h="302044">
                <a:tc>
                  <a:txBody>
                    <a:bodyPr/>
                    <a:lstStyle/>
                    <a:p>
                      <a:pPr algn="ctr"/>
                      <a:r>
                        <a:rPr lang="ru-RU" sz="2000">
                          <a:effectLst/>
                        </a:rPr>
                        <a:t>9</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18 425,93</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21</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16 481,48</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33</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14 537,04</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r>
              <a:tr h="302044">
                <a:tc>
                  <a:txBody>
                    <a:bodyPr/>
                    <a:lstStyle/>
                    <a:p>
                      <a:pPr algn="ctr"/>
                      <a:r>
                        <a:rPr lang="ru-RU" sz="2000">
                          <a:effectLst/>
                        </a:rPr>
                        <a:t>10</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18 263,89</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22</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16 319,44</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34</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14 375,00</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r>
              <a:tr h="302044">
                <a:tc>
                  <a:txBody>
                    <a:bodyPr/>
                    <a:lstStyle/>
                    <a:p>
                      <a:pPr algn="ctr"/>
                      <a:r>
                        <a:rPr lang="ru-RU" sz="2000">
                          <a:effectLst/>
                        </a:rPr>
                        <a:t>11</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18 101,85</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23</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16 157,41</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35</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a:effectLst/>
                        </a:rPr>
                        <a:t>14 212,96</a:t>
                      </a:r>
                      <a:endParaRPr lang="ru-RU" sz="2000">
                        <a:effectLst/>
                        <a:latin typeface="Times New Roman" panose="02020603050405020304" pitchFamily="18" charset="0"/>
                        <a:ea typeface="Times New Roman" panose="02020603050405020304" pitchFamily="18" charset="0"/>
                      </a:endParaRPr>
                    </a:p>
                  </a:txBody>
                  <a:tcPr marL="1885" marR="1885" marT="1885" marB="1885" anchor="ctr"/>
                </a:tc>
              </a:tr>
              <a:tr h="302044">
                <a:tc>
                  <a:txBody>
                    <a:bodyPr/>
                    <a:lstStyle/>
                    <a:p>
                      <a:pPr algn="ctr"/>
                      <a:r>
                        <a:rPr lang="ru-RU" sz="2000" dirty="0">
                          <a:effectLst/>
                        </a:rPr>
                        <a:t>12</a:t>
                      </a:r>
                      <a:endParaRPr lang="ru-RU" sz="2000"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dirty="0">
                          <a:effectLst/>
                        </a:rPr>
                        <a:t>17 939,81</a:t>
                      </a:r>
                      <a:endParaRPr lang="ru-RU" sz="2000"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24</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dirty="0">
                          <a:effectLst/>
                        </a:rPr>
                        <a:t>15 995,37</a:t>
                      </a:r>
                      <a:endParaRPr lang="ru-RU" sz="2000"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pPr algn="ctr"/>
                      <a:r>
                        <a:rPr lang="ru-RU" sz="2000" b="1" dirty="0">
                          <a:effectLst/>
                        </a:rPr>
                        <a:t>36</a:t>
                      </a:r>
                      <a:endParaRPr lang="ru-RU" sz="2000" b="1" dirty="0">
                        <a:effectLst/>
                        <a:latin typeface="Times New Roman" panose="02020603050405020304" pitchFamily="18" charset="0"/>
                        <a:ea typeface="Times New Roman" panose="02020603050405020304" pitchFamily="18" charset="0"/>
                      </a:endParaRPr>
                    </a:p>
                  </a:txBody>
                  <a:tcPr marL="1885" marR="1885" marT="1885" marB="1885" anchor="ctr"/>
                </a:tc>
                <a:tc>
                  <a:txBody>
                    <a:bodyPr/>
                    <a:lstStyle/>
                    <a:p>
                      <a:r>
                        <a:rPr lang="ru-RU" sz="2000" dirty="0">
                          <a:effectLst/>
                        </a:rPr>
                        <a:t>14 050,93</a:t>
                      </a:r>
                      <a:endParaRPr lang="ru-RU" sz="2000" dirty="0">
                        <a:effectLst/>
                        <a:latin typeface="Times New Roman" panose="02020603050405020304" pitchFamily="18" charset="0"/>
                        <a:ea typeface="Times New Roman" panose="02020603050405020304" pitchFamily="18" charset="0"/>
                      </a:endParaRPr>
                    </a:p>
                  </a:txBody>
                  <a:tcPr marL="1885" marR="1885" marT="1885" marB="1885" anchor="ctr"/>
                </a:tc>
              </a:tr>
            </a:tbl>
          </a:graphicData>
        </a:graphic>
      </p:graphicFrame>
    </p:spTree>
    <p:extLst>
      <p:ext uri="{BB962C8B-B14F-4D97-AF65-F5344CB8AC3E}">
        <p14:creationId xmlns:p14="http://schemas.microsoft.com/office/powerpoint/2010/main" val="350501135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РОЛЕВАЯ ИГРА</a:t>
            </a:r>
            <a:endParaRPr lang="ru-RU" dirty="0"/>
          </a:p>
        </p:txBody>
      </p:sp>
      <p:sp>
        <p:nvSpPr>
          <p:cNvPr id="3" name="Объект 2"/>
          <p:cNvSpPr>
            <a:spLocks noGrp="1"/>
          </p:cNvSpPr>
          <p:nvPr>
            <p:ph idx="1"/>
          </p:nvPr>
        </p:nvSpPr>
        <p:spPr/>
        <p:txBody>
          <a:bodyPr>
            <a:normAutofit/>
          </a:bodyPr>
          <a:lstStyle/>
          <a:p>
            <a:pPr marL="0" indent="0">
              <a:buNone/>
            </a:pPr>
            <a:r>
              <a:rPr lang="ru-RU" sz="2800" dirty="0" smtClean="0"/>
              <a:t>«Выбор банковского депозита» </a:t>
            </a:r>
            <a:r>
              <a:rPr lang="ru-RU" sz="2800" dirty="0"/>
              <a:t>- </a:t>
            </a:r>
            <a:r>
              <a:rPr lang="ru-RU" sz="2800" dirty="0" smtClean="0"/>
              <a:t>ролевая игра для 10-11 класса</a:t>
            </a:r>
            <a:endParaRPr lang="ru-RU" sz="2800" dirty="0"/>
          </a:p>
          <a:p>
            <a:pPr marL="0" indent="0">
              <a:buNone/>
            </a:pPr>
            <a:r>
              <a:rPr lang="ru-RU" sz="2800" dirty="0"/>
              <a:t>Разработчик</a:t>
            </a:r>
            <a:r>
              <a:rPr lang="ru-RU" sz="2800" dirty="0" smtClean="0"/>
              <a:t>: Давыдова </a:t>
            </a:r>
            <a:r>
              <a:rPr lang="ru-RU" sz="2800" dirty="0"/>
              <a:t>О.В., преподаватель истории и обществознания, НОУ «Диалог», </a:t>
            </a:r>
            <a:r>
              <a:rPr lang="ru-RU" sz="2800" dirty="0" smtClean="0"/>
              <a:t>г</a:t>
            </a:r>
            <a:r>
              <a:rPr lang="ru-RU" sz="2800" dirty="0"/>
              <a:t>. </a:t>
            </a:r>
            <a:r>
              <a:rPr lang="ru-RU" sz="2800" dirty="0" smtClean="0"/>
              <a:t>Краснознаменск</a:t>
            </a:r>
            <a:r>
              <a:rPr lang="ru-RU" sz="2800" dirty="0"/>
              <a:t> </a:t>
            </a:r>
            <a:r>
              <a:rPr lang="ru-RU" sz="2800" dirty="0" smtClean="0"/>
              <a:t>Московской области</a:t>
            </a:r>
            <a:endParaRPr lang="ru-RU" sz="2800" dirty="0"/>
          </a:p>
          <a:p>
            <a:endParaRPr lang="ru-RU" sz="2800" dirty="0"/>
          </a:p>
          <a:p>
            <a:endParaRPr lang="ru-RU" sz="2800" dirty="0"/>
          </a:p>
          <a:p>
            <a:endParaRPr lang="ru-RU" sz="2800" dirty="0"/>
          </a:p>
        </p:txBody>
      </p:sp>
    </p:spTree>
    <p:extLst>
      <p:ext uri="{BB962C8B-B14F-4D97-AF65-F5344CB8AC3E}">
        <p14:creationId xmlns:p14="http://schemas.microsoft.com/office/powerpoint/2010/main" val="42710304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7456" y="434736"/>
            <a:ext cx="11029616" cy="1264667"/>
          </a:xfrm>
        </p:spPr>
        <p:txBody>
          <a:bodyPr>
            <a:normAutofit/>
          </a:bodyPr>
          <a:lstStyle/>
          <a:p>
            <a:r>
              <a:rPr lang="ru-RU" dirty="0" smtClean="0"/>
              <a:t>Ролевая игра «Выбор банковского депозита»</a:t>
            </a:r>
            <a:br>
              <a:rPr lang="ru-RU" dirty="0" smtClean="0"/>
            </a:br>
            <a:r>
              <a:rPr lang="ru-RU" sz="900" dirty="0" smtClean="0"/>
              <a:t/>
            </a:r>
            <a:br>
              <a:rPr lang="ru-RU" sz="900" dirty="0" smtClean="0"/>
            </a:br>
            <a:endParaRPr lang="ru-RU" sz="1200" dirty="0"/>
          </a:p>
        </p:txBody>
      </p:sp>
      <p:sp>
        <p:nvSpPr>
          <p:cNvPr id="3" name="Содержимое 2"/>
          <p:cNvSpPr>
            <a:spLocks noGrp="1"/>
          </p:cNvSpPr>
          <p:nvPr>
            <p:ph idx="1"/>
          </p:nvPr>
        </p:nvSpPr>
        <p:spPr>
          <a:xfrm>
            <a:off x="581192" y="1854679"/>
            <a:ext cx="11029615" cy="4710023"/>
          </a:xfrm>
        </p:spPr>
        <p:txBody>
          <a:bodyPr>
            <a:normAutofit fontScale="77500" lnSpcReduction="20000"/>
          </a:bodyPr>
          <a:lstStyle/>
          <a:p>
            <a:r>
              <a:rPr lang="ru-RU" sz="2400" b="1" dirty="0" smtClean="0"/>
              <a:t>Цели игры</a:t>
            </a:r>
            <a:r>
              <a:rPr lang="ru-RU" sz="2400" dirty="0" smtClean="0"/>
              <a:t>:</a:t>
            </a:r>
          </a:p>
          <a:p>
            <a:r>
              <a:rPr lang="ru-RU" sz="2400" dirty="0" smtClean="0"/>
              <a:t>Формирование умения выбрать депозит, наиболее выгодный для заданных условий, используя теоретические знания о банковской деятельности.</a:t>
            </a:r>
          </a:p>
          <a:p>
            <a:r>
              <a:rPr lang="ru-RU" sz="2400" dirty="0" smtClean="0"/>
              <a:t>Формирование умения рассчитать доход по депозиту.</a:t>
            </a:r>
          </a:p>
          <a:p>
            <a:r>
              <a:rPr lang="ru-RU" sz="2400" dirty="0" smtClean="0"/>
              <a:t>Формирование умения работать в команде.</a:t>
            </a:r>
          </a:p>
          <a:p>
            <a:r>
              <a:rPr lang="ru-RU" sz="2400" dirty="0" smtClean="0"/>
              <a:t>Формирование умения находить и анализировать информацию из различных источников.</a:t>
            </a:r>
          </a:p>
          <a:p>
            <a:pPr>
              <a:buNone/>
            </a:pPr>
            <a:endParaRPr lang="ru-RU" sz="2400" dirty="0" smtClean="0"/>
          </a:p>
          <a:p>
            <a:pPr>
              <a:buNone/>
            </a:pPr>
            <a:r>
              <a:rPr lang="ru-RU" sz="2400" dirty="0" smtClean="0"/>
              <a:t>Объявляя о проведении игры заранее (за неделю),  учитель делит  класс на команды по 5 – 6 человек</a:t>
            </a:r>
          </a:p>
          <a:p>
            <a:pPr>
              <a:buNone/>
            </a:pPr>
            <a:r>
              <a:rPr lang="ru-RU" sz="2400" dirty="0" smtClean="0"/>
              <a:t>Учитель сообщает исходные условия: </a:t>
            </a:r>
          </a:p>
          <a:p>
            <a:pPr>
              <a:buFontTx/>
              <a:buChar char="-"/>
            </a:pPr>
            <a:r>
              <a:rPr lang="ru-RU" sz="2400" dirty="0" smtClean="0"/>
              <a:t>условная инфляция по итогам года планируется в размере 8%,</a:t>
            </a:r>
          </a:p>
          <a:p>
            <a:pPr>
              <a:buFontTx/>
              <a:buChar char="-"/>
            </a:pPr>
            <a:r>
              <a:rPr lang="ru-RU" sz="2400" dirty="0" smtClean="0"/>
              <a:t>ставка рефинансирования Центрального банка в настоящее время составляет 10%, и имеет тенденцию к повышению</a:t>
            </a:r>
          </a:p>
          <a:p>
            <a:pPr>
              <a:buNone/>
            </a:pPr>
            <a:r>
              <a:rPr lang="ru-RU" sz="2400" dirty="0" smtClean="0"/>
              <a:t>Каждой команде для презентации своих сценариев дается 3-4 минуты</a:t>
            </a:r>
          </a:p>
        </p:txBody>
      </p:sp>
    </p:spTree>
    <p:extLst>
      <p:ext uri="{BB962C8B-B14F-4D97-AF65-F5344CB8AC3E}">
        <p14:creationId xmlns:p14="http://schemas.microsoft.com/office/powerpoint/2010/main" val="6652840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Ролевая игра «Выбор банковского депозита»</a:t>
            </a:r>
            <a:endParaRPr lang="ru-RU" dirty="0"/>
          </a:p>
        </p:txBody>
      </p:sp>
      <p:sp>
        <p:nvSpPr>
          <p:cNvPr id="3" name="Содержимое 2"/>
          <p:cNvSpPr>
            <a:spLocks noGrp="1"/>
          </p:cNvSpPr>
          <p:nvPr>
            <p:ph idx="1"/>
          </p:nvPr>
        </p:nvSpPr>
        <p:spPr>
          <a:xfrm>
            <a:off x="581192" y="2240280"/>
            <a:ext cx="11029615" cy="4560096"/>
          </a:xfrm>
        </p:spPr>
        <p:txBody>
          <a:bodyPr>
            <a:noAutofit/>
          </a:bodyPr>
          <a:lstStyle/>
          <a:p>
            <a:pPr marL="342900" indent="-342900">
              <a:buNone/>
            </a:pPr>
            <a:r>
              <a:rPr lang="ru-RU" b="1" dirty="0" smtClean="0"/>
              <a:t>Команды - семьи </a:t>
            </a:r>
            <a:r>
              <a:rPr lang="ru-RU" dirty="0" smtClean="0"/>
              <a:t>придумывают сюжет о том, на что надо накопить определенную сумму (варианты: сыну или дочери, учащимся выпускного класса,  на образование; дочери – студентке на поездку на стажировку за границу; бабушке или дедушке – на лечение зубов; и т.п.).</a:t>
            </a:r>
          </a:p>
          <a:p>
            <a:pPr marL="342900" indent="-342900">
              <a:buNone/>
            </a:pPr>
            <a:r>
              <a:rPr lang="ru-RU" b="1" dirty="0" smtClean="0"/>
              <a:t>Команды – банкиры </a:t>
            </a:r>
            <a:r>
              <a:rPr lang="ru-RU" dirty="0" smtClean="0"/>
              <a:t>придумывают или находят в Интернете информацию о предлагаемых банками депозитах. </a:t>
            </a:r>
          </a:p>
          <a:p>
            <a:pPr marL="342900" indent="-342900">
              <a:buNone/>
            </a:pPr>
            <a:r>
              <a:rPr lang="ru-RU" b="1" dirty="0" smtClean="0"/>
              <a:t>Команда экспертов </a:t>
            </a:r>
            <a:r>
              <a:rPr lang="ru-RU" dirty="0" smtClean="0"/>
              <a:t>готовится применять формулы для подсчета и оценки того, что получат семьи в результате принятых решений.</a:t>
            </a:r>
          </a:p>
          <a:p>
            <a:r>
              <a:rPr lang="ru-RU" b="1" dirty="0" smtClean="0"/>
              <a:t>Ход игры:  На уроке</a:t>
            </a:r>
            <a:r>
              <a:rPr lang="ru-RU" dirty="0" smtClean="0"/>
              <a:t> команды – семьи рассказывают о своих целях и возможностях, о принятом решении по инвестированию средств на депозитный счет в банке. Команды – банкиры предлагают свои банковские продукты, объясняют, какие виды депозитов и под какие проценты предлагаются, на какие сроки.</a:t>
            </a:r>
          </a:p>
          <a:p>
            <a:r>
              <a:rPr lang="ru-RU" b="1" dirty="0" smtClean="0"/>
              <a:t>Критерии оценивания работы команд</a:t>
            </a:r>
            <a:r>
              <a:rPr lang="ru-RU" dirty="0" smtClean="0"/>
              <a:t> (доводятся до сведения участников </a:t>
            </a:r>
            <a:r>
              <a:rPr lang="ru-RU" b="1" dirty="0" smtClean="0"/>
              <a:t>до начала игры</a:t>
            </a:r>
            <a:r>
              <a:rPr lang="ru-RU" dirty="0" smtClean="0"/>
              <a:t>)</a:t>
            </a:r>
          </a:p>
          <a:p>
            <a:r>
              <a:rPr lang="ru-RU" dirty="0" smtClean="0"/>
              <a:t>Знания в области банковской деятельности</a:t>
            </a:r>
          </a:p>
          <a:p>
            <a:r>
              <a:rPr lang="ru-RU" dirty="0" smtClean="0"/>
              <a:t>Презентация командой своего сценария (достоверность исполнения ролей)</a:t>
            </a:r>
          </a:p>
          <a:p>
            <a:r>
              <a:rPr lang="ru-RU" dirty="0" smtClean="0"/>
              <a:t>Качество разработанного командой сценария и др.</a:t>
            </a:r>
            <a:endParaRPr lang="ru-RU" b="1" dirty="0" smtClean="0"/>
          </a:p>
          <a:p>
            <a:endParaRPr lang="ru-RU" dirty="0"/>
          </a:p>
        </p:txBody>
      </p:sp>
    </p:spTree>
    <p:extLst>
      <p:ext uri="{BB962C8B-B14F-4D97-AF65-F5344CB8AC3E}">
        <p14:creationId xmlns:p14="http://schemas.microsoft.com/office/powerpoint/2010/main" val="175820831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СПАСИБО ЗА ВНИМАНИЕ</a:t>
            </a:r>
            <a:endParaRPr lang="ru-RU" dirty="0"/>
          </a:p>
        </p:txBody>
      </p:sp>
    </p:spTree>
    <p:extLst>
      <p:ext uri="{BB962C8B-B14F-4D97-AF65-F5344CB8AC3E}">
        <p14:creationId xmlns:p14="http://schemas.microsoft.com/office/powerpoint/2010/main" val="33378252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ЗАДАЧИ ПРОЕКТА</a:t>
            </a:r>
            <a:endParaRPr lang="ru-RU" dirty="0"/>
          </a:p>
        </p:txBody>
      </p:sp>
      <p:sp>
        <p:nvSpPr>
          <p:cNvPr id="3" name="Объект 2"/>
          <p:cNvSpPr>
            <a:spLocks noGrp="1"/>
          </p:cNvSpPr>
          <p:nvPr>
            <p:ph idx="1"/>
          </p:nvPr>
        </p:nvSpPr>
        <p:spPr/>
        <p:txBody>
          <a:bodyPr>
            <a:normAutofit lnSpcReduction="10000"/>
          </a:bodyPr>
          <a:lstStyle/>
          <a:p>
            <a:pPr marL="342900" indent="-342900" algn="just">
              <a:buAutoNum type="arabicPeriod"/>
            </a:pPr>
            <a:r>
              <a:rPr lang="ru-RU" sz="3200" dirty="0"/>
              <a:t>Повышение мотивации и познавательной активности за счет разнообразия форм работы.</a:t>
            </a:r>
          </a:p>
          <a:p>
            <a:pPr marL="342900" indent="-342900" algn="just">
              <a:buFontTx/>
              <a:buAutoNum type="arabicPeriod"/>
            </a:pPr>
            <a:r>
              <a:rPr lang="ru-RU" sz="3200" dirty="0"/>
              <a:t>Интенсификация самостоятельной работы </a:t>
            </a:r>
            <a:r>
              <a:rPr lang="ru-RU" sz="3200" dirty="0" smtClean="0"/>
              <a:t>обучающихся, в том числе за счет применения активных методов обучения.</a:t>
            </a:r>
            <a:endParaRPr lang="ru-RU" sz="3200" dirty="0"/>
          </a:p>
          <a:p>
            <a:pPr marL="342900" indent="-342900" algn="just">
              <a:buFontTx/>
              <a:buAutoNum type="arabicPeriod"/>
            </a:pPr>
            <a:r>
              <a:rPr lang="ru-RU" sz="3200" dirty="0" smtClean="0"/>
              <a:t>Получение навыков финансового планирования, формирование ответственного отношения к принимаемым на себя финансовым обязательствам.</a:t>
            </a:r>
            <a:endParaRPr lang="ru-RU" sz="3200" dirty="0"/>
          </a:p>
          <a:p>
            <a:endParaRPr lang="ru-RU" sz="3200" dirty="0"/>
          </a:p>
        </p:txBody>
      </p:sp>
    </p:spTree>
    <p:extLst>
      <p:ext uri="{BB962C8B-B14F-4D97-AF65-F5344CB8AC3E}">
        <p14:creationId xmlns:p14="http://schemas.microsoft.com/office/powerpoint/2010/main" val="16884869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МЕТОДЫ И ПРИЕМЫ</a:t>
            </a:r>
            <a:endParaRPr lang="ru-RU" dirty="0"/>
          </a:p>
        </p:txBody>
      </p:sp>
      <p:sp>
        <p:nvSpPr>
          <p:cNvPr id="3" name="Объект 2"/>
          <p:cNvSpPr>
            <a:spLocks noGrp="1"/>
          </p:cNvSpPr>
          <p:nvPr>
            <p:ph idx="1"/>
          </p:nvPr>
        </p:nvSpPr>
        <p:spPr/>
        <p:txBody>
          <a:bodyPr>
            <a:normAutofit/>
          </a:bodyPr>
          <a:lstStyle/>
          <a:p>
            <a:pPr marL="0" indent="0">
              <a:buNone/>
            </a:pPr>
            <a:r>
              <a:rPr lang="ru-RU" sz="2800" dirty="0" smtClean="0"/>
              <a:t>В разработке использованы активные методы обучения:</a:t>
            </a:r>
          </a:p>
          <a:p>
            <a:r>
              <a:rPr lang="ru-RU" sz="2800" dirty="0" smtClean="0"/>
              <a:t>Проблемная дискуссия</a:t>
            </a:r>
          </a:p>
          <a:p>
            <a:r>
              <a:rPr lang="ru-RU" sz="2800" dirty="0"/>
              <a:t>Создание игровых интерактивных упражнений с помощью онлайн-сервиса</a:t>
            </a:r>
          </a:p>
          <a:p>
            <a:r>
              <a:rPr lang="ru-RU" sz="2800" dirty="0" smtClean="0"/>
              <a:t>Решение кейса</a:t>
            </a:r>
          </a:p>
          <a:p>
            <a:r>
              <a:rPr lang="ru-RU" sz="2800" dirty="0" smtClean="0"/>
              <a:t>Ролевая игра</a:t>
            </a:r>
          </a:p>
        </p:txBody>
      </p:sp>
    </p:spTree>
    <p:extLst>
      <p:ext uri="{BB962C8B-B14F-4D97-AF65-F5344CB8AC3E}">
        <p14:creationId xmlns:p14="http://schemas.microsoft.com/office/powerpoint/2010/main" val="38707801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ПРОБЛЕМНАЯ ДИСКУССИЯ</a:t>
            </a:r>
            <a:endParaRPr lang="ru-RU" dirty="0"/>
          </a:p>
        </p:txBody>
      </p:sp>
      <p:sp>
        <p:nvSpPr>
          <p:cNvPr id="3" name="Объект 2"/>
          <p:cNvSpPr>
            <a:spLocks noGrp="1"/>
          </p:cNvSpPr>
          <p:nvPr>
            <p:ph idx="1"/>
          </p:nvPr>
        </p:nvSpPr>
        <p:spPr/>
        <p:txBody>
          <a:bodyPr>
            <a:normAutofit/>
          </a:bodyPr>
          <a:lstStyle/>
          <a:p>
            <a:pPr marL="0" indent="0">
              <a:buNone/>
            </a:pPr>
            <a:r>
              <a:rPr lang="ru-RU" sz="2800" b="1" dirty="0"/>
              <a:t>«Банковские карты: плюсы и минусы</a:t>
            </a:r>
            <a:r>
              <a:rPr lang="ru-RU" sz="2800" b="1" dirty="0" smtClean="0"/>
              <a:t>» - занятие-дискуссия для 8 класса</a:t>
            </a:r>
          </a:p>
          <a:p>
            <a:pPr marL="0" indent="0">
              <a:buNone/>
            </a:pPr>
            <a:r>
              <a:rPr lang="ru-RU" sz="2800" b="1" dirty="0" smtClean="0"/>
              <a:t>Разработчик</a:t>
            </a:r>
            <a:r>
              <a:rPr lang="ru-RU" sz="2800" b="1" dirty="0"/>
              <a:t>: </a:t>
            </a:r>
            <a:r>
              <a:rPr lang="ru-RU" sz="2800" b="1" dirty="0" err="1"/>
              <a:t>Стукалова</a:t>
            </a:r>
            <a:r>
              <a:rPr lang="ru-RU" sz="2800" b="1" dirty="0"/>
              <a:t> С. С. , учитель истории и обществознания </a:t>
            </a:r>
          </a:p>
          <a:p>
            <a:pPr marL="0" indent="0">
              <a:buNone/>
            </a:pPr>
            <a:r>
              <a:rPr lang="ru-RU" sz="2800" b="1" dirty="0"/>
              <a:t>МБОУ СОШ №1 г. Красногорск Московской области</a:t>
            </a:r>
          </a:p>
          <a:p>
            <a:pPr marL="0" indent="0">
              <a:buNone/>
            </a:pPr>
            <a:r>
              <a:rPr lang="ru-RU" sz="2800" dirty="0" smtClean="0"/>
              <a:t> </a:t>
            </a:r>
            <a:endParaRPr lang="ru-RU" sz="2800" dirty="0"/>
          </a:p>
          <a:p>
            <a:pPr marL="0" indent="0">
              <a:buNone/>
            </a:pPr>
            <a:endParaRPr lang="ru-RU" sz="2800" dirty="0"/>
          </a:p>
        </p:txBody>
      </p:sp>
    </p:spTree>
    <p:extLst>
      <p:ext uri="{BB962C8B-B14F-4D97-AF65-F5344CB8AC3E}">
        <p14:creationId xmlns:p14="http://schemas.microsoft.com/office/powerpoint/2010/main" val="40789208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ПРОБЛЕМНАЯ ДИСКУССИЯ</a:t>
            </a:r>
            <a:endParaRPr lang="ru-RU" dirty="0"/>
          </a:p>
        </p:txBody>
      </p:sp>
      <p:sp>
        <p:nvSpPr>
          <p:cNvPr id="3" name="Объект 2"/>
          <p:cNvSpPr>
            <a:spLocks noGrp="1"/>
          </p:cNvSpPr>
          <p:nvPr>
            <p:ph idx="1"/>
          </p:nvPr>
        </p:nvSpPr>
        <p:spPr>
          <a:xfrm>
            <a:off x="581192" y="2180496"/>
            <a:ext cx="11029615" cy="4055712"/>
          </a:xfrm>
        </p:spPr>
        <p:txBody>
          <a:bodyPr>
            <a:normAutofit lnSpcReduction="10000"/>
          </a:bodyPr>
          <a:lstStyle/>
          <a:p>
            <a:pPr marL="0" indent="0">
              <a:buNone/>
            </a:pPr>
            <a:r>
              <a:rPr lang="ru-RU" sz="2400" b="1" dirty="0"/>
              <a:t>Цель:</a:t>
            </a:r>
            <a:r>
              <a:rPr lang="ru-RU" sz="2400" dirty="0"/>
              <a:t> сформировать представление у обучающихся о пользе и рисках банковских карт</a:t>
            </a:r>
          </a:p>
          <a:p>
            <a:pPr marL="0" indent="0">
              <a:buNone/>
            </a:pPr>
            <a:r>
              <a:rPr lang="ru-RU" sz="2400" b="1" dirty="0"/>
              <a:t>Задачи:</a:t>
            </a:r>
          </a:p>
          <a:p>
            <a:pPr>
              <a:buFont typeface="Wingdings" panose="05000000000000000000" pitchFamily="2" charset="2"/>
              <a:buChar char="q"/>
            </a:pPr>
            <a:r>
              <a:rPr lang="ru-RU" sz="2400" dirty="0"/>
              <a:t>закрепить знания, полученные на предыдущих уроках по банковским картам</a:t>
            </a:r>
          </a:p>
          <a:p>
            <a:pPr>
              <a:buFont typeface="Wingdings" panose="05000000000000000000" pitchFamily="2" charset="2"/>
              <a:buChar char="q"/>
            </a:pPr>
            <a:r>
              <a:rPr lang="ru-RU" sz="2400" dirty="0"/>
              <a:t>выявить пользу и риски банковских карт</a:t>
            </a:r>
          </a:p>
          <a:p>
            <a:pPr>
              <a:buFont typeface="Wingdings" panose="05000000000000000000" pitchFamily="2" charset="2"/>
              <a:buChar char="q"/>
            </a:pPr>
            <a:r>
              <a:rPr lang="ru-RU" sz="2400" dirty="0"/>
              <a:t>определить свое отношение к банковским картам</a:t>
            </a:r>
          </a:p>
          <a:p>
            <a:pPr marL="0" indent="0">
              <a:buNone/>
            </a:pPr>
            <a:r>
              <a:rPr lang="ru-RU" sz="2400" b="1" dirty="0" smtClean="0"/>
              <a:t>Планируемые </a:t>
            </a:r>
            <a:r>
              <a:rPr lang="ru-RU" sz="2400" b="1" dirty="0"/>
              <a:t>результаты:</a:t>
            </a:r>
            <a:r>
              <a:rPr lang="ru-RU" sz="2400" dirty="0"/>
              <a:t>  </a:t>
            </a:r>
            <a:endParaRPr lang="ru-RU" sz="2400" dirty="0" smtClean="0"/>
          </a:p>
          <a:p>
            <a:pPr marL="0" indent="0">
              <a:buNone/>
            </a:pPr>
            <a:r>
              <a:rPr lang="ru-RU" sz="2400" dirty="0" smtClean="0"/>
              <a:t>четкое </a:t>
            </a:r>
            <a:r>
              <a:rPr lang="ru-RU" sz="2400" dirty="0"/>
              <a:t>понимание учащимися преимуществ и недостатков использования банковских карт</a:t>
            </a:r>
          </a:p>
        </p:txBody>
      </p:sp>
    </p:spTree>
    <p:extLst>
      <p:ext uri="{BB962C8B-B14F-4D97-AF65-F5344CB8AC3E}">
        <p14:creationId xmlns:p14="http://schemas.microsoft.com/office/powerpoint/2010/main" val="6528549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ПРОБЛЕМНАЯ ДИСКУССИЯ: ФРАГМЕНТ УРОКА</a:t>
            </a:r>
            <a:endParaRPr lang="ru-RU" dirty="0"/>
          </a:p>
        </p:txBody>
      </p:sp>
      <p:graphicFrame>
        <p:nvGraphicFramePr>
          <p:cNvPr id="5" name="Таблица 4"/>
          <p:cNvGraphicFramePr>
            <a:graphicFrameLocks noGrp="1"/>
          </p:cNvGraphicFramePr>
          <p:nvPr>
            <p:extLst>
              <p:ext uri="{D42A27DB-BD31-4B8C-83A1-F6EECF244321}">
                <p14:modId xmlns:p14="http://schemas.microsoft.com/office/powerpoint/2010/main" val="3696846140"/>
              </p:ext>
            </p:extLst>
          </p:nvPr>
        </p:nvGraphicFramePr>
        <p:xfrm>
          <a:off x="374904" y="1901952"/>
          <a:ext cx="11576304" cy="4941437"/>
        </p:xfrm>
        <a:graphic>
          <a:graphicData uri="http://schemas.openxmlformats.org/drawingml/2006/table">
            <a:tbl>
              <a:tblPr firstRow="1" firstCol="1" bandRow="1">
                <a:tableStyleId>{ED083AE6-46FA-4A59-8FB0-9F97EB10719F}</a:tableStyleId>
              </a:tblPr>
              <a:tblGrid>
                <a:gridCol w="8065008"/>
                <a:gridCol w="3511296"/>
              </a:tblGrid>
              <a:tr h="163962">
                <a:tc>
                  <a:txBody>
                    <a:bodyPr/>
                    <a:lstStyle/>
                    <a:p>
                      <a:pPr>
                        <a:lnSpc>
                          <a:spcPct val="115000"/>
                        </a:lnSpc>
                        <a:spcAft>
                          <a:spcPts val="0"/>
                        </a:spcAft>
                      </a:pPr>
                      <a:r>
                        <a:rPr lang="ru-RU" sz="2000" dirty="0">
                          <a:effectLst/>
                        </a:rPr>
                        <a:t>Деятельность учителя</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0782" marR="30782" marT="0" marB="0"/>
                </a:tc>
                <a:tc>
                  <a:txBody>
                    <a:bodyPr/>
                    <a:lstStyle/>
                    <a:p>
                      <a:pPr>
                        <a:lnSpc>
                          <a:spcPct val="115000"/>
                        </a:lnSpc>
                        <a:spcAft>
                          <a:spcPts val="0"/>
                        </a:spcAft>
                      </a:pPr>
                      <a:r>
                        <a:rPr lang="ru-RU" sz="2000">
                          <a:effectLst/>
                        </a:rPr>
                        <a:t>Деятельность школьников</a:t>
                      </a:r>
                      <a:endParaRPr lang="ru-RU" sz="1800">
                        <a:effectLst/>
                        <a:latin typeface="Calibri" panose="020F0502020204030204" pitchFamily="34" charset="0"/>
                        <a:ea typeface="Calibri" panose="020F0502020204030204" pitchFamily="34" charset="0"/>
                        <a:cs typeface="Times New Roman" panose="02020603050405020304" pitchFamily="18" charset="0"/>
                      </a:endParaRPr>
                    </a:p>
                  </a:txBody>
                  <a:tcPr marL="30782" marR="30782" marT="0" marB="0"/>
                </a:tc>
              </a:tr>
              <a:tr h="4590917">
                <a:tc>
                  <a:txBody>
                    <a:bodyPr/>
                    <a:lstStyle/>
                    <a:p>
                      <a:pPr>
                        <a:lnSpc>
                          <a:spcPct val="115000"/>
                        </a:lnSpc>
                        <a:spcAft>
                          <a:spcPts val="0"/>
                        </a:spcAft>
                      </a:pPr>
                      <a:r>
                        <a:rPr lang="ru-RU" sz="2000" dirty="0" smtClean="0">
                          <a:effectLst/>
                        </a:rPr>
                        <a:t>Анализ </a:t>
                      </a:r>
                      <a:r>
                        <a:rPr lang="ru-RU" sz="2000" dirty="0">
                          <a:effectLst/>
                        </a:rPr>
                        <a:t>ситуации: </a:t>
                      </a:r>
                      <a:endParaRPr lang="ru-RU" sz="1800" dirty="0">
                        <a:effectLst/>
                      </a:endParaRPr>
                    </a:p>
                    <a:p>
                      <a:pPr>
                        <a:lnSpc>
                          <a:spcPct val="115000"/>
                        </a:lnSpc>
                        <a:spcAft>
                          <a:spcPts val="0"/>
                        </a:spcAft>
                      </a:pPr>
                      <a:r>
                        <a:rPr lang="ru-RU" sz="2000" dirty="0">
                          <a:effectLst/>
                        </a:rPr>
                        <a:t>На14-летие родители подарили Лене пластиковую банковскую карту, на счету которой  было 3000 рублей, которые она могла потратить на свое усмотрение. Однако Лена подарку оказалась не рада, сказав по секрету подруге, что карта бесполезна, так как могут ее пополнять все равно лишь родители, ведь сама она не зарабатывает, да еще и все операции по этой карте им будут известны. </a:t>
                      </a:r>
                      <a:endParaRPr lang="ru-RU" sz="1800" dirty="0">
                        <a:effectLst/>
                      </a:endParaRPr>
                    </a:p>
                    <a:p>
                      <a:pPr>
                        <a:lnSpc>
                          <a:spcPct val="115000"/>
                        </a:lnSpc>
                        <a:spcAft>
                          <a:spcPts val="0"/>
                        </a:spcAft>
                      </a:pPr>
                      <a:r>
                        <a:rPr lang="ru-RU" sz="2000" dirty="0">
                          <a:effectLst/>
                        </a:rPr>
                        <a:t> А вы обрадовались бы такому подарку? Согласны с Леной? Только ли отрицательные моменты несет в себе владение картой?</a:t>
                      </a:r>
                      <a:endParaRPr lang="ru-RU" sz="1800" dirty="0">
                        <a:effectLst/>
                      </a:endParaRPr>
                    </a:p>
                    <a:p>
                      <a:pPr>
                        <a:lnSpc>
                          <a:spcPct val="115000"/>
                        </a:lnSpc>
                        <a:spcAft>
                          <a:spcPts val="0"/>
                        </a:spcAft>
                      </a:pPr>
                      <a:r>
                        <a:rPr lang="ru-RU" sz="2000" dirty="0">
                          <a:effectLst/>
                        </a:rPr>
                        <a:t> </a:t>
                      </a:r>
                      <a:endParaRPr lang="ru-RU" sz="1800" dirty="0">
                        <a:effectLst/>
                      </a:endParaRPr>
                    </a:p>
                    <a:p>
                      <a:pPr>
                        <a:lnSpc>
                          <a:spcPct val="115000"/>
                        </a:lnSpc>
                        <a:spcAft>
                          <a:spcPts val="0"/>
                        </a:spcAft>
                      </a:pPr>
                      <a:r>
                        <a:rPr lang="ru-RU" sz="2000" dirty="0">
                          <a:effectLst/>
                        </a:rPr>
                        <a:t>Предлагается разделиться на 2 команды – те, кто считает, что банковские карты иметь хорошо, и те, кто считает, что они не нужны</a:t>
                      </a:r>
                      <a:endParaRPr lang="ru-RU" sz="1800" dirty="0">
                        <a:effectLst/>
                      </a:endParaRPr>
                    </a:p>
                    <a:p>
                      <a:pPr>
                        <a:lnSpc>
                          <a:spcPct val="115000"/>
                        </a:lnSpc>
                        <a:spcAft>
                          <a:spcPts val="0"/>
                        </a:spcAft>
                      </a:pPr>
                      <a:r>
                        <a:rPr lang="ru-RU" sz="2000" dirty="0">
                          <a:effectLst/>
                        </a:rPr>
                        <a:t> </a:t>
                      </a:r>
                      <a:endParaRPr lang="ru-RU" sz="1800" dirty="0">
                        <a:effectLst/>
                      </a:endParaRPr>
                    </a:p>
                  </a:txBody>
                  <a:tcPr marL="30782" marR="30782" marT="0" marB="0"/>
                </a:tc>
                <a:tc>
                  <a:txBody>
                    <a:bodyPr/>
                    <a:lstStyle/>
                    <a:p>
                      <a:pPr>
                        <a:lnSpc>
                          <a:spcPct val="115000"/>
                        </a:lnSpc>
                        <a:spcAft>
                          <a:spcPts val="0"/>
                        </a:spcAft>
                      </a:pPr>
                      <a:r>
                        <a:rPr lang="ru-RU" sz="2000" dirty="0">
                          <a:effectLst/>
                        </a:rPr>
                        <a:t> </a:t>
                      </a:r>
                      <a:endParaRPr lang="ru-RU" sz="1800" dirty="0">
                        <a:effectLst/>
                      </a:endParaRPr>
                    </a:p>
                    <a:p>
                      <a:pPr>
                        <a:lnSpc>
                          <a:spcPct val="115000"/>
                        </a:lnSpc>
                        <a:spcAft>
                          <a:spcPts val="0"/>
                        </a:spcAft>
                      </a:pPr>
                      <a:r>
                        <a:rPr lang="ru-RU" sz="2000" dirty="0">
                          <a:effectLst/>
                        </a:rPr>
                        <a:t>  </a:t>
                      </a:r>
                      <a:endParaRPr lang="ru-RU" sz="1800" dirty="0">
                        <a:effectLst/>
                      </a:endParaRPr>
                    </a:p>
                    <a:p>
                      <a:pPr>
                        <a:lnSpc>
                          <a:spcPct val="115000"/>
                        </a:lnSpc>
                        <a:spcAft>
                          <a:spcPts val="0"/>
                        </a:spcAft>
                      </a:pPr>
                      <a:r>
                        <a:rPr lang="ru-RU" sz="2000" dirty="0" smtClean="0">
                          <a:effectLst/>
                        </a:rPr>
                        <a:t>Ребята </a:t>
                      </a:r>
                      <a:r>
                        <a:rPr lang="ru-RU" sz="2000" dirty="0">
                          <a:effectLst/>
                        </a:rPr>
                        <a:t>высказывают свои точки зрения, соглашаются или не соглашаются с Леной.</a:t>
                      </a:r>
                      <a:endParaRPr lang="ru-RU" sz="1800" dirty="0">
                        <a:effectLst/>
                      </a:endParaRPr>
                    </a:p>
                    <a:p>
                      <a:pPr>
                        <a:lnSpc>
                          <a:spcPct val="115000"/>
                        </a:lnSpc>
                        <a:spcAft>
                          <a:spcPts val="0"/>
                        </a:spcAft>
                      </a:pPr>
                      <a:r>
                        <a:rPr lang="ru-RU" sz="2000" dirty="0">
                          <a:effectLst/>
                        </a:rPr>
                        <a:t> </a:t>
                      </a:r>
                      <a:endParaRPr lang="ru-RU" sz="1800" dirty="0">
                        <a:effectLst/>
                      </a:endParaRPr>
                    </a:p>
                    <a:p>
                      <a:pPr>
                        <a:lnSpc>
                          <a:spcPct val="115000"/>
                        </a:lnSpc>
                        <a:spcAft>
                          <a:spcPts val="0"/>
                        </a:spcAft>
                      </a:pPr>
                      <a:r>
                        <a:rPr lang="ru-RU" sz="2000" dirty="0">
                          <a:effectLst/>
                        </a:rPr>
                        <a:t> </a:t>
                      </a:r>
                      <a:endParaRPr lang="ru-RU" sz="1800" dirty="0">
                        <a:effectLst/>
                      </a:endParaRPr>
                    </a:p>
                    <a:p>
                      <a:pPr>
                        <a:lnSpc>
                          <a:spcPct val="115000"/>
                        </a:lnSpc>
                        <a:spcAft>
                          <a:spcPts val="0"/>
                        </a:spcAft>
                      </a:pPr>
                      <a:r>
                        <a:rPr lang="ru-RU" sz="2000" dirty="0">
                          <a:effectLst/>
                        </a:rPr>
                        <a:t>Делятся на команды</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0782" marR="30782" marT="0" marB="0"/>
                </a:tc>
              </a:tr>
            </a:tbl>
          </a:graphicData>
        </a:graphic>
      </p:graphicFrame>
    </p:spTree>
    <p:extLst>
      <p:ext uri="{BB962C8B-B14F-4D97-AF65-F5344CB8AC3E}">
        <p14:creationId xmlns:p14="http://schemas.microsoft.com/office/powerpoint/2010/main" val="18162950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ПРОБЛЕМНАЯ ДИСКУССИЯ: ФРАГМЕНТ УРОКА</a:t>
            </a:r>
            <a:endParaRPr lang="ru-RU" dirty="0"/>
          </a:p>
        </p:txBody>
      </p:sp>
      <p:graphicFrame>
        <p:nvGraphicFramePr>
          <p:cNvPr id="5" name="Таблица 4"/>
          <p:cNvGraphicFramePr>
            <a:graphicFrameLocks noGrp="1"/>
          </p:cNvGraphicFramePr>
          <p:nvPr>
            <p:extLst>
              <p:ext uri="{D42A27DB-BD31-4B8C-83A1-F6EECF244321}">
                <p14:modId xmlns:p14="http://schemas.microsoft.com/office/powerpoint/2010/main" val="3986492189"/>
              </p:ext>
            </p:extLst>
          </p:nvPr>
        </p:nvGraphicFramePr>
        <p:xfrm>
          <a:off x="374904" y="1865376"/>
          <a:ext cx="11576304" cy="4978908"/>
        </p:xfrm>
        <a:graphic>
          <a:graphicData uri="http://schemas.openxmlformats.org/drawingml/2006/table">
            <a:tbl>
              <a:tblPr firstRow="1" firstCol="1" bandRow="1">
                <a:tableStyleId>{ED083AE6-46FA-4A59-8FB0-9F97EB10719F}</a:tableStyleId>
              </a:tblPr>
              <a:tblGrid>
                <a:gridCol w="4050792"/>
                <a:gridCol w="7525512"/>
              </a:tblGrid>
              <a:tr h="163962">
                <a:tc>
                  <a:txBody>
                    <a:bodyPr/>
                    <a:lstStyle/>
                    <a:p>
                      <a:pPr>
                        <a:lnSpc>
                          <a:spcPct val="115000"/>
                        </a:lnSpc>
                        <a:spcAft>
                          <a:spcPts val="0"/>
                        </a:spcAft>
                      </a:pPr>
                      <a:r>
                        <a:rPr lang="ru-RU" sz="1800" dirty="0">
                          <a:effectLst/>
                        </a:rPr>
                        <a:t>Деятельность учителя</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0782" marR="30782" marT="0" marB="0"/>
                </a:tc>
                <a:tc>
                  <a:txBody>
                    <a:bodyPr/>
                    <a:lstStyle/>
                    <a:p>
                      <a:pPr>
                        <a:lnSpc>
                          <a:spcPct val="115000"/>
                        </a:lnSpc>
                        <a:spcAft>
                          <a:spcPts val="0"/>
                        </a:spcAft>
                      </a:pPr>
                      <a:r>
                        <a:rPr lang="ru-RU" sz="1800" dirty="0">
                          <a:effectLst/>
                        </a:rPr>
                        <a:t>Деятельность школьников</a:t>
                      </a:r>
                      <a:endParaRPr lang="ru-RU"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30782" marR="30782" marT="0" marB="0"/>
                </a:tc>
              </a:tr>
              <a:tr h="4590917">
                <a:tc>
                  <a:txBody>
                    <a:bodyPr/>
                    <a:lstStyle/>
                    <a:p>
                      <a:r>
                        <a:rPr lang="ru-RU" sz="1800" b="1" kern="1200" dirty="0" smtClean="0">
                          <a:solidFill>
                            <a:schemeClr val="tx1"/>
                          </a:solidFill>
                          <a:effectLst/>
                          <a:latin typeface="+mn-lt"/>
                          <a:ea typeface="+mn-ea"/>
                          <a:cs typeface="+mn-cs"/>
                        </a:rPr>
                        <a:t>Работа в группах</a:t>
                      </a:r>
                    </a:p>
                    <a:p>
                      <a:r>
                        <a:rPr lang="ru-RU" sz="1800" b="1" kern="1200" dirty="0" smtClean="0">
                          <a:solidFill>
                            <a:schemeClr val="tx1"/>
                          </a:solidFill>
                          <a:effectLst/>
                          <a:latin typeface="+mn-lt"/>
                          <a:ea typeface="+mn-ea"/>
                          <a:cs typeface="+mn-cs"/>
                        </a:rPr>
                        <a:t> </a:t>
                      </a:r>
                    </a:p>
                    <a:p>
                      <a:r>
                        <a:rPr lang="ru-RU" sz="1800" b="0" kern="1200" dirty="0" smtClean="0">
                          <a:solidFill>
                            <a:schemeClr val="tx1"/>
                          </a:solidFill>
                          <a:effectLst/>
                          <a:latin typeface="+mn-lt"/>
                          <a:ea typeface="+mn-ea"/>
                          <a:cs typeface="+mn-cs"/>
                        </a:rPr>
                        <a:t>Поясняет технологию работы в группе (правила, способы плодотворной работы, качество выступления, критерии оценивания)</a:t>
                      </a:r>
                    </a:p>
                    <a:p>
                      <a:r>
                        <a:rPr lang="ru-RU" sz="1800" b="0" kern="1200" dirty="0" smtClean="0">
                          <a:solidFill>
                            <a:schemeClr val="tx1"/>
                          </a:solidFill>
                          <a:effectLst/>
                          <a:latin typeface="+mn-lt"/>
                          <a:ea typeface="+mn-ea"/>
                          <a:cs typeface="+mn-cs"/>
                        </a:rPr>
                        <a:t> </a:t>
                      </a:r>
                    </a:p>
                    <a:p>
                      <a:r>
                        <a:rPr lang="ru-RU" sz="1800" b="0" kern="1200" dirty="0" smtClean="0">
                          <a:solidFill>
                            <a:schemeClr val="tx1"/>
                          </a:solidFill>
                          <a:effectLst/>
                          <a:latin typeface="+mn-lt"/>
                          <a:ea typeface="+mn-ea"/>
                          <a:cs typeface="+mn-cs"/>
                        </a:rPr>
                        <a:t>Подведение итогов, высказывают свою точку зрения по вопросу о плюсах и минусах банковских карт</a:t>
                      </a:r>
                      <a:endParaRPr lang="ru-RU" sz="18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r>
                        <a:rPr lang="ru-RU" sz="1800" kern="1200" dirty="0" smtClean="0">
                          <a:solidFill>
                            <a:schemeClr val="tx1"/>
                          </a:solidFill>
                          <a:effectLst/>
                          <a:latin typeface="+mn-lt"/>
                          <a:ea typeface="+mn-ea"/>
                          <a:cs typeface="+mn-cs"/>
                        </a:rPr>
                        <a:t>Выявляют плюсы и минусы, пользу и риски</a:t>
                      </a:r>
                    </a:p>
                    <a:p>
                      <a:r>
                        <a:rPr lang="ru-RU" sz="1800" kern="1200" dirty="0" smtClean="0">
                          <a:solidFill>
                            <a:schemeClr val="tx1"/>
                          </a:solidFill>
                          <a:effectLst/>
                          <a:latin typeface="+mn-lt"/>
                          <a:ea typeface="+mn-ea"/>
                          <a:cs typeface="+mn-cs"/>
                        </a:rPr>
                        <a:t>Защита своей позиции каждой из групп, обмен мнениями, возможность перейти на сторону оппонентов </a:t>
                      </a:r>
                    </a:p>
                    <a:p>
                      <a:r>
                        <a:rPr lang="ru-RU" sz="1800" b="1" kern="1200" dirty="0" smtClean="0">
                          <a:solidFill>
                            <a:schemeClr val="tx1"/>
                          </a:solidFill>
                          <a:effectLst/>
                          <a:latin typeface="+mn-lt"/>
                          <a:ea typeface="+mn-ea"/>
                          <a:cs typeface="+mn-cs"/>
                        </a:rPr>
                        <a:t>Возможные «плюсы»:</a:t>
                      </a:r>
                      <a:endParaRPr lang="ru-RU" sz="1800" kern="1200" dirty="0" smtClean="0">
                        <a:solidFill>
                          <a:schemeClr val="tx1"/>
                        </a:solidFill>
                        <a:effectLst/>
                        <a:latin typeface="+mn-lt"/>
                        <a:ea typeface="+mn-ea"/>
                        <a:cs typeface="+mn-cs"/>
                      </a:endParaRPr>
                    </a:p>
                    <a:p>
                      <a:pPr lvl="0"/>
                      <a:r>
                        <a:rPr lang="ru-RU" sz="1800" kern="1200" dirty="0" smtClean="0">
                          <a:solidFill>
                            <a:schemeClr val="tx1"/>
                          </a:solidFill>
                          <a:effectLst/>
                          <a:latin typeface="+mn-lt"/>
                          <a:ea typeface="+mn-ea"/>
                          <a:cs typeface="+mn-cs"/>
                        </a:rPr>
                        <a:t>Надежность (если потеряна карта, не потеряны деньги)</a:t>
                      </a:r>
                    </a:p>
                    <a:p>
                      <a:pPr lvl="0"/>
                      <a:r>
                        <a:rPr lang="ru-RU" sz="1800" kern="1200" dirty="0" smtClean="0">
                          <a:solidFill>
                            <a:schemeClr val="tx1"/>
                          </a:solidFill>
                          <a:effectLst/>
                          <a:latin typeface="+mn-lt"/>
                          <a:ea typeface="+mn-ea"/>
                          <a:cs typeface="+mn-cs"/>
                        </a:rPr>
                        <a:t>Удобство  в ношении</a:t>
                      </a:r>
                    </a:p>
                    <a:p>
                      <a:pPr lvl="0"/>
                      <a:r>
                        <a:rPr lang="ru-RU" sz="1800" kern="1200" dirty="0" smtClean="0">
                          <a:solidFill>
                            <a:schemeClr val="tx1"/>
                          </a:solidFill>
                          <a:effectLst/>
                          <a:latin typeface="+mn-lt"/>
                          <a:ea typeface="+mn-ea"/>
                          <a:cs typeface="+mn-cs"/>
                        </a:rPr>
                        <a:t>Оплата онлайн покупок</a:t>
                      </a:r>
                    </a:p>
                    <a:p>
                      <a:pPr lvl="0"/>
                      <a:r>
                        <a:rPr lang="ru-RU" sz="1800" kern="1200" dirty="0" smtClean="0">
                          <a:solidFill>
                            <a:schemeClr val="tx1"/>
                          </a:solidFill>
                          <a:effectLst/>
                          <a:latin typeface="+mn-lt"/>
                          <a:ea typeface="+mn-ea"/>
                          <a:cs typeface="+mn-cs"/>
                        </a:rPr>
                        <a:t>Скидки магазинов-партнеров, начисление бонусов</a:t>
                      </a:r>
                    </a:p>
                    <a:p>
                      <a:pPr lvl="0"/>
                      <a:r>
                        <a:rPr lang="ru-RU" sz="1800" kern="1200" dirty="0" smtClean="0">
                          <a:solidFill>
                            <a:schemeClr val="tx1"/>
                          </a:solidFill>
                          <a:effectLst/>
                          <a:latin typeface="+mn-lt"/>
                          <a:ea typeface="+mn-ea"/>
                          <a:cs typeface="+mn-cs"/>
                        </a:rPr>
                        <a:t>Наличие приложений «Мобильный банк»</a:t>
                      </a:r>
                    </a:p>
                    <a:p>
                      <a:pPr lvl="0"/>
                      <a:r>
                        <a:rPr lang="ru-RU" sz="1800" kern="1200" dirty="0" smtClean="0">
                          <a:solidFill>
                            <a:schemeClr val="tx1"/>
                          </a:solidFill>
                          <a:effectLst/>
                          <a:latin typeface="+mn-lt"/>
                          <a:ea typeface="+mn-ea"/>
                          <a:cs typeface="+mn-cs"/>
                        </a:rPr>
                        <a:t>Возможность расплачиваться за покупки в кредит, если это кредитная карта, используя льготный период 50-60 дней</a:t>
                      </a:r>
                    </a:p>
                    <a:p>
                      <a:r>
                        <a:rPr lang="ru-RU" sz="1800" b="1" kern="1200" dirty="0" smtClean="0">
                          <a:solidFill>
                            <a:schemeClr val="tx1"/>
                          </a:solidFill>
                          <a:effectLst/>
                          <a:latin typeface="+mn-lt"/>
                          <a:ea typeface="+mn-ea"/>
                          <a:cs typeface="+mn-cs"/>
                        </a:rPr>
                        <a:t>Возможные «минусы»:</a:t>
                      </a:r>
                      <a:endParaRPr lang="ru-RU" sz="1800" kern="1200" dirty="0" smtClean="0">
                        <a:solidFill>
                          <a:schemeClr val="tx1"/>
                        </a:solidFill>
                        <a:effectLst/>
                        <a:latin typeface="+mn-lt"/>
                        <a:ea typeface="+mn-ea"/>
                        <a:cs typeface="+mn-cs"/>
                      </a:endParaRPr>
                    </a:p>
                    <a:p>
                      <a:pPr lvl="0"/>
                      <a:r>
                        <a:rPr lang="ru-RU" sz="1800" kern="1200" dirty="0" smtClean="0">
                          <a:solidFill>
                            <a:schemeClr val="tx1"/>
                          </a:solidFill>
                          <a:effectLst/>
                          <a:latin typeface="+mn-lt"/>
                          <a:ea typeface="+mn-ea"/>
                          <a:cs typeface="+mn-cs"/>
                        </a:rPr>
                        <a:t>Частые случаи мошенничества </a:t>
                      </a:r>
                    </a:p>
                    <a:p>
                      <a:pPr lvl="0"/>
                      <a:r>
                        <a:rPr lang="ru-RU" sz="1800" kern="1200" dirty="0" smtClean="0">
                          <a:solidFill>
                            <a:schemeClr val="tx1"/>
                          </a:solidFill>
                          <a:effectLst/>
                          <a:latin typeface="+mn-lt"/>
                          <a:ea typeface="+mn-ea"/>
                          <a:cs typeface="+mn-cs"/>
                        </a:rPr>
                        <a:t>Если это кредитная карта, то предусматривается достаточно высокий процент ставок по такому кредиту, плата за обслуживание, комиссия</a:t>
                      </a:r>
                    </a:p>
                    <a:p>
                      <a:pPr lvl="0"/>
                      <a:r>
                        <a:rPr lang="ru-RU" sz="1800" kern="1200" dirty="0" smtClean="0">
                          <a:solidFill>
                            <a:schemeClr val="tx1"/>
                          </a:solidFill>
                          <a:effectLst/>
                          <a:latin typeface="+mn-lt"/>
                          <a:ea typeface="+mn-ea"/>
                          <a:cs typeface="+mn-cs"/>
                        </a:rPr>
                        <a:t>Пользуясь банковской картой, легче расставаться с деньгами, так как их не ощущаешь, поэтому сэкономить трудно.</a:t>
                      </a:r>
                      <a:endParaRPr lang="ru-RU" sz="1800" kern="1200" dirty="0">
                        <a:solidFill>
                          <a:schemeClr val="tx1"/>
                        </a:solidFill>
                        <a:effectLst/>
                        <a:latin typeface="+mn-lt"/>
                        <a:ea typeface="+mn-ea"/>
                        <a:cs typeface="+mn-cs"/>
                      </a:endParaRPr>
                    </a:p>
                  </a:txBody>
                  <a:tcPr marL="68580" marR="68580" marT="0" marB="0"/>
                </a:tc>
              </a:tr>
            </a:tbl>
          </a:graphicData>
        </a:graphic>
      </p:graphicFrame>
    </p:spTree>
    <p:extLst>
      <p:ext uri="{BB962C8B-B14F-4D97-AF65-F5344CB8AC3E}">
        <p14:creationId xmlns:p14="http://schemas.microsoft.com/office/powerpoint/2010/main" val="32048906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ПРОБЛЕМНАЯ ДИСКУССИЯ</a:t>
            </a:r>
            <a:endParaRPr lang="ru-RU" dirty="0"/>
          </a:p>
        </p:txBody>
      </p:sp>
      <p:sp>
        <p:nvSpPr>
          <p:cNvPr id="3" name="Объект 2"/>
          <p:cNvSpPr>
            <a:spLocks noGrp="1"/>
          </p:cNvSpPr>
          <p:nvPr>
            <p:ph idx="1"/>
          </p:nvPr>
        </p:nvSpPr>
        <p:spPr/>
        <p:txBody>
          <a:bodyPr>
            <a:normAutofit/>
          </a:bodyPr>
          <a:lstStyle/>
          <a:p>
            <a:pPr marL="0" indent="0">
              <a:buNone/>
            </a:pPr>
            <a:r>
              <a:rPr lang="ru-RU" sz="2800" b="1" dirty="0" smtClean="0"/>
              <a:t>«Нужны ли банки и для чего они нужны?» - комбинированное занятие-дискуссия для 7 класса</a:t>
            </a:r>
          </a:p>
          <a:p>
            <a:pPr marL="0" indent="0">
              <a:buNone/>
            </a:pPr>
            <a:r>
              <a:rPr lang="ru-RU" sz="2800" b="1" dirty="0" smtClean="0"/>
              <a:t>Разработчик</a:t>
            </a:r>
            <a:r>
              <a:rPr lang="ru-RU" sz="2800" b="1" dirty="0"/>
              <a:t>: </a:t>
            </a:r>
            <a:r>
              <a:rPr lang="ru-RU" sz="2800" b="1" dirty="0" smtClean="0"/>
              <a:t>Сотникова М. П. </a:t>
            </a:r>
            <a:r>
              <a:rPr lang="ru-RU" sz="2800" b="1" dirty="0"/>
              <a:t>, учитель биологии, ГБОУ «Школа 2075» ШО №4</a:t>
            </a:r>
            <a:endParaRPr lang="ru-RU" sz="2800" dirty="0"/>
          </a:p>
          <a:p>
            <a:pPr marL="0" indent="0">
              <a:buNone/>
            </a:pPr>
            <a:endParaRPr lang="ru-RU" sz="2800" dirty="0"/>
          </a:p>
        </p:txBody>
      </p:sp>
    </p:spTree>
    <p:extLst>
      <p:ext uri="{BB962C8B-B14F-4D97-AF65-F5344CB8AC3E}">
        <p14:creationId xmlns:p14="http://schemas.microsoft.com/office/powerpoint/2010/main" val="1443031678"/>
      </p:ext>
    </p:extLst>
  </p:cSld>
  <p:clrMapOvr>
    <a:masterClrMapping/>
  </p:clrMapOvr>
  <p:timing>
    <p:tnLst>
      <p:par>
        <p:cTn id="1" dur="indefinite" restart="never" nodeType="tmRoot"/>
      </p:par>
    </p:tnLst>
  </p:timing>
</p:sld>
</file>

<file path=ppt/theme/theme1.xml><?xml version="1.0" encoding="utf-8"?>
<a:theme xmlns:a="http://schemas.openxmlformats.org/drawingml/2006/main" name="Дивиденд">
  <a:themeElements>
    <a:clrScheme name="Dividend">
      <a:dk1>
        <a:sysClr val="windowText" lastClr="000000"/>
      </a:dk1>
      <a:lt1>
        <a:sysClr val="window" lastClr="FFFFFF"/>
      </a:lt1>
      <a:dk2>
        <a:srgbClr val="3D3D3D"/>
      </a:dk2>
      <a:lt2>
        <a:srgbClr val="EBEBEB"/>
      </a:lt2>
      <a:accent1>
        <a:srgbClr val="1A3260"/>
      </a:accent1>
      <a:accent2>
        <a:srgbClr val="4590B8"/>
      </a:accent2>
      <a:accent3>
        <a:srgbClr val="45CBE8"/>
      </a:accent3>
      <a:accent4>
        <a:srgbClr val="969FA7"/>
      </a:accent4>
      <a:accent5>
        <a:srgbClr val="A2C777"/>
      </a:accent5>
      <a:accent6>
        <a:srgbClr val="42955F"/>
      </a:accent6>
      <a:hlink>
        <a:srgbClr val="828282"/>
      </a:hlink>
      <a:folHlink>
        <a:srgbClr val="A5A5A5"/>
      </a:folHlink>
    </a:clrScheme>
    <a:fontScheme name="Dividend">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66F1C100-1D2B-4BEA-AD01-C4F230B3B965}"/>
    </a:ext>
  </a:extLst>
</a:theme>
</file>

<file path=docProps/app.xml><?xml version="1.0" encoding="utf-8"?>
<Properties xmlns="http://schemas.openxmlformats.org/officeDocument/2006/extended-properties" xmlns:vt="http://schemas.openxmlformats.org/officeDocument/2006/docPropsVTypes">
  <Template>TM03457464[[fn=Дивиденд]]</Template>
  <TotalTime>212</TotalTime>
  <Words>1680</Words>
  <Application>Microsoft Office PowerPoint</Application>
  <PresentationFormat>Широкоэкранный</PresentationFormat>
  <Paragraphs>260</Paragraphs>
  <Slides>27</Slides>
  <Notes>0</Notes>
  <HiddenSlides>0</HiddenSlides>
  <MMClips>0</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27</vt:i4>
      </vt:variant>
    </vt:vector>
  </HeadingPairs>
  <TitlesOfParts>
    <vt:vector size="35" baseType="lpstr">
      <vt:lpstr>Calibri</vt:lpstr>
      <vt:lpstr>Corbel</vt:lpstr>
      <vt:lpstr>Gill Sans MT</vt:lpstr>
      <vt:lpstr>Symbol</vt:lpstr>
      <vt:lpstr>Times New Roman</vt:lpstr>
      <vt:lpstr>Wingdings</vt:lpstr>
      <vt:lpstr>Wingdings 2</vt:lpstr>
      <vt:lpstr>Дивиденд</vt:lpstr>
      <vt:lpstr>Разработка занятий по финансовой грамотности с применением активных (имитационных и неимитационных) методов обучения</vt:lpstr>
      <vt:lpstr>ЦЕЛЬ ПРОЕКТА</vt:lpstr>
      <vt:lpstr>ЗАДАЧИ ПРОЕКТА</vt:lpstr>
      <vt:lpstr>МЕТОДЫ И ПРИЕМЫ</vt:lpstr>
      <vt:lpstr>ПРОБЛЕМНАЯ ДИСКУССИЯ</vt:lpstr>
      <vt:lpstr>ПРОБЛЕМНАЯ ДИСКУССИЯ</vt:lpstr>
      <vt:lpstr>ПРОБЛЕМНАЯ ДИСКУССИЯ: ФРАГМЕНТ УРОКА</vt:lpstr>
      <vt:lpstr>ПРОБЛЕМНАЯ ДИСКУССИЯ: ФРАГМЕНТ УРОКА</vt:lpstr>
      <vt:lpstr>ПРОБЛЕМНАЯ ДИСКУССИЯ</vt:lpstr>
      <vt:lpstr>ПРОБЛЕМНАЯ ДИСКУССИЯ</vt:lpstr>
      <vt:lpstr>ПРОБЛЕМНАЯ ДИСКУССИЯ: ФРАГМЕНТ УРОКА</vt:lpstr>
      <vt:lpstr>ПРОБЛЕМНАЯ ДИСКУССИЯ: ФРАГМЕНТ УРОКА</vt:lpstr>
      <vt:lpstr>ИНТЕРАКТИВНЫЕ УПРАЖНЕНИЯ ОНЛАЙН</vt:lpstr>
      <vt:lpstr>ИНТЕРАКТИВНЫЕ УПРАЖНЕНИЯ ОНЛАЙН</vt:lpstr>
      <vt:lpstr>Филворд «Банки и банковские услуги» </vt:lpstr>
      <vt:lpstr>Игра «Кто хочет стать миллионером». Тема «Банки и банковские услуги»</vt:lpstr>
      <vt:lpstr>Задание на классификацию «Банковская система России»</vt:lpstr>
      <vt:lpstr>Варианты использования интерактивных заданий</vt:lpstr>
      <vt:lpstr>КЕЙС «АВТОКРЕДИТ»</vt:lpstr>
      <vt:lpstr>КЕЙС «АВТОКРЕДИТ»</vt:lpstr>
      <vt:lpstr>КЕЙС «АВТОКРЕДИТ»</vt:lpstr>
      <vt:lpstr>КЕЙС «АВТОКРЕДИТ»</vt:lpstr>
      <vt:lpstr>КЕЙС «АВТОКРЕДИТ»</vt:lpstr>
      <vt:lpstr>РОЛЕВАЯ ИГРА</vt:lpstr>
      <vt:lpstr>Ролевая игра «Выбор банковского депозита»  </vt:lpstr>
      <vt:lpstr>Ролевая игра «Выбор банковского депозита»</vt:lpstr>
      <vt:lpstr>СПАСИБО ЗА ВНИМАНИЕ</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Разработка занятий по финансовой грамотности с применением активных (имитационных и неимитационных) методов обучения</dc:title>
  <dc:creator>Svetlana Sezhetova</dc:creator>
  <cp:lastModifiedBy>Svetlana Sezhetova</cp:lastModifiedBy>
  <cp:revision>15</cp:revision>
  <dcterms:created xsi:type="dcterms:W3CDTF">2016-11-06T13:20:53Z</dcterms:created>
  <dcterms:modified xsi:type="dcterms:W3CDTF">2016-11-06T20:23:27Z</dcterms:modified>
</cp:coreProperties>
</file>