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0" r:id="rId3"/>
    <p:sldId id="331" r:id="rId4"/>
    <p:sldId id="333" r:id="rId5"/>
    <p:sldId id="334" r:id="rId6"/>
    <p:sldId id="335" r:id="rId7"/>
    <p:sldId id="33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9"/>
    <a:srgbClr val="CC6600"/>
    <a:srgbClr val="009242"/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18" d="100"/>
          <a:sy n="118" d="100"/>
        </p:scale>
        <p:origin x="864" y="15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9204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019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242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7757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0644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7255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0520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7160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8321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9335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0843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7A87E-D327-4CE4-AB50-078788C82CB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35616-5BB2-4499-9B9E-A1AFF7993A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4633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"/>
            <a:ext cx="7772400" cy="126876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Программа повышения квалификации </a:t>
            </a:r>
            <a:br>
              <a:rPr lang="ru-RU" sz="2400" b="1" dirty="0" smtClean="0"/>
            </a:br>
            <a:r>
              <a:rPr lang="ru-RU" sz="2400" b="1" dirty="0" smtClean="0"/>
              <a:t>« Содержание и методика преподавания курса финансовой грамотности различным категориям обучающихся»</a:t>
            </a:r>
            <a:endParaRPr lang="ru-RU" sz="2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575" y="1199005"/>
            <a:ext cx="8280920" cy="1941963"/>
          </a:xfrm>
        </p:spPr>
        <p:txBody>
          <a:bodyPr>
            <a:normAutofit fontScale="55000" lnSpcReduction="20000"/>
          </a:bodyPr>
          <a:lstStyle/>
          <a:p>
            <a:r>
              <a:rPr lang="ru-RU" sz="5800" b="1" dirty="0">
                <a:solidFill>
                  <a:schemeClr val="accent2"/>
                </a:solidFill>
              </a:rPr>
              <a:t>Итоговая работа</a:t>
            </a:r>
            <a:r>
              <a:rPr lang="ru-RU" sz="5800" b="1" dirty="0" smtClean="0">
                <a:solidFill>
                  <a:schemeClr val="accent2"/>
                </a:solidFill>
              </a:rPr>
              <a:t>.</a:t>
            </a:r>
            <a:endParaRPr lang="ru-RU" sz="5800" dirty="0" smtClean="0">
              <a:solidFill>
                <a:schemeClr val="accent2"/>
              </a:solidFill>
            </a:endParaRPr>
          </a:p>
          <a:p>
            <a:r>
              <a:rPr lang="ru-RU" sz="5800" b="1" dirty="0" smtClean="0">
                <a:solidFill>
                  <a:srgbClr val="0070C0"/>
                </a:solidFill>
              </a:rPr>
              <a:t>Разработка учебных занятий по изучению раздела</a:t>
            </a:r>
            <a:r>
              <a:rPr lang="en-US" sz="5800" b="1" dirty="0" smtClean="0">
                <a:solidFill>
                  <a:srgbClr val="0070C0"/>
                </a:solidFill>
              </a:rPr>
              <a:t>:“</a:t>
            </a:r>
            <a:r>
              <a:rPr lang="ru-RU" sz="5800" b="1" dirty="0" smtClean="0">
                <a:solidFill>
                  <a:srgbClr val="0070C0"/>
                </a:solidFill>
              </a:rPr>
              <a:t>Доходы и расходы семьи</a:t>
            </a:r>
            <a:r>
              <a:rPr lang="en-US" sz="5800" b="1" dirty="0" smtClean="0">
                <a:solidFill>
                  <a:srgbClr val="0070C0"/>
                </a:solidFill>
              </a:rPr>
              <a:t>”</a:t>
            </a: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180344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Разработчики: </a:t>
            </a:r>
          </a:p>
          <a:p>
            <a:r>
              <a:rPr lang="ru-RU" sz="2400" b="1" dirty="0" smtClean="0"/>
              <a:t>Богатырева Н.В. </a:t>
            </a:r>
            <a:r>
              <a:rPr lang="ru-RU" sz="2400" b="1" dirty="0"/>
              <a:t>- </a:t>
            </a:r>
            <a:r>
              <a:rPr lang="ru-RU" sz="2400" b="1" dirty="0" smtClean="0"/>
              <a:t>информатика</a:t>
            </a:r>
            <a:endParaRPr lang="ru-RU" sz="2400" b="1" dirty="0" smtClean="0"/>
          </a:p>
          <a:p>
            <a:r>
              <a:rPr lang="ru-RU" sz="2400" b="1" dirty="0" err="1" smtClean="0"/>
              <a:t>Будаченков</a:t>
            </a:r>
            <a:r>
              <a:rPr lang="ru-RU" sz="2400" b="1" dirty="0" smtClean="0"/>
              <a:t> А.А. - </a:t>
            </a:r>
            <a:r>
              <a:rPr lang="ru-RU" sz="2400" b="1" dirty="0" smtClean="0"/>
              <a:t>история </a:t>
            </a:r>
            <a:r>
              <a:rPr lang="ru-RU" sz="2400" b="1" dirty="0"/>
              <a:t>и </a:t>
            </a:r>
            <a:r>
              <a:rPr lang="ru-RU" sz="2400" b="1" dirty="0" smtClean="0"/>
              <a:t>обществознание</a:t>
            </a:r>
            <a:endParaRPr lang="ru-RU" sz="2400" b="1" dirty="0" smtClean="0"/>
          </a:p>
          <a:p>
            <a:r>
              <a:rPr lang="ru-RU" sz="2400" b="1" dirty="0" smtClean="0"/>
              <a:t>Голубева Н.В. - </a:t>
            </a:r>
            <a:r>
              <a:rPr lang="ru-RU" sz="2400" b="1" dirty="0" smtClean="0"/>
              <a:t>история </a:t>
            </a:r>
            <a:r>
              <a:rPr lang="ru-RU" sz="2400" b="1" dirty="0"/>
              <a:t>и </a:t>
            </a:r>
            <a:r>
              <a:rPr lang="ru-RU" sz="2400" b="1" dirty="0" smtClean="0"/>
              <a:t>обществознание</a:t>
            </a:r>
            <a:endParaRPr lang="ru-RU" sz="2400" b="1" dirty="0" smtClean="0"/>
          </a:p>
          <a:p>
            <a:r>
              <a:rPr lang="ru-RU" sz="2400" b="1" dirty="0" err="1" smtClean="0"/>
              <a:t>Зубавленко</a:t>
            </a:r>
            <a:r>
              <a:rPr lang="ru-RU" sz="2400" b="1" dirty="0" smtClean="0"/>
              <a:t> О.Л. - </a:t>
            </a:r>
            <a:r>
              <a:rPr lang="ru-RU" sz="2400" b="1" dirty="0" smtClean="0"/>
              <a:t>начальные классы</a:t>
            </a:r>
            <a:endParaRPr lang="ru-RU" sz="2400" b="1" dirty="0" smtClean="0"/>
          </a:p>
          <a:p>
            <a:r>
              <a:rPr lang="ru-RU" sz="2400" b="1" dirty="0" smtClean="0"/>
              <a:t>Овчинников А.В. - </a:t>
            </a:r>
            <a:r>
              <a:rPr lang="ru-RU" sz="2400" b="1" dirty="0" smtClean="0"/>
              <a:t>информатика</a:t>
            </a:r>
            <a:endParaRPr lang="ru-RU" sz="2400" b="1" dirty="0" smtClean="0"/>
          </a:p>
          <a:p>
            <a:r>
              <a:rPr lang="ru-RU" sz="2400" b="1" dirty="0" smtClean="0"/>
              <a:t>Парамонов В.С. </a:t>
            </a:r>
            <a:r>
              <a:rPr lang="ru-RU" sz="2400" b="1" dirty="0"/>
              <a:t>- </a:t>
            </a:r>
            <a:r>
              <a:rPr lang="ru-RU" sz="2400" b="1" dirty="0" smtClean="0"/>
              <a:t>история </a:t>
            </a:r>
            <a:r>
              <a:rPr lang="ru-RU" sz="2400" b="1" dirty="0" smtClean="0"/>
              <a:t>и </a:t>
            </a:r>
            <a:r>
              <a:rPr lang="ru-RU" sz="2400" b="1" dirty="0" smtClean="0"/>
              <a:t>обществознание</a:t>
            </a:r>
            <a:endParaRPr lang="ru-RU" sz="2400" b="1" dirty="0" smtClean="0"/>
          </a:p>
        </p:txBody>
      </p:sp>
      <p:sp>
        <p:nvSpPr>
          <p:cNvPr id="7" name="AutoShape 2" descr="https://im2-tub-ru.yandex.net/i?id=baf7a3ba28f19936990a065991f7f655&amp;n=33&amp;h=215&amp;w=32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2160" y="2526111"/>
            <a:ext cx="2965388" cy="197386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07974" y="2708920"/>
            <a:ext cx="49841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Целевая </a:t>
            </a:r>
            <a:r>
              <a:rPr lang="ru-RU" sz="2800" b="1" dirty="0" smtClean="0">
                <a:solidFill>
                  <a:srgbClr val="0070C0"/>
                </a:solidFill>
              </a:rPr>
              <a:t>аудитория</a:t>
            </a:r>
            <a:r>
              <a:rPr lang="en-US" sz="2800" b="1" dirty="0" smtClean="0">
                <a:solidFill>
                  <a:srgbClr val="0070C0"/>
                </a:solidFill>
              </a:rPr>
              <a:t>:</a:t>
            </a:r>
            <a:endParaRPr lang="ru-RU" sz="2800" b="1" dirty="0">
              <a:solidFill>
                <a:srgbClr val="0070C0"/>
              </a:solidFill>
            </a:endParaRPr>
          </a:p>
          <a:p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</a:rPr>
              <a:t>ученики 4-6 </a:t>
            </a:r>
            <a:r>
              <a:rPr lang="ru-RU" sz="2800" b="1" dirty="0">
                <a:solidFill>
                  <a:srgbClr val="0070C0"/>
                </a:solidFill>
              </a:rPr>
              <a:t>классов.</a:t>
            </a:r>
          </a:p>
        </p:txBody>
      </p:sp>
    </p:spTree>
    <p:extLst>
      <p:ext uri="{BB962C8B-B14F-4D97-AF65-F5344CB8AC3E}">
        <p14:creationId xmlns:p14="http://schemas.microsoft.com/office/powerpoint/2010/main" xmlns="" val="90798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58417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C00000"/>
                </a:solidFill>
              </a:rPr>
              <a:t>Цель</a:t>
            </a:r>
            <a:r>
              <a:rPr lang="ru-RU" sz="2700" dirty="0" smtClean="0">
                <a:solidFill>
                  <a:srgbClr val="C00000"/>
                </a:solidFill>
              </a:rPr>
              <a:t>: </a:t>
            </a:r>
            <a:r>
              <a:rPr lang="ru-RU" sz="2700" b="1" dirty="0" smtClean="0">
                <a:solidFill>
                  <a:srgbClr val="C00000"/>
                </a:solidFill>
              </a:rPr>
              <a:t>создание условий для качественного усвоения основных понятий и формирование универсальных учебных действий через организацию работы на занятиях по решению образовательных задач.</a:t>
            </a: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61008"/>
            <a:ext cx="4760913" cy="50083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Задачи:</a:t>
            </a:r>
          </a:p>
          <a:p>
            <a:r>
              <a:rPr lang="ru-RU" sz="2400" dirty="0"/>
              <a:t>развитие экономического </a:t>
            </a:r>
            <a:r>
              <a:rPr lang="ru-RU" sz="2400" dirty="0" smtClean="0"/>
              <a:t>образа </a:t>
            </a:r>
            <a:r>
              <a:rPr lang="ru-RU" sz="2400" dirty="0"/>
              <a:t>мышления</a:t>
            </a:r>
            <a:r>
              <a:rPr lang="ru-RU" sz="2400" dirty="0" smtClean="0"/>
              <a:t>,</a:t>
            </a:r>
          </a:p>
          <a:p>
            <a:r>
              <a:rPr lang="ru-RU" sz="2400" dirty="0" smtClean="0"/>
              <a:t>воспитание </a:t>
            </a:r>
            <a:r>
              <a:rPr lang="ru-RU" sz="2400" dirty="0"/>
              <a:t>ответственности и нравственного поведения в области экономических отношений в семье и обществе, </a:t>
            </a:r>
            <a:endParaRPr lang="ru-RU" sz="2400" dirty="0" smtClean="0"/>
          </a:p>
          <a:p>
            <a:r>
              <a:rPr lang="ru-RU" sz="2400" dirty="0" smtClean="0"/>
              <a:t>приобретение </a:t>
            </a:r>
            <a:r>
              <a:rPr lang="ru-RU" sz="2400" dirty="0"/>
              <a:t>опыта применения полученных знаний и умений для решения </a:t>
            </a:r>
            <a:r>
              <a:rPr lang="ru-RU" sz="2400" dirty="0" smtClean="0"/>
              <a:t>элементарных </a:t>
            </a:r>
            <a:r>
              <a:rPr lang="ru-RU" sz="2400" dirty="0"/>
              <a:t>вопросов в области экономики </a:t>
            </a:r>
            <a:r>
              <a:rPr lang="ru-RU" sz="2400" dirty="0" smtClean="0"/>
              <a:t>семьи,</a:t>
            </a:r>
          </a:p>
          <a:p>
            <a:r>
              <a:rPr lang="ru-RU" sz="2400" dirty="0" smtClean="0"/>
              <a:t>формирование </a:t>
            </a:r>
            <a:r>
              <a:rPr lang="ru-RU" sz="2400" dirty="0"/>
              <a:t>активной жизненной </a:t>
            </a:r>
            <a:r>
              <a:rPr lang="ru-RU" sz="2400" dirty="0" smtClean="0"/>
              <a:t>позиции</a:t>
            </a:r>
            <a:endParaRPr lang="ru-RU" sz="2400" b="1" i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4" name="AutoShape 2" descr="https://im1-tub-ru.yandex.net/i?id=936febb77f01767f48a16fb0a7f978b0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://damaglamura.com/wp-content/uploads/2015/04/img1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0913" y="1628800"/>
            <a:ext cx="4383087" cy="328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760913" y="5157192"/>
            <a:ext cx="43475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/>
              <a:t>Межпредметные</a:t>
            </a:r>
            <a:r>
              <a:rPr lang="ru-RU" sz="2400" b="1" dirty="0"/>
              <a:t> связи</a:t>
            </a:r>
            <a:r>
              <a:rPr lang="en-US" sz="2400" b="1" dirty="0" smtClean="0"/>
              <a:t>:</a:t>
            </a:r>
            <a:endParaRPr lang="ru-RU" sz="2400" b="1" dirty="0" smtClean="0"/>
          </a:p>
          <a:p>
            <a:r>
              <a:rPr lang="en-US" sz="2400" b="1" dirty="0" smtClean="0"/>
              <a:t> </a:t>
            </a:r>
            <a:r>
              <a:rPr lang="ru-RU" sz="2400" dirty="0"/>
              <a:t>история, обществоведение, математика, информатика, литература</a:t>
            </a:r>
          </a:p>
        </p:txBody>
      </p:sp>
    </p:spTree>
    <p:extLst>
      <p:ext uri="{BB962C8B-B14F-4D97-AF65-F5344CB8AC3E}">
        <p14:creationId xmlns:p14="http://schemas.microsoft.com/office/powerpoint/2010/main" xmlns="" val="297099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7504" y="188640"/>
            <a:ext cx="8503920" cy="6120680"/>
          </a:xfrm>
        </p:spPr>
        <p:txBody>
          <a:bodyPr/>
          <a:lstStyle/>
          <a:p>
            <a:pPr marL="0" indent="0"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Разработки по теме: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i="1" dirty="0" smtClean="0">
                <a:solidFill>
                  <a:srgbClr val="002060"/>
                </a:solidFill>
              </a:rPr>
              <a:t>Занятие по теме</a:t>
            </a:r>
            <a:r>
              <a:rPr lang="en-US" sz="2400" b="1" i="1" dirty="0" smtClean="0">
                <a:solidFill>
                  <a:srgbClr val="002060"/>
                </a:solidFill>
              </a:rPr>
              <a:t>: “</a:t>
            </a:r>
            <a:r>
              <a:rPr lang="ru-RU" sz="2400" b="1" i="1" dirty="0" smtClean="0">
                <a:solidFill>
                  <a:srgbClr val="002060"/>
                </a:solidFill>
              </a:rPr>
              <a:t>Деньги. История и современность</a:t>
            </a:r>
            <a:r>
              <a:rPr lang="en-US" sz="2400" b="1" i="1" dirty="0" smtClean="0">
                <a:solidFill>
                  <a:srgbClr val="002060"/>
                </a:solidFill>
              </a:rPr>
              <a:t>” – </a:t>
            </a:r>
            <a:r>
              <a:rPr lang="ru-RU" sz="2400" b="1" dirty="0" err="1"/>
              <a:t>Будаченков</a:t>
            </a:r>
            <a:r>
              <a:rPr lang="ru-RU" sz="2400" b="1" dirty="0"/>
              <a:t> А.А. </a:t>
            </a:r>
            <a:endParaRPr lang="en-US" sz="2400" b="1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400" b="1" i="1" dirty="0">
                <a:solidFill>
                  <a:schemeClr val="tx2"/>
                </a:solidFill>
              </a:rPr>
              <a:t>Практическое занятие</a:t>
            </a:r>
            <a:r>
              <a:rPr lang="en-US" sz="2400" b="1" i="1" dirty="0">
                <a:solidFill>
                  <a:schemeClr val="tx2"/>
                </a:solidFill>
              </a:rPr>
              <a:t>: </a:t>
            </a:r>
            <a:r>
              <a:rPr lang="ru-RU" sz="2400" b="1" i="1" dirty="0">
                <a:solidFill>
                  <a:schemeClr val="tx2"/>
                </a:solidFill>
              </a:rPr>
              <a:t>"Доходы и расходы семьи. Особые жизненные ситуации и как с ними </a:t>
            </a:r>
            <a:r>
              <a:rPr lang="ru-RU" sz="2400" b="1" i="1" dirty="0" smtClean="0">
                <a:solidFill>
                  <a:schemeClr val="tx2"/>
                </a:solidFill>
              </a:rPr>
              <a:t>справиться“</a:t>
            </a:r>
            <a:r>
              <a:rPr lang="en-US" sz="2400" b="1" i="1" dirty="0" smtClean="0">
                <a:solidFill>
                  <a:schemeClr val="tx2"/>
                </a:solidFill>
              </a:rPr>
              <a:t> </a:t>
            </a:r>
            <a:r>
              <a:rPr lang="en-US" sz="2400" b="1" i="1" dirty="0" smtClean="0"/>
              <a:t>– </a:t>
            </a:r>
            <a:r>
              <a:rPr lang="ru-RU" sz="2400" b="1" i="1" dirty="0" smtClean="0"/>
              <a:t>Богатырева Н.В.</a:t>
            </a:r>
            <a:endParaRPr lang="ru-RU" sz="2400" b="1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400" b="1" i="1" dirty="0" smtClean="0">
                <a:solidFill>
                  <a:srgbClr val="002060"/>
                </a:solidFill>
              </a:rPr>
              <a:t>Занятие по теме </a:t>
            </a:r>
            <a:r>
              <a:rPr lang="en-US" sz="2400" b="1" i="1" dirty="0" smtClean="0">
                <a:solidFill>
                  <a:srgbClr val="002060"/>
                </a:solidFill>
              </a:rPr>
              <a:t>“</a:t>
            </a:r>
            <a:r>
              <a:rPr lang="ru-RU" sz="2400" b="1" i="1" dirty="0" smtClean="0">
                <a:solidFill>
                  <a:srgbClr val="002060"/>
                </a:solidFill>
              </a:rPr>
              <a:t>Семейный бюджет</a:t>
            </a:r>
            <a:r>
              <a:rPr lang="en-US" sz="2400" b="1" i="1" dirty="0" smtClean="0">
                <a:solidFill>
                  <a:srgbClr val="002060"/>
                </a:solidFill>
              </a:rPr>
              <a:t>”</a:t>
            </a:r>
            <a:r>
              <a:rPr lang="ru-RU" sz="2400" b="1" i="1" dirty="0" smtClean="0">
                <a:solidFill>
                  <a:srgbClr val="002060"/>
                </a:solidFill>
              </a:rPr>
              <a:t> – </a:t>
            </a:r>
            <a:r>
              <a:rPr lang="ru-RU" sz="2400" b="1" i="1" dirty="0" smtClean="0"/>
              <a:t>Голубева Н.В.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i="1" dirty="0">
                <a:solidFill>
                  <a:schemeClr val="tx2"/>
                </a:solidFill>
              </a:rPr>
              <a:t>Практическое занятие: «Как правильно планировать семейный бюджет» </a:t>
            </a:r>
            <a:r>
              <a:rPr lang="ru-RU" sz="2400" b="1" i="1" dirty="0" smtClean="0">
                <a:solidFill>
                  <a:schemeClr val="tx2"/>
                </a:solidFill>
              </a:rPr>
              <a:t> </a:t>
            </a:r>
            <a:r>
              <a:rPr lang="ru-RU" sz="2400" b="1" i="1" dirty="0" smtClean="0"/>
              <a:t>- </a:t>
            </a:r>
            <a:r>
              <a:rPr lang="ru-RU" sz="2400" b="1" i="1" dirty="0" err="1" smtClean="0"/>
              <a:t>Зубавленко</a:t>
            </a:r>
            <a:r>
              <a:rPr lang="ru-RU" sz="2400" b="1" i="1" dirty="0" smtClean="0"/>
              <a:t> О.Л. (4 класс)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i="1" dirty="0" smtClean="0">
                <a:solidFill>
                  <a:srgbClr val="002060"/>
                </a:solidFill>
              </a:rPr>
              <a:t>Деловая игра</a:t>
            </a:r>
            <a:r>
              <a:rPr lang="en-US" sz="2400" b="1" i="1" dirty="0" smtClean="0">
                <a:solidFill>
                  <a:srgbClr val="002060"/>
                </a:solidFill>
              </a:rPr>
              <a:t>: “</a:t>
            </a:r>
            <a:r>
              <a:rPr lang="ru-RU" sz="2400" b="1" i="1" dirty="0" smtClean="0">
                <a:solidFill>
                  <a:srgbClr val="002060"/>
                </a:solidFill>
              </a:rPr>
              <a:t>Ведение бюджета семьи</a:t>
            </a:r>
            <a:r>
              <a:rPr lang="en-US" sz="2400" b="1" i="1" dirty="0" smtClean="0">
                <a:solidFill>
                  <a:srgbClr val="002060"/>
                </a:solidFill>
              </a:rPr>
              <a:t>”</a:t>
            </a:r>
            <a:r>
              <a:rPr lang="ru-RU" sz="2400" b="1" i="1" dirty="0" smtClean="0">
                <a:solidFill>
                  <a:srgbClr val="002060"/>
                </a:solidFill>
              </a:rPr>
              <a:t> - </a:t>
            </a:r>
            <a:r>
              <a:rPr lang="ru-RU" sz="2400" b="1" dirty="0" smtClean="0"/>
              <a:t>Овчинников А.В. </a:t>
            </a:r>
            <a:r>
              <a:rPr lang="en-US" sz="2400" b="1" dirty="0" smtClean="0"/>
              <a:t>/</a:t>
            </a:r>
            <a:r>
              <a:rPr lang="ru-RU" sz="2400" b="1" dirty="0" smtClean="0"/>
              <a:t>Парамонов В.С.</a:t>
            </a:r>
            <a:endParaRPr lang="en-US" sz="2400" b="1" dirty="0" smtClean="0"/>
          </a:p>
          <a:p>
            <a:pPr marL="0" indent="0">
              <a:buNone/>
            </a:pPr>
            <a:endParaRPr lang="ru-RU" sz="2400" b="1" i="1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sz="2400" b="1" i="1" dirty="0" smtClean="0">
              <a:solidFill>
                <a:srgbClr val="002060"/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AutoShape 2" descr="http://damaglamura.com/wp-content/uploads/2015/04/img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303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784976" cy="2132856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b="1" dirty="0" smtClean="0"/>
              <a:t>Практикумы: -«Определение структуры «карманных расходов» в месяц»</a:t>
            </a:r>
            <a:br>
              <a:rPr lang="ru-RU" sz="2200" b="1" dirty="0" smtClean="0"/>
            </a:br>
            <a:r>
              <a:rPr lang="ru-RU" sz="2400" dirty="0" smtClean="0"/>
              <a:t>                        </a:t>
            </a:r>
            <a:r>
              <a:rPr lang="ru-RU" sz="2400" b="1" dirty="0" smtClean="0"/>
              <a:t>-</a:t>
            </a:r>
            <a:r>
              <a:rPr lang="ru-RU" sz="2200" b="1" dirty="0" smtClean="0"/>
              <a:t>«Потребности семьи – рациональные и нерациональные»</a:t>
            </a:r>
            <a:br>
              <a:rPr lang="ru-RU" sz="2200" b="1" dirty="0" smtClean="0"/>
            </a:br>
            <a:r>
              <a:rPr lang="ru-RU" sz="2200" b="1" dirty="0" smtClean="0"/>
              <a:t>	           -Деловая игра: - «Социально-зрелая семья»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1800" b="1" dirty="0" smtClean="0">
                <a:solidFill>
                  <a:srgbClr val="C00000"/>
                </a:solidFill>
              </a:rPr>
              <a:t>Цели</a:t>
            </a:r>
            <a:r>
              <a:rPr lang="ru-RU" sz="1600" dirty="0" smtClean="0">
                <a:solidFill>
                  <a:srgbClr val="C00000"/>
                </a:solidFill>
              </a:rPr>
              <a:t>: </a:t>
            </a:r>
            <a:r>
              <a:rPr lang="ru-RU" sz="1800" dirty="0" smtClean="0">
                <a:solidFill>
                  <a:srgbClr val="C00000"/>
                </a:solidFill>
              </a:rPr>
              <a:t>закрепить знания учащихся в области потребительского бюджеты семьи, научить планировать расходы и  умения определить рациональность затрат, коллективно обсуждать проблему, воспитать экономность, толерантность, понимать меру обеспеченности человека и семьи.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916832"/>
            <a:ext cx="2555775" cy="504056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План занятия:</a:t>
            </a:r>
          </a:p>
          <a:p>
            <a:r>
              <a:rPr lang="ru-RU" sz="1400" dirty="0" smtClean="0"/>
              <a:t>Приветствие, актуализация знаний.</a:t>
            </a:r>
          </a:p>
          <a:p>
            <a:r>
              <a:rPr lang="ru-RU" sz="1400" dirty="0" smtClean="0"/>
              <a:t>Повторение ранее изученного материала. Дискуссия: деньги, статьи доходов и расходов</a:t>
            </a:r>
          </a:p>
          <a:p>
            <a:r>
              <a:rPr lang="ru-RU" sz="1400" dirty="0" smtClean="0"/>
              <a:t>Практическое применение знаний в практикуме.</a:t>
            </a:r>
          </a:p>
          <a:p>
            <a:pPr lvl="1"/>
            <a:r>
              <a:rPr lang="ru-RU" sz="1400" b="1" dirty="0" smtClean="0"/>
              <a:t>Карточки с легендой ученика (школьник, студент, </a:t>
            </a:r>
            <a:r>
              <a:rPr lang="ru-RU" sz="1400" b="1" dirty="0" err="1" smtClean="0"/>
              <a:t>школа+музыкалка</a:t>
            </a:r>
            <a:r>
              <a:rPr lang="ru-RU" sz="1400" b="1" dirty="0" smtClean="0"/>
              <a:t>)</a:t>
            </a:r>
          </a:p>
          <a:p>
            <a:pPr lvl="1"/>
            <a:r>
              <a:rPr lang="ru-RU" sz="1400" b="1" dirty="0" smtClean="0"/>
              <a:t>На слайде кейс с условиями игры</a:t>
            </a:r>
          </a:p>
          <a:p>
            <a:pPr lvl="1"/>
            <a:r>
              <a:rPr lang="ru-RU" sz="1400" b="1" dirty="0" smtClean="0"/>
              <a:t>Заполнение таблицы (см след слайд)</a:t>
            </a:r>
          </a:p>
          <a:p>
            <a:pPr lvl="1"/>
            <a:r>
              <a:rPr lang="ru-RU" sz="1400" b="1" dirty="0" smtClean="0"/>
              <a:t>Изменение сюжета и легенды (важная покупка в семье и сокращение личных денег)</a:t>
            </a:r>
          </a:p>
          <a:p>
            <a:r>
              <a:rPr lang="ru-RU" sz="1400" dirty="0" smtClean="0"/>
              <a:t>Подведение итогов и рефлексия. </a:t>
            </a:r>
            <a:endParaRPr lang="ru-RU" sz="1400" dirty="0"/>
          </a:p>
        </p:txBody>
      </p:sp>
      <p:sp>
        <p:nvSpPr>
          <p:cNvPr id="4" name="AutoShape 2" descr="https://im1-tub-ru.yandex.net/i?id=936febb77f01767f48a16fb0a7f978b0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://damaglamura.com/wp-content/uploads/2015/04/img1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699792" y="1885993"/>
            <a:ext cx="2808312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План занятия: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/>
              <a:t>Приветствие, актуализация знаний.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/>
              <a:t>Повторение ранее изученного материала. Определение статей расходов семьи, выявление обязательных и необязательных платежей.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/>
              <a:t>Практическое применение знаний в практикуме.</a:t>
            </a:r>
          </a:p>
          <a:p>
            <a:pPr lvl="1"/>
            <a:r>
              <a:rPr lang="ru-RU" sz="1200" dirty="0" smtClean="0"/>
              <a:t>-</a:t>
            </a:r>
            <a:r>
              <a:rPr lang="ru-RU" sz="1200" b="1" dirty="0" smtClean="0"/>
              <a:t>Разбиение на семьи и определение легенды и свою роль в ней</a:t>
            </a:r>
          </a:p>
          <a:p>
            <a:pPr lvl="1"/>
            <a:r>
              <a:rPr lang="ru-RU" sz="1200" b="1" dirty="0" smtClean="0"/>
              <a:t>-Составление статей дохода (преподаватель может подсказать уровень дохода того или иного члена семьи)</a:t>
            </a:r>
          </a:p>
          <a:p>
            <a:pPr lvl="1"/>
            <a:r>
              <a:rPr lang="ru-RU" sz="1200" b="1" dirty="0" smtClean="0"/>
              <a:t>-На слайде на доске перечень расходов усредненной семьи</a:t>
            </a:r>
          </a:p>
          <a:p>
            <a:pPr lvl="1"/>
            <a:r>
              <a:rPr lang="ru-RU" sz="1200" b="1" dirty="0" smtClean="0"/>
              <a:t>-определение затрат семьи и заполнение таблицы (см след слайд)</a:t>
            </a:r>
          </a:p>
          <a:p>
            <a:pPr lvl="1"/>
            <a:r>
              <a:rPr lang="ru-RU" sz="1200" b="1" dirty="0" smtClean="0"/>
              <a:t>-изменение сюжета - ввод непредвиденных расходов (беговая дорожка для бабушки и дедушки)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/>
              <a:t>Подведение итогов и рефлексия. </a:t>
            </a:r>
            <a:endParaRPr lang="ru-RU" sz="1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885413" y="1916560"/>
            <a:ext cx="2664296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srgbClr val="002060"/>
                </a:solidFill>
              </a:rPr>
              <a:t>План занятия: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/>
              <a:t>Приветствие, актуализация знаний.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/>
              <a:t>Повторение ранее изученного материала. Определение статей расходов семьи, выявление обязательных и необязательных платежей.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/>
              <a:t>Практическое применение знаний в игре.</a:t>
            </a:r>
          </a:p>
          <a:p>
            <a:pPr lvl="1"/>
            <a:r>
              <a:rPr lang="ru-RU" sz="1200" dirty="0" smtClean="0"/>
              <a:t>-</a:t>
            </a:r>
            <a:r>
              <a:rPr lang="ru-RU" sz="1200" b="1" dirty="0" smtClean="0"/>
              <a:t>Карточки с легендой семьи</a:t>
            </a:r>
          </a:p>
          <a:p>
            <a:pPr lvl="1"/>
            <a:r>
              <a:rPr lang="ru-RU" sz="1200" b="1" dirty="0" smtClean="0"/>
              <a:t>-Составление бюджета на обычный месяц </a:t>
            </a:r>
          </a:p>
          <a:p>
            <a:pPr lvl="1"/>
            <a:r>
              <a:rPr lang="ru-RU" sz="1200" b="1" dirty="0" smtClean="0"/>
              <a:t>- Заполнение таблицы</a:t>
            </a:r>
          </a:p>
          <a:p>
            <a:pPr lvl="1"/>
            <a:r>
              <a:rPr lang="ru-RU" sz="1200" b="1" dirty="0" smtClean="0"/>
              <a:t>-Изменение бюджета с учетом покупки путевки на море</a:t>
            </a:r>
          </a:p>
          <a:p>
            <a:pPr lvl="1"/>
            <a:r>
              <a:rPr lang="ru-RU" sz="1200" b="1" dirty="0" smtClean="0"/>
              <a:t>-Изменение бюджета с учетом получения денежной премии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/>
              <a:t>Подведение итогов и рефлексия. 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58642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Примерные таблицы, рекомендованные к заполнению</a:t>
            </a:r>
            <a:endParaRPr lang="ru-RU" sz="24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4038600" cy="2443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6200"/>
                <a:gridCol w="1346200"/>
                <a:gridCol w="1346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Доходы , </a:t>
                      </a:r>
                      <a:r>
                        <a:rPr lang="ru-RU" dirty="0" err="1" smtClean="0"/>
                        <a:t>руб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Расходы ,</a:t>
                      </a:r>
                    </a:p>
                    <a:p>
                      <a:r>
                        <a:rPr lang="ru-RU" dirty="0" err="1" smtClean="0"/>
                        <a:t>руб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Учет расходов, </a:t>
                      </a:r>
                      <a:r>
                        <a:rPr lang="ru-RU" dirty="0" err="1" smtClean="0"/>
                        <a:t>руб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Школьный буфет 50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50*5*4=1000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Мороженое 35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35*2*4=280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……….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79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9650"/>
                <a:gridCol w="570334"/>
                <a:gridCol w="576064"/>
                <a:gridCol w="648072"/>
                <a:gridCol w="504056"/>
                <a:gridCol w="730424"/>
              </a:tblGrid>
              <a:tr h="594360">
                <a:tc rowSpan="2">
                  <a:txBody>
                    <a:bodyPr/>
                    <a:lstStyle/>
                    <a:p>
                      <a:r>
                        <a:rPr lang="ru-RU" sz="1600" dirty="0" smtClean="0"/>
                        <a:t>Событие/расход </a:t>
                      </a:r>
                      <a:endParaRPr lang="ru-RU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600" dirty="0" smtClean="0"/>
                        <a:t>Система жизнеобеспечения</a:t>
                      </a:r>
                      <a:endParaRPr lang="ru-RU" sz="16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dirty="0" smtClean="0"/>
                        <a:t>Затраты 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600" dirty="0" smtClean="0"/>
                        <a:t>Уровень значимости от 1 до 5</a:t>
                      </a:r>
                      <a:endParaRPr lang="ru-RU" sz="1600" dirty="0"/>
                    </a:p>
                  </a:txBody>
                  <a:tcPr/>
                </a:tc>
              </a:tr>
              <a:tr h="5943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матер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финанс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энергет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Лекарство для бабушки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Диванный пуфик купить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3800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……..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90023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42918"/>
            <a:ext cx="8784976" cy="1571636"/>
          </a:xfrm>
        </p:spPr>
        <p:txBody>
          <a:bodyPr>
            <a:normAutofit fontScale="90000"/>
          </a:bodyPr>
          <a:lstStyle/>
          <a:p>
            <a:pPr lvl="0"/>
            <a:r>
              <a:rPr lang="ru-RU" sz="3100" b="1" dirty="0" smtClean="0"/>
              <a:t>Как правильно планировать семейный бюджет. Практическое занятие. 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ru-RU" sz="3100" b="1" dirty="0" smtClean="0">
                <a:solidFill>
                  <a:srgbClr val="C00000"/>
                </a:solidFill>
              </a:rPr>
              <a:t>Цель</a:t>
            </a:r>
            <a:r>
              <a:rPr lang="ru-RU" sz="2700" dirty="0" smtClean="0">
                <a:solidFill>
                  <a:srgbClr val="C00000"/>
                </a:solidFill>
              </a:rPr>
              <a:t>: </a:t>
            </a:r>
            <a:r>
              <a:rPr lang="ru-RU" sz="2400" dirty="0" smtClean="0">
                <a:solidFill>
                  <a:srgbClr val="C00000"/>
                </a:solidFill>
              </a:rPr>
              <a:t>систематизировать знания о бюджете, доходах и расходах семьи; развить умения и навыки составления семейного бюджета; воспитывать чувства ответственности перед членами семьи.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" y="1661008"/>
            <a:ext cx="3786182" cy="50083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2400" b="1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План занятия:</a:t>
            </a:r>
          </a:p>
          <a:p>
            <a:r>
              <a:rPr lang="ru-RU" sz="2400" dirty="0" smtClean="0"/>
              <a:t>Актуализация..</a:t>
            </a:r>
          </a:p>
          <a:p>
            <a:r>
              <a:rPr lang="ru-RU" sz="2400" dirty="0" smtClean="0"/>
              <a:t>Практическая работа</a:t>
            </a:r>
          </a:p>
          <a:p>
            <a:pPr lvl="1"/>
            <a:r>
              <a:rPr lang="ru-RU" sz="2000" dirty="0" smtClean="0"/>
              <a:t>Карточки семей  (случайный выбор)</a:t>
            </a:r>
          </a:p>
          <a:p>
            <a:pPr lvl="1"/>
            <a:r>
              <a:rPr lang="ru-RU" sz="2000" dirty="0" smtClean="0"/>
              <a:t>Составление таблицы доходов семьи </a:t>
            </a:r>
          </a:p>
          <a:p>
            <a:pPr lvl="1"/>
            <a:r>
              <a:rPr lang="ru-RU" sz="2000" dirty="0" smtClean="0"/>
              <a:t>Составление таблицы возможных расходов</a:t>
            </a:r>
          </a:p>
          <a:p>
            <a:pPr lvl="1"/>
            <a:r>
              <a:rPr lang="ru-RU" sz="2000" dirty="0" smtClean="0"/>
              <a:t>Анализ доходов и расходов </a:t>
            </a:r>
          </a:p>
          <a:p>
            <a:r>
              <a:rPr lang="ru-RU" sz="2400" dirty="0" smtClean="0"/>
              <a:t>Подведение итогов и рефлексия. </a:t>
            </a:r>
            <a:endParaRPr lang="ru-RU" dirty="0"/>
          </a:p>
        </p:txBody>
      </p:sp>
      <p:sp>
        <p:nvSpPr>
          <p:cNvPr id="4" name="AutoShape 2" descr="https://im1-tub-ru.yandex.net/i?id=936febb77f01767f48a16fb0a7f978b0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://damaglamura.com/wp-content/uploads/2015/04/img1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643306" y="2143117"/>
            <a:ext cx="5214974" cy="4524315"/>
          </a:xfrm>
          <a:prstGeom prst="rect">
            <a:avLst/>
          </a:prstGeom>
          <a:solidFill>
            <a:srgbClr val="FFFF99"/>
          </a:solidFill>
          <a:ln>
            <a:solidFill>
              <a:srgbClr val="CC66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КАРТОЧКА – ИНСТРУКЦИЯ </a:t>
            </a:r>
            <a:endParaRPr lang="ru-RU" dirty="0" smtClean="0"/>
          </a:p>
          <a:p>
            <a:pPr lvl="0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Возьмите Карточку семьи </a:t>
            </a:r>
          </a:p>
          <a:p>
            <a:pPr lvl="0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Рассмотрите состав вашей семьи. Заполните вторую колонку</a:t>
            </a:r>
          </a:p>
          <a:p>
            <a:pPr lvl="0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соседней колонке «Доход» вам необходимо записать возможный доход каждого члена семьи</a:t>
            </a:r>
          </a:p>
          <a:p>
            <a:pPr lvl="0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Рассмотрите список возможных расходов, посовещавшись в группе, выберите расходы, которые вы считаете необходимыми для вашей семьи.</a:t>
            </a:r>
          </a:p>
          <a:p>
            <a:pPr lvl="0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соседней колонке поставьте «+».</a:t>
            </a:r>
          </a:p>
          <a:p>
            <a:pPr lvl="0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Используя калькулятор, вычислите сумму расхода вашей семьи в «денежках».</a:t>
            </a:r>
          </a:p>
          <a:p>
            <a:pPr lvl="0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Используя калькулятор, вычислите сумму доходов вашей семьи в «денежках».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141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12738"/>
            <a:ext cx="8784976" cy="1532086"/>
          </a:xfrm>
        </p:spPr>
        <p:txBody>
          <a:bodyPr>
            <a:normAutofit fontScale="90000"/>
          </a:bodyPr>
          <a:lstStyle/>
          <a:p>
            <a:r>
              <a:rPr lang="ru-RU" sz="3100" b="1" dirty="0"/>
              <a:t>Практика ведения семейного бюджета. Деловая игра. 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ru-RU" sz="3100" b="1" dirty="0" smtClean="0">
                <a:solidFill>
                  <a:srgbClr val="C00000"/>
                </a:solidFill>
              </a:rPr>
              <a:t>Цель</a:t>
            </a:r>
            <a:r>
              <a:rPr lang="ru-RU" sz="2700" dirty="0" smtClean="0">
                <a:solidFill>
                  <a:srgbClr val="C00000"/>
                </a:solidFill>
              </a:rPr>
              <a:t>: </a:t>
            </a:r>
            <a:r>
              <a:rPr lang="ru-RU" sz="2700" dirty="0">
                <a:solidFill>
                  <a:srgbClr val="C00000"/>
                </a:solidFill>
              </a:rPr>
              <a:t>Дать ученикам практический навык составления и балансирования семейного бюджета на основе учебных ситуаций, близких к реальной жизни</a:t>
            </a:r>
            <a:r>
              <a:rPr lang="ru-RU" sz="2700" dirty="0" smtClean="0">
                <a:solidFill>
                  <a:srgbClr val="C00000"/>
                </a:solidFill>
              </a:rPr>
              <a:t>.</a:t>
            </a:r>
            <a:r>
              <a:rPr lang="en-US" sz="2700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61008"/>
            <a:ext cx="4760913" cy="500835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План занятия:</a:t>
            </a:r>
          </a:p>
          <a:p>
            <a:r>
              <a:rPr lang="ru-RU" sz="2400" dirty="0" smtClean="0"/>
              <a:t>Актуализация.</a:t>
            </a:r>
          </a:p>
          <a:p>
            <a:r>
              <a:rPr lang="ru-RU" sz="2400" dirty="0" smtClean="0"/>
              <a:t>Повторение ранее изученного материала. Доходы и расходы.</a:t>
            </a:r>
          </a:p>
          <a:p>
            <a:r>
              <a:rPr lang="ru-RU" sz="2400" dirty="0" smtClean="0"/>
              <a:t>Практическое применение знаний в игре.</a:t>
            </a:r>
          </a:p>
          <a:p>
            <a:pPr lvl="1"/>
            <a:r>
              <a:rPr lang="ru-RU" sz="2000" dirty="0" smtClean="0"/>
              <a:t>Карточки типов семей</a:t>
            </a:r>
          </a:p>
          <a:p>
            <a:pPr lvl="1"/>
            <a:r>
              <a:rPr lang="ru-RU" sz="2000" dirty="0" smtClean="0"/>
              <a:t>Составление бюджета на обычный месяц </a:t>
            </a:r>
          </a:p>
          <a:p>
            <a:pPr lvl="1"/>
            <a:r>
              <a:rPr lang="ru-RU" sz="2000" dirty="0" smtClean="0"/>
              <a:t>Изменение бюджета с учетом летних отпусков</a:t>
            </a:r>
          </a:p>
          <a:p>
            <a:pPr lvl="1"/>
            <a:r>
              <a:rPr lang="ru-RU" sz="2000" dirty="0" smtClean="0"/>
              <a:t>Изменение бюджета с учетом новогодних праздников</a:t>
            </a:r>
          </a:p>
          <a:p>
            <a:r>
              <a:rPr lang="ru-RU" sz="2400" dirty="0" smtClean="0"/>
              <a:t>Подведение итогов и рефлексия. </a:t>
            </a:r>
            <a:endParaRPr lang="ru-RU" dirty="0"/>
          </a:p>
        </p:txBody>
      </p:sp>
      <p:sp>
        <p:nvSpPr>
          <p:cNvPr id="4" name="AutoShape 2" descr="https://im1-tub-ru.yandex.net/i?id=936febb77f01767f48a16fb0a7f978b0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://damaglamura.com/wp-content/uploads/2015/04/img1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782990" y="2132856"/>
            <a:ext cx="4203575" cy="4431983"/>
          </a:xfrm>
          <a:prstGeom prst="rect">
            <a:avLst/>
          </a:prstGeom>
          <a:solidFill>
            <a:schemeClr val="bg2"/>
          </a:solidFill>
          <a:ln w="25400" cmpd="thickThin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 smtClean="0"/>
              <a:t>Карточка семьи</a:t>
            </a:r>
            <a:r>
              <a:rPr lang="en-US" sz="2400" b="1" dirty="0" smtClean="0"/>
              <a:t>:</a:t>
            </a:r>
            <a:endParaRPr lang="ru-RU" sz="2400" b="1" dirty="0" smtClean="0"/>
          </a:p>
          <a:p>
            <a:r>
              <a:rPr lang="en-US" sz="2400" b="1" dirty="0" smtClean="0"/>
              <a:t> </a:t>
            </a:r>
            <a:r>
              <a:rPr lang="ru-RU" dirty="0"/>
              <a:t>Большая семья 6 человек</a:t>
            </a:r>
          </a:p>
          <a:p>
            <a:r>
              <a:rPr lang="ru-RU" dirty="0"/>
              <a:t>Мама –  Папа, бабушка, 3 детей. </a:t>
            </a:r>
          </a:p>
          <a:p>
            <a:r>
              <a:rPr lang="ru-RU" dirty="0"/>
              <a:t>Папа – менеджер по продажам – 120 тыс. мес.</a:t>
            </a:r>
          </a:p>
          <a:p>
            <a:r>
              <a:rPr lang="ru-RU" dirty="0"/>
              <a:t>Мама – учительница – 40 тыс. мес.</a:t>
            </a:r>
          </a:p>
          <a:p>
            <a:r>
              <a:rPr lang="ru-RU" dirty="0"/>
              <a:t>Бабушка – пенсия – 15 </a:t>
            </a:r>
            <a:r>
              <a:rPr lang="ru-RU" dirty="0" err="1"/>
              <a:t>тыс</a:t>
            </a:r>
            <a:r>
              <a:rPr lang="ru-RU" dirty="0"/>
              <a:t> мес.</a:t>
            </a:r>
          </a:p>
          <a:p>
            <a:r>
              <a:rPr lang="ru-RU" dirty="0"/>
              <a:t>Дети: старший – 10 класс,  сред – 8 класс, млад 4 класс.</a:t>
            </a:r>
          </a:p>
          <a:p>
            <a:endParaRPr lang="ru-RU" dirty="0"/>
          </a:p>
          <a:p>
            <a:r>
              <a:rPr lang="ru-RU" dirty="0"/>
              <a:t>Машина – 200 л бензина в месяц </a:t>
            </a:r>
          </a:p>
          <a:p>
            <a:r>
              <a:rPr lang="ru-RU" dirty="0"/>
              <a:t>Депозит в банке – 500 </a:t>
            </a:r>
            <a:r>
              <a:rPr lang="ru-RU" dirty="0" err="1"/>
              <a:t>тыс</a:t>
            </a:r>
            <a:r>
              <a:rPr lang="ru-RU" dirty="0"/>
              <a:t> руб. 10% годовых.</a:t>
            </a:r>
          </a:p>
          <a:p>
            <a:r>
              <a:rPr lang="ru-RU" dirty="0"/>
              <a:t>Квартира своя.  – ЖКХ - 15 </a:t>
            </a:r>
            <a:r>
              <a:rPr lang="ru-RU" dirty="0" err="1"/>
              <a:t>тыс</a:t>
            </a:r>
            <a:r>
              <a:rPr lang="ru-RU" dirty="0"/>
              <a:t> мес., Дача</a:t>
            </a:r>
          </a:p>
          <a:p>
            <a:r>
              <a:rPr lang="ru-RU" dirty="0"/>
              <a:t>Дети старший – ЕГЭ – 4000 руб. </a:t>
            </a:r>
            <a:r>
              <a:rPr lang="ru-RU" dirty="0" err="1" smtClean="0"/>
              <a:t>мес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611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</Template>
  <TotalTime>3033</TotalTime>
  <Words>800</Words>
  <Application>Microsoft Office PowerPoint</Application>
  <PresentationFormat>Экран (4:3)</PresentationFormat>
  <Paragraphs>130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Программа повышения квалификации  « Содержание и методика преподавания курса финансовой грамотности различным категориям обучающихся»</vt:lpstr>
      <vt:lpstr>Цель: создание условий для качественного усвоения основных понятий и формирование универсальных учебных действий через организацию работы на занятиях по решению образовательных задач. </vt:lpstr>
      <vt:lpstr>Слайд 3</vt:lpstr>
      <vt:lpstr>Практикумы: -«Определение структуры «карманных расходов» в месяц»                         -«Потребности семьи – рациональные и нерациональные»             -Деловая игра: - «Социально-зрелая семья» Цели: закрепить знания учащихся в области потребительского бюджеты семьи, научить планировать расходы и  умения определить рациональность затрат, коллективно обсуждать проблему, воспитать экономность, толерантность, понимать меру обеспеченности человека и семьи.</vt:lpstr>
      <vt:lpstr>Примерные таблицы, рекомендованные к заполнению</vt:lpstr>
      <vt:lpstr>Как правильно планировать семейный бюджет. Практическое занятие.  Цель: систематизировать знания о бюджете, доходах и расходах семьи; развить умения и навыки составления семейного бюджета; воспитывать чувства ответственности перед членами семьи.  </vt:lpstr>
      <vt:lpstr>Практика ведения семейного бюджета. Деловая игра.  Цель: Дать ученикам практический навык составления и балансирования семейного бюджета на основе учебных ситуаций, близких к реальной жизни.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_йц</cp:lastModifiedBy>
  <cp:revision>98</cp:revision>
  <dcterms:created xsi:type="dcterms:W3CDTF">2016-10-16T13:09:36Z</dcterms:created>
  <dcterms:modified xsi:type="dcterms:W3CDTF">2016-11-07T13:57:58Z</dcterms:modified>
</cp:coreProperties>
</file>