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008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2593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0975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9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75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9314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61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248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713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330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439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ACA09-D911-4DAC-8683-915DC7EE97C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47BBC-D755-4B30-B306-F5F7326C6C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125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1620" y="1124744"/>
            <a:ext cx="684076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man Old Style" panose="02050604050505020204" pitchFamily="18" charset="0"/>
              </a:rPr>
              <a:t>Модуль </a:t>
            </a:r>
            <a:r>
              <a:rPr lang="en-US" sz="3200" dirty="0" smtClean="0">
                <a:latin typeface="Bookman Old Style" panose="02050604050505020204" pitchFamily="18" charset="0"/>
              </a:rPr>
              <a:t>II</a:t>
            </a:r>
            <a:r>
              <a:rPr lang="ru-RU" sz="3200" dirty="0" smtClean="0">
                <a:latin typeface="Bookman Old Style" panose="02050604050505020204" pitchFamily="18" charset="0"/>
              </a:rPr>
              <a:t>. Проектная работа на тему:</a:t>
            </a:r>
          </a:p>
          <a:p>
            <a:pPr algn="ctr"/>
            <a:r>
              <a:rPr lang="ru-RU" sz="3200" dirty="0" smtClean="0">
                <a:latin typeface="Bookman Old Style" panose="02050604050505020204" pitchFamily="18" charset="0"/>
              </a:rPr>
              <a:t>"</a:t>
            </a:r>
            <a:r>
              <a:rPr lang="ru-RU" sz="3200" i="1" dirty="0" smtClean="0">
                <a:latin typeface="Bookman Old Style" panose="02050604050505020204" pitchFamily="18" charset="0"/>
              </a:rPr>
              <a:t>Реализация </a:t>
            </a:r>
            <a:r>
              <a:rPr lang="ru-RU" sz="3200" i="1" dirty="0">
                <a:latin typeface="Bookman Old Style" panose="02050604050505020204" pitchFamily="18" charset="0"/>
              </a:rPr>
              <a:t>внедрения курса </a:t>
            </a:r>
            <a:endParaRPr lang="ru-RU" sz="3200" i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3200" i="1" dirty="0" smtClean="0">
                <a:latin typeface="Bookman Old Style" panose="02050604050505020204" pitchFamily="18" charset="0"/>
              </a:rPr>
              <a:t>финансовой </a:t>
            </a:r>
            <a:r>
              <a:rPr lang="ru-RU" sz="3200" i="1" dirty="0">
                <a:latin typeface="Bookman Old Style" panose="02050604050505020204" pitchFamily="18" charset="0"/>
              </a:rPr>
              <a:t>грамотности младших школьников </a:t>
            </a:r>
            <a:endParaRPr lang="ru-RU" sz="3200" i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3200" i="1" dirty="0" smtClean="0">
                <a:latin typeface="Bookman Old Style" panose="02050604050505020204" pitchFamily="18" charset="0"/>
              </a:rPr>
              <a:t>на </a:t>
            </a:r>
            <a:r>
              <a:rPr lang="ru-RU" sz="3200" i="1" dirty="0">
                <a:latin typeface="Bookman Old Style" panose="02050604050505020204" pitchFamily="18" charset="0"/>
              </a:rPr>
              <a:t>основе УМК "Школа </a:t>
            </a:r>
            <a:r>
              <a:rPr lang="ru-RU" sz="3200" i="1" dirty="0" smtClean="0">
                <a:latin typeface="Bookman Old Style" panose="02050604050505020204" pitchFamily="18" charset="0"/>
              </a:rPr>
              <a:t>России.</a:t>
            </a:r>
            <a:r>
              <a:rPr lang="ru-RU" sz="3200" i="1" dirty="0">
                <a:latin typeface="Bookman Old Style" panose="02050604050505020204" pitchFamily="18" charset="0"/>
              </a:rPr>
              <a:t> </a:t>
            </a:r>
            <a:r>
              <a:rPr lang="ru-RU" sz="3200" i="1" dirty="0" smtClean="0">
                <a:latin typeface="Bookman Old Style" panose="02050604050505020204" pitchFamily="18" charset="0"/>
              </a:rPr>
              <a:t/>
            </a:r>
            <a:br>
              <a:rPr lang="ru-RU" sz="3200" i="1" dirty="0" smtClean="0">
                <a:latin typeface="Bookman Old Style" panose="02050604050505020204" pitchFamily="18" charset="0"/>
              </a:rPr>
            </a:br>
            <a:r>
              <a:rPr lang="ru-RU" sz="3200" i="1" dirty="0">
                <a:latin typeface="Bookman Old Style" panose="02050604050505020204" pitchFamily="18" charset="0"/>
              </a:rPr>
              <a:t>Современные деньги России</a:t>
            </a:r>
            <a:r>
              <a:rPr lang="ru-RU" sz="3200" i="1" dirty="0" smtClean="0">
                <a:latin typeface="Bookman Old Style" panose="02050604050505020204" pitchFamily="18" charset="0"/>
              </a:rPr>
              <a:t>".</a:t>
            </a:r>
            <a:endParaRPr lang="ru-RU" sz="3200" i="1" smtClean="0">
              <a:latin typeface="Bookman Old Style" panose="02050604050505020204" pitchFamily="18" charset="0"/>
            </a:endParaRPr>
          </a:p>
          <a:p>
            <a:pPr algn="ctr"/>
            <a:endParaRPr lang="ru-RU" sz="3200" i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i="1" dirty="0" smtClean="0">
                <a:latin typeface="Bookman Old Style" panose="02050604050505020204" pitchFamily="18" charset="0"/>
              </a:rPr>
              <a:t>Выполнили учителя начальных классов </a:t>
            </a:r>
          </a:p>
          <a:p>
            <a:pPr algn="ctr"/>
            <a:r>
              <a:rPr lang="ru-RU" i="1" dirty="0" smtClean="0">
                <a:latin typeface="Bookman Old Style" panose="02050604050505020204" pitchFamily="18" charset="0"/>
              </a:rPr>
              <a:t>ГБОУ «Гимназия «</a:t>
            </a:r>
            <a:r>
              <a:rPr lang="ru-RU" i="1" dirty="0" err="1" smtClean="0">
                <a:latin typeface="Bookman Old Style" panose="02050604050505020204" pitchFamily="18" charset="0"/>
              </a:rPr>
              <a:t>Свиблово</a:t>
            </a:r>
            <a:r>
              <a:rPr lang="ru-RU" i="1" dirty="0" smtClean="0">
                <a:latin typeface="Bookman Old Style" panose="02050604050505020204" pitchFamily="18" charset="0"/>
              </a:rPr>
              <a:t>»</a:t>
            </a:r>
          </a:p>
          <a:p>
            <a:pPr algn="ctr"/>
            <a:endParaRPr lang="ru-RU" i="1" dirty="0" smtClean="0">
              <a:latin typeface="Bookman Old Style" panose="02050604050505020204" pitchFamily="18" charset="0"/>
            </a:endParaRPr>
          </a:p>
          <a:p>
            <a:pPr algn="ctr"/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7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1056412"/>
            <a:ext cx="7344816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Bookman Old Style" panose="02050604050505020204" pitchFamily="18" charset="0"/>
              </a:rPr>
              <a:t>Цель: </a:t>
            </a:r>
            <a:endParaRPr lang="ru-RU" sz="3200" dirty="0" smtClean="0"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Bookman Old Style" panose="02050604050505020204" pitchFamily="18" charset="0"/>
              </a:rPr>
              <a:t>Формирование </a:t>
            </a:r>
            <a:r>
              <a:rPr lang="ru-RU" dirty="0" smtClean="0">
                <a:latin typeface="Bookman Old Style" panose="02050604050505020204" pitchFamily="18" charset="0"/>
              </a:rPr>
              <a:t>у </a:t>
            </a:r>
            <a:r>
              <a:rPr lang="ru-RU" dirty="0" smtClean="0">
                <a:latin typeface="Bookman Old Style" panose="02050604050505020204" pitchFamily="18" charset="0"/>
              </a:rPr>
              <a:t>обучающихся </a:t>
            </a:r>
            <a:r>
              <a:rPr lang="ru-RU" dirty="0" smtClean="0">
                <a:latin typeface="Bookman Old Style" panose="02050604050505020204" pitchFamily="18" charset="0"/>
              </a:rPr>
              <a:t>общего понятия о деньгах, </a:t>
            </a:r>
          </a:p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их роли и ценности в жизни.</a:t>
            </a:r>
          </a:p>
          <a:p>
            <a:pPr algn="ctr"/>
            <a:endParaRPr lang="ru-RU" dirty="0">
              <a:latin typeface="Bookman Old Style" panose="02050604050505020204" pitchFamily="18" charset="0"/>
            </a:endParaRPr>
          </a:p>
          <a:p>
            <a:pPr algn="ctr"/>
            <a:r>
              <a:rPr lang="ru-RU" sz="2600" dirty="0" smtClean="0">
                <a:latin typeface="Bookman Old Style" panose="02050604050505020204" pitchFamily="18" charset="0"/>
              </a:rPr>
              <a:t>Задачи: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latin typeface="Bookman Old Style" panose="02050604050505020204" pitchFamily="18" charset="0"/>
              </a:rPr>
              <a:t>Познакомить с историей возникновения денег, их формами и функциями.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latin typeface="Bookman Old Style" panose="02050604050505020204" pitchFamily="18" charset="0"/>
              </a:rPr>
              <a:t>Формирование умения применять полученные знания.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latin typeface="Bookman Old Style" panose="02050604050505020204" pitchFamily="18" charset="0"/>
              </a:rPr>
              <a:t>Развитие познавательного интереса в области финансовой грамотности.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latin typeface="Bookman Old Style" panose="02050604050505020204" pitchFamily="18" charset="0"/>
              </a:rPr>
              <a:t>Воспитание бережливости и личной ответственности в финансовых отношениях.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 smtClean="0">
              <a:latin typeface="Bookman Old Style" panose="020506040505050202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 smtClean="0">
              <a:latin typeface="Bookman Old Style" panose="020506040505050202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 smtClean="0">
              <a:latin typeface="Bookman Old Style" panose="02050604050505020204" pitchFamily="18" charset="0"/>
            </a:endParaRPr>
          </a:p>
          <a:p>
            <a:pPr algn="ctr"/>
            <a:endParaRPr lang="ru-RU" dirty="0">
              <a:latin typeface="Bookman Old Style" panose="02050604050505020204" pitchFamily="18" charset="0"/>
            </a:endParaRPr>
          </a:p>
          <a:p>
            <a:pPr algn="ctr"/>
            <a:endParaRPr lang="ru-RU" dirty="0" smtClean="0">
              <a:latin typeface="Bookman Old Style" panose="02050604050505020204" pitchFamily="18" charset="0"/>
            </a:endParaRPr>
          </a:p>
          <a:p>
            <a:pPr algn="ctr"/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4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908720"/>
            <a:ext cx="676875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000" dirty="0" smtClean="0">
                <a:latin typeface="Bookman Old Style" panose="02050604050505020204" pitchFamily="18" charset="0"/>
              </a:rPr>
              <a:t>Содержание: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dirty="0" smtClean="0">
                <a:latin typeface="Bookman Old Style" panose="02050604050505020204" pitchFamily="18" charset="0"/>
              </a:rPr>
              <a:t>Родительское собрание </a:t>
            </a:r>
            <a:r>
              <a:rPr lang="ru-RU" sz="1400" dirty="0" smtClean="0">
                <a:latin typeface="Bookman Old Style" panose="02050604050505020204" pitchFamily="18" charset="0"/>
              </a:rPr>
              <a:t>( Лагунина Л.Б.)</a:t>
            </a:r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ru-RU" dirty="0" smtClean="0">
                <a:latin typeface="Bookman Old Style" panose="02050604050505020204" pitchFamily="18" charset="0"/>
              </a:rPr>
              <a:t>Разработка урока по окружающему миру         </a:t>
            </a:r>
            <a:r>
              <a:rPr lang="ru-RU" sz="1400" dirty="0" smtClean="0">
                <a:latin typeface="Bookman Old Style" panose="02050604050505020204" pitchFamily="18" charset="0"/>
              </a:rPr>
              <a:t>(Кудряшова Е.В.)</a:t>
            </a:r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ru-RU" dirty="0" smtClean="0">
                <a:latin typeface="Bookman Old Style" panose="02050604050505020204" pitchFamily="18" charset="0"/>
              </a:rPr>
              <a:t>Занятие- игра «История рождение рубля»        </a:t>
            </a:r>
            <a:r>
              <a:rPr lang="ru-RU" sz="1400" dirty="0" smtClean="0">
                <a:latin typeface="Bookman Old Style" panose="02050604050505020204" pitchFamily="18" charset="0"/>
              </a:rPr>
              <a:t>(</a:t>
            </a:r>
            <a:r>
              <a:rPr lang="ru-RU" sz="1400" dirty="0" err="1" smtClean="0">
                <a:latin typeface="Bookman Old Style" panose="02050604050505020204" pitchFamily="18" charset="0"/>
              </a:rPr>
              <a:t>Бричкина</a:t>
            </a:r>
            <a:r>
              <a:rPr lang="ru-RU" sz="1400" dirty="0" smtClean="0">
                <a:latin typeface="Bookman Old Style" panose="02050604050505020204" pitchFamily="18" charset="0"/>
              </a:rPr>
              <a:t> Е.В.)</a:t>
            </a:r>
          </a:p>
          <a:p>
            <a:pPr marL="342900" indent="-342900">
              <a:lnSpc>
                <a:spcPct val="200000"/>
              </a:lnSpc>
              <a:buAutoNum type="arabicPeriod" startAt="2"/>
            </a:pPr>
            <a:r>
              <a:rPr lang="ru-RU" dirty="0" smtClean="0">
                <a:latin typeface="Bookman Old Style" panose="02050604050505020204" pitchFamily="18" charset="0"/>
              </a:rPr>
              <a:t>Открытое обобщающее занятие  </a:t>
            </a:r>
            <a:r>
              <a:rPr lang="ru-RU" sz="1400" dirty="0" smtClean="0">
                <a:latin typeface="Bookman Old Style" panose="02050604050505020204" pitchFamily="18" charset="0"/>
              </a:rPr>
              <a:t>(Ковальчук Ж.В.)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342900" indent="-342900">
              <a:lnSpc>
                <a:spcPct val="200000"/>
              </a:lnSpc>
              <a:buAutoNum type="arabicPeriod" startAt="2"/>
            </a:pPr>
            <a:r>
              <a:rPr lang="ru-RU" dirty="0" err="1" smtClean="0">
                <a:latin typeface="Bookman Old Style" panose="02050604050505020204" pitchFamily="18" charset="0"/>
              </a:rPr>
              <a:t>Разноуровневые</a:t>
            </a:r>
            <a:r>
              <a:rPr lang="ru-RU" dirty="0" smtClean="0">
                <a:latin typeface="Bookman Old Style" panose="02050604050505020204" pitchFamily="18" charset="0"/>
              </a:rPr>
              <a:t> задания </a:t>
            </a:r>
            <a:r>
              <a:rPr lang="ru-RU" sz="1400" dirty="0" smtClean="0">
                <a:latin typeface="Bookman Old Style" panose="02050604050505020204" pitchFamily="18" charset="0"/>
              </a:rPr>
              <a:t>( Комарова Е.В.)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342900" indent="-342900">
              <a:lnSpc>
                <a:spcPct val="200000"/>
              </a:lnSpc>
              <a:buAutoNum type="arabicPeriod" startAt="2"/>
            </a:pPr>
            <a:r>
              <a:rPr lang="ru-RU" dirty="0" smtClean="0">
                <a:latin typeface="Bookman Old Style" panose="02050604050505020204" pitchFamily="18" charset="0"/>
              </a:rPr>
              <a:t>Методическая копилка по курсу   </a:t>
            </a:r>
            <a:r>
              <a:rPr lang="ru-RU" sz="1400" dirty="0" smtClean="0">
                <a:latin typeface="Bookman Old Style" panose="02050604050505020204" pitchFamily="18" charset="0"/>
              </a:rPr>
              <a:t>( </a:t>
            </a:r>
            <a:r>
              <a:rPr lang="ru-RU" sz="1400" dirty="0" err="1" smtClean="0">
                <a:latin typeface="Bookman Old Style" panose="02050604050505020204" pitchFamily="18" charset="0"/>
              </a:rPr>
              <a:t>Копаева</a:t>
            </a:r>
            <a:r>
              <a:rPr lang="ru-RU" sz="1400" dirty="0" smtClean="0">
                <a:latin typeface="Bookman Old Style" panose="02050604050505020204" pitchFamily="18" charset="0"/>
              </a:rPr>
              <a:t> Л.В.)</a:t>
            </a:r>
          </a:p>
          <a:p>
            <a:pPr>
              <a:lnSpc>
                <a:spcPct val="200000"/>
              </a:lnSpc>
            </a:pP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2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980729"/>
            <a:ext cx="67687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latin typeface="Bookman Old Style" pitchFamily="18" charset="0"/>
              </a:rPr>
              <a:t>РОДИТЕЛЬСКОЕ СОБРАНИЕ</a:t>
            </a:r>
            <a:r>
              <a:rPr lang="ru-RU" dirty="0" smtClean="0">
                <a:latin typeface="Bookman Old Style" pitchFamily="18" charset="0"/>
              </a:rPr>
              <a:t>:</a:t>
            </a:r>
          </a:p>
          <a:p>
            <a:r>
              <a:rPr lang="ru-RU" dirty="0" smtClean="0">
                <a:latin typeface="Bookman Old Style" pitchFamily="18" charset="0"/>
              </a:rPr>
              <a:t>Родители обучающихся 2-4 классов; лекция, беседа; устные рекомендации, фрагменты деловой игры)</a:t>
            </a:r>
          </a:p>
          <a:p>
            <a:endParaRPr lang="ru-RU" dirty="0" smtClean="0">
              <a:latin typeface="Bookman Old Style" pitchFamily="18" charset="0"/>
            </a:endParaRPr>
          </a:p>
          <a:p>
            <a:endParaRPr lang="ru-RU" dirty="0" smtClean="0">
              <a:latin typeface="Bookman Old Style" pitchFamily="18" charset="0"/>
            </a:endParaRPr>
          </a:p>
          <a:p>
            <a:r>
              <a:rPr lang="ru-RU" i="1" u="sng" dirty="0" smtClean="0">
                <a:latin typeface="Bookman Old Style" pitchFamily="18" charset="0"/>
              </a:rPr>
              <a:t>УРОК ОКРУЖАЮЩЕГО МИРА «Что такое деньги?»:</a:t>
            </a:r>
          </a:p>
          <a:p>
            <a:r>
              <a:rPr lang="ru-RU" dirty="0" smtClean="0">
                <a:latin typeface="Bookman Old Style" pitchFamily="18" charset="0"/>
              </a:rPr>
              <a:t>О</a:t>
            </a:r>
            <a:r>
              <a:rPr lang="ru-RU" dirty="0" smtClean="0">
                <a:latin typeface="Bookman Old Style" pitchFamily="18" charset="0"/>
              </a:rPr>
              <a:t>бучающиеся 3 класса; текущий урок; беседа, деловая игра, работа в парах; формирование основ экономических знаний о деньгах, истории их появления.</a:t>
            </a:r>
          </a:p>
          <a:p>
            <a:endParaRPr lang="ru-RU" dirty="0" smtClean="0">
              <a:latin typeface="Bookman Old Style" pitchFamily="18" charset="0"/>
            </a:endParaRPr>
          </a:p>
          <a:p>
            <a:endParaRPr lang="ru-RU" dirty="0" smtClean="0">
              <a:latin typeface="Bookman Old Style" pitchFamily="18" charset="0"/>
            </a:endParaRPr>
          </a:p>
          <a:p>
            <a:r>
              <a:rPr lang="ru-RU" i="1" u="sng" dirty="0" smtClean="0">
                <a:latin typeface="Bookman Old Style" pitchFamily="18" charset="0"/>
              </a:rPr>
              <a:t>УРОК-ИГРА «История рождения рубля»</a:t>
            </a:r>
          </a:p>
          <a:p>
            <a:r>
              <a:rPr lang="ru-RU" dirty="0" smtClean="0">
                <a:latin typeface="Bookman Old Style" pitchFamily="18" charset="0"/>
              </a:rPr>
              <a:t>Обучающиеся 2-3 классов; внеурочное занятие; костюмированное представление, конкурсы, </a:t>
            </a:r>
            <a:r>
              <a:rPr lang="ru-RU" dirty="0" err="1" smtClean="0">
                <a:latin typeface="Bookman Old Style" pitchFamily="18" charset="0"/>
              </a:rPr>
              <a:t>разноуровневые</a:t>
            </a:r>
            <a:r>
              <a:rPr lang="ru-RU" dirty="0" smtClean="0">
                <a:latin typeface="Bookman Old Style" pitchFamily="18" charset="0"/>
              </a:rPr>
              <a:t> задачи; формирование понятий российских деньгах, их ценности.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579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pper-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1196752"/>
            <a:ext cx="6192721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u="sng" dirty="0" smtClean="0">
                <a:latin typeface="Bookman Old Style" pitchFamily="18" charset="0"/>
              </a:rPr>
              <a:t>ОБОБЩАЮЩЕЕ ЗАНЯТИЕ «</a:t>
            </a:r>
            <a:r>
              <a:rPr lang="ru-RU" i="1" u="sng" dirty="0" err="1" smtClean="0">
                <a:latin typeface="Bookman Old Style" pitchFamily="18" charset="0"/>
              </a:rPr>
              <a:t>Квест-игра</a:t>
            </a:r>
            <a:r>
              <a:rPr lang="ru-RU" i="1" u="sng" dirty="0" smtClean="0">
                <a:latin typeface="Bookman Old Style" pitchFamily="18" charset="0"/>
              </a:rPr>
              <a:t>»</a:t>
            </a:r>
          </a:p>
          <a:p>
            <a:endParaRPr lang="ru-RU" i="1" u="sng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Обучающиеся 2-3 классов; внеурочное занятие;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задание </a:t>
            </a:r>
            <a:r>
              <a:rPr lang="ru-RU" dirty="0" smtClean="0">
                <a:latin typeface="Bookman Old Style" pitchFamily="18" charset="0"/>
              </a:rPr>
              <a:t>в </a:t>
            </a:r>
            <a:r>
              <a:rPr lang="ru-RU" dirty="0" err="1" smtClean="0">
                <a:latin typeface="Bookman Old Style" pitchFamily="18" charset="0"/>
              </a:rPr>
              <a:t>квест</a:t>
            </a:r>
            <a:r>
              <a:rPr lang="ru-RU" dirty="0" smtClean="0">
                <a:latin typeface="Bookman Old Style" pitchFamily="18" charset="0"/>
              </a:rPr>
              <a:t> – </a:t>
            </a:r>
            <a:r>
              <a:rPr lang="ru-RU" dirty="0" err="1" smtClean="0">
                <a:latin typeface="Bookman Old Style" pitchFamily="18" charset="0"/>
              </a:rPr>
              <a:t>стиле;понимание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и </a:t>
            </a:r>
            <a:r>
              <a:rPr lang="ru-RU" dirty="0" smtClean="0">
                <a:latin typeface="Bookman Old Style" pitchFamily="18" charset="0"/>
              </a:rPr>
              <a:t>правильное</a:t>
            </a:r>
          </a:p>
          <a:p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использование экономических терминов</a:t>
            </a:r>
            <a:r>
              <a:rPr lang="ru-RU" dirty="0" smtClean="0">
                <a:latin typeface="Bookman Old Style" pitchFamily="18" charset="0"/>
              </a:rPr>
              <a:t>,</a:t>
            </a:r>
          </a:p>
          <a:p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проведение элементарных финансовых расчетов,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представление </a:t>
            </a:r>
            <a:r>
              <a:rPr lang="ru-RU" dirty="0" smtClean="0">
                <a:latin typeface="Bookman Old Style" pitchFamily="18" charset="0"/>
              </a:rPr>
              <a:t>о роли денег в семье и </a:t>
            </a:r>
            <a:r>
              <a:rPr lang="ru-RU" dirty="0" smtClean="0">
                <a:latin typeface="Bookman Old Style" pitchFamily="18" charset="0"/>
              </a:rPr>
              <a:t>обществе</a:t>
            </a:r>
            <a:r>
              <a:rPr lang="ru-RU" dirty="0" smtClean="0">
                <a:latin typeface="Bookman Old Style" pitchFamily="18" charset="0"/>
              </a:rPr>
              <a:t>.</a:t>
            </a:r>
            <a:endParaRPr lang="ru-RU" dirty="0" smtClean="0">
              <a:latin typeface="Bookman Old Style" pitchFamily="18" charset="0"/>
            </a:endParaRPr>
          </a:p>
          <a:p>
            <a:endParaRPr lang="ru-RU" dirty="0" smtClean="0">
              <a:latin typeface="Bookman Old Style" pitchFamily="18" charset="0"/>
            </a:endParaRPr>
          </a:p>
          <a:p>
            <a:r>
              <a:rPr lang="ru-RU" i="1" u="sng" dirty="0" smtClean="0">
                <a:latin typeface="Bookman Old Style" pitchFamily="18" charset="0"/>
              </a:rPr>
              <a:t>МЕТОДИЧЕСКАЯ КОПИЛКА</a:t>
            </a:r>
          </a:p>
          <a:p>
            <a:r>
              <a:rPr lang="ru-RU" i="1" u="sng" dirty="0" smtClean="0">
                <a:latin typeface="Bookman Old Style" pitchFamily="18" charset="0"/>
              </a:rPr>
              <a:t>п</a:t>
            </a:r>
            <a:r>
              <a:rPr lang="ru-RU" i="1" u="sng" dirty="0" smtClean="0">
                <a:latin typeface="Bookman Old Style" pitchFamily="18" charset="0"/>
              </a:rPr>
              <a:t>о основам финансовой грамотности:</a:t>
            </a:r>
          </a:p>
          <a:p>
            <a:endParaRPr lang="ru-RU" i="1" u="sng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Учителя, родители; методические рекомендации,</a:t>
            </a:r>
          </a:p>
          <a:p>
            <a:r>
              <a:rPr lang="ru-RU" dirty="0" smtClean="0">
                <a:latin typeface="Bookman Old Style" pitchFamily="18" charset="0"/>
              </a:rPr>
              <a:t>л</a:t>
            </a:r>
            <a:r>
              <a:rPr lang="ru-RU" dirty="0" smtClean="0">
                <a:latin typeface="Bookman Old Style" pitchFamily="18" charset="0"/>
              </a:rPr>
              <a:t>итература, ссылки на электронные источники,</a:t>
            </a:r>
          </a:p>
          <a:p>
            <a:r>
              <a:rPr lang="ru-RU" dirty="0" err="1" smtClean="0">
                <a:latin typeface="Bookman Old Style" pitchFamily="18" charset="0"/>
              </a:rPr>
              <a:t>разноуровневые</a:t>
            </a:r>
            <a:r>
              <a:rPr lang="ru-RU" dirty="0" smtClean="0">
                <a:latin typeface="Bookman Old Style" pitchFamily="18" charset="0"/>
              </a:rPr>
              <a:t> задания; помощь в подготовке</a:t>
            </a:r>
          </a:p>
          <a:p>
            <a:r>
              <a:rPr lang="ru-RU" dirty="0" smtClean="0">
                <a:latin typeface="Bookman Old Style" pitchFamily="18" charset="0"/>
              </a:rPr>
              <a:t> и самоподготовке, обмен опытом.</a:t>
            </a:r>
          </a:p>
          <a:p>
            <a:endParaRPr lang="ru-RU" i="1" u="sng" dirty="0" smtClean="0">
              <a:latin typeface="Bookman Old Style" pitchFamily="18" charset="0"/>
            </a:endParaRPr>
          </a:p>
          <a:p>
            <a:endParaRPr lang="ru-RU" i="1" u="sn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pper-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2852936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Спасибо за внимание!</a:t>
            </a:r>
            <a:endParaRPr lang="ru-RU" sz="4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286</Words>
  <Application>Microsoft Office PowerPoint</Application>
  <PresentationFormat>Экран (4:3)</PresentationFormat>
  <Paragraphs>56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Елена-ПК</cp:lastModifiedBy>
  <cp:revision>24</cp:revision>
  <dcterms:created xsi:type="dcterms:W3CDTF">2016-11-06T18:15:30Z</dcterms:created>
  <dcterms:modified xsi:type="dcterms:W3CDTF">2016-11-07T12:06:29Z</dcterms:modified>
</cp:coreProperties>
</file>