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64" r:id="rId3"/>
    <p:sldId id="273" r:id="rId4"/>
    <p:sldId id="274" r:id="rId5"/>
    <p:sldId id="278" r:id="rId6"/>
    <p:sldId id="275" r:id="rId7"/>
    <p:sldId id="276" r:id="rId8"/>
    <p:sldId id="260" r:id="rId9"/>
    <p:sldId id="266" r:id="rId10"/>
    <p:sldId id="265" r:id="rId11"/>
    <p:sldId id="256" r:id="rId12"/>
    <p:sldId id="257" r:id="rId13"/>
    <p:sldId id="261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5A5"/>
    <a:srgbClr val="FF99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660"/>
  </p:normalViewPr>
  <p:slideViewPr>
    <p:cSldViewPr>
      <p:cViewPr>
        <p:scale>
          <a:sx n="82" d="100"/>
          <a:sy n="82" d="100"/>
        </p:scale>
        <p:origin x="-780" y="480"/>
      </p:cViewPr>
      <p:guideLst>
        <p:guide orient="horz" pos="2127"/>
        <p:guide pos="2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F67962-E336-40D5-908E-B790519C1418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38FC9-F159-4442-A709-C3E4C42167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432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понять, что чаще всего не бывает одного единственно верного решения,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выработать уверенность в себе и в своих силах, отстаивать свою позицию и оценивать позицию оппонента,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cформировать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устойчивые навыки рационального поведения и проектирования деятельности в жизненных ситуациях.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38FC9-F159-4442-A709-C3E4C421671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9B839562-47A7-4D2B-BDAA-25DFB1068E9C}" type="datetimeFigureOut">
              <a:rPr lang="ru-RU" smtClean="0"/>
              <a:pPr/>
              <a:t>18.11.2016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5605145-177F-4AD7-893A-64B657F765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%20(x86)\XMind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s://www.mindmeister.com/79609675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rezi.com/7x5-62ihyhgk/edit/#0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" y="116205"/>
            <a:ext cx="8917940" cy="1143000"/>
          </a:xfrm>
        </p:spPr>
        <p:txBody>
          <a:bodyPr/>
          <a:lstStyle/>
          <a:p>
            <a:r>
              <a:rPr lang="en-US" sz="2000" b="1" dirty="0"/>
              <a:t>П</a:t>
            </a:r>
            <a:r>
              <a:rPr lang="ru-RU" altLang="en-US" sz="2000" b="1" dirty="0"/>
              <a:t>РОГРАММА ПОВЫШЕНИЯ КВАЛИФИКАЦИИ</a:t>
            </a:r>
            <a:r>
              <a:rPr lang="en-US" sz="2000" b="1" dirty="0"/>
              <a:t> </a:t>
            </a:r>
            <a:br>
              <a:rPr lang="en-US" sz="2000" b="1" dirty="0"/>
            </a:br>
            <a:r>
              <a:rPr lang="en-US" sz="2000" b="1" dirty="0"/>
              <a:t>« </a:t>
            </a:r>
            <a:r>
              <a:rPr lang="en-US" sz="2000" b="1" dirty="0" err="1"/>
              <a:t>Содержание</a:t>
            </a:r>
            <a:r>
              <a:rPr lang="en-US" sz="2000" b="1" dirty="0"/>
              <a:t> и </a:t>
            </a:r>
            <a:r>
              <a:rPr lang="en-US" sz="2000" b="1" dirty="0" err="1"/>
              <a:t>методика</a:t>
            </a:r>
            <a:r>
              <a:rPr lang="en-US" sz="2000" b="1" dirty="0"/>
              <a:t> </a:t>
            </a:r>
            <a:r>
              <a:rPr lang="en-US" sz="2000" b="1" dirty="0" err="1"/>
              <a:t>преподавания</a:t>
            </a:r>
            <a:r>
              <a:rPr lang="en-US" sz="2000" b="1" dirty="0"/>
              <a:t> </a:t>
            </a:r>
            <a:r>
              <a:rPr lang="en-US" sz="2000" b="1" dirty="0" err="1"/>
              <a:t>курса</a:t>
            </a:r>
            <a:r>
              <a:rPr lang="en-US" sz="2000" b="1" dirty="0"/>
              <a:t> </a:t>
            </a:r>
            <a:r>
              <a:rPr lang="en-US" sz="2000" b="1" dirty="0" err="1"/>
              <a:t>финансовой</a:t>
            </a:r>
            <a:r>
              <a:rPr lang="en-US" sz="2000" b="1" dirty="0"/>
              <a:t> </a:t>
            </a:r>
            <a:r>
              <a:rPr lang="en-US" sz="2000" b="1" dirty="0" err="1"/>
              <a:t>грамотности</a:t>
            </a:r>
            <a:r>
              <a:rPr lang="en-US" sz="2000" b="1" dirty="0"/>
              <a:t> </a:t>
            </a:r>
            <a:r>
              <a:rPr lang="en-US" sz="2000" b="1" dirty="0" err="1"/>
              <a:t>различным</a:t>
            </a:r>
            <a:r>
              <a:rPr lang="en-US" sz="2000" b="1" dirty="0"/>
              <a:t> </a:t>
            </a:r>
            <a:r>
              <a:rPr lang="en-US" sz="2000" b="1" dirty="0" err="1"/>
              <a:t>категориям</a:t>
            </a:r>
            <a:r>
              <a:rPr lang="en-US" sz="2000" b="1" dirty="0"/>
              <a:t> </a:t>
            </a:r>
            <a:r>
              <a:rPr lang="en-US" sz="2000" b="1" dirty="0" err="1"/>
              <a:t>обучающихся</a:t>
            </a:r>
            <a:r>
              <a:rPr lang="en-US" sz="2000" b="1" dirty="0"/>
              <a:t>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1268730"/>
            <a:ext cx="8811260" cy="5867400"/>
          </a:xfrm>
        </p:spPr>
        <p:txBody>
          <a:bodyPr/>
          <a:lstStyle/>
          <a:p>
            <a:pPr algn="ctr"/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Модуль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9: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Содержание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и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методика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преподавания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по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созданию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и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развитию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собственного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945A5"/>
                </a:solidFill>
                <a:latin typeface="Times New Roman" pitchFamily="18" charset="0"/>
              </a:rPr>
              <a:t>бизнеса</a:t>
            </a:r>
            <a:r>
              <a:rPr lang="en-US" sz="2400" b="1" dirty="0">
                <a:solidFill>
                  <a:srgbClr val="0945A5"/>
                </a:solidFill>
                <a:latin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alt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</a:rPr>
              <a:t>«Методические приемы изучения </a:t>
            </a:r>
            <a:r>
              <a:rPr lang="ru-RU" alt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</a:rPr>
              <a:t>темы</a:t>
            </a:r>
          </a:p>
          <a:p>
            <a:pPr marL="0" indent="0" algn="ctr">
              <a:buNone/>
            </a:pPr>
            <a:r>
              <a:rPr lang="ru-RU" alt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</a:rPr>
              <a:t> </a:t>
            </a:r>
            <a:r>
              <a:rPr lang="ru-RU" alt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</a:rPr>
              <a:t>«Собственный бизнес</a:t>
            </a:r>
            <a:r>
              <a:rPr lang="ru-RU" alt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itchFamily="18" charset="0"/>
              </a:rPr>
              <a:t>»» (8-9 класс)</a:t>
            </a:r>
          </a:p>
          <a:p>
            <a:pPr algn="l">
              <a:buNone/>
            </a:pPr>
            <a:r>
              <a:rPr lang="ru-RU" sz="2000" b="1" dirty="0" smtClean="0">
                <a:solidFill>
                  <a:srgbClr val="0945A5"/>
                </a:solidFill>
                <a:latin typeface="Times New Roman" pitchFamily="18" charset="0"/>
              </a:rPr>
              <a:t>Разработчики</a:t>
            </a:r>
            <a:r>
              <a:rPr 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:</a:t>
            </a:r>
            <a:endParaRPr lang="en-US" sz="2000" b="1" dirty="0" smtClean="0">
              <a:solidFill>
                <a:srgbClr val="0945A5"/>
              </a:solidFill>
              <a:latin typeface="Times New Roman" pitchFamily="18" charset="0"/>
            </a:endParaRP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Каймашников Д.М.-учитель информатики, ГБОУ школа 356им Н.З. Коляды</a:t>
            </a: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Ковтун Е.И.- учитель истории и обществознания, ГБОУ Лицей 1367</a:t>
            </a: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КобелеваА.В.- учитель обществознания, экономики</a:t>
            </a:r>
            <a:r>
              <a:rPr 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, </a:t>
            </a:r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ГБОУ школа 2117</a:t>
            </a: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</a:rPr>
              <a:t>Пчела Ю.А. – учитель истории и обществознания, ГБОУ школа 1492</a:t>
            </a: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  <a:sym typeface="+mn-ea"/>
              </a:rPr>
              <a:t>Самойленко В.М. - учитель математики. ГБОУ МОК «Кузьминки»</a:t>
            </a: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  <a:sym typeface="+mn-ea"/>
              </a:rPr>
              <a:t>Усачева М.А. – учитель экономики ГБОУ Школа № 2120</a:t>
            </a:r>
          </a:p>
          <a:p>
            <a:pPr algn="l"/>
            <a:r>
              <a:rPr lang="ru-RU" altLang="en-US" sz="2000" b="1" dirty="0" smtClean="0">
                <a:solidFill>
                  <a:srgbClr val="0945A5"/>
                </a:solidFill>
                <a:latin typeface="Times New Roman" pitchFamily="18" charset="0"/>
                <a:sym typeface="+mn-ea"/>
              </a:rPr>
              <a:t>Федоров С.В. – учитель географии, Школа им. М. Н. Карамзина</a:t>
            </a:r>
            <a:endParaRPr lang="ru-RU" altLang="en-US" sz="2000" b="1" dirty="0" smtClean="0">
              <a:solidFill>
                <a:srgbClr val="0945A5"/>
              </a:solidFill>
              <a:latin typeface="Times New Roman" pitchFamily="18" charset="0"/>
            </a:endParaRPr>
          </a:p>
          <a:p>
            <a:pPr algn="l"/>
            <a:endParaRPr lang="en-US" sz="2000" b="1" dirty="0">
              <a:solidFill>
                <a:srgbClr val="0945A5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/>
          <a:lstStyle/>
          <a:p>
            <a:r>
              <a:rPr lang="ru-RU" sz="3700" i="1" dirty="0"/>
              <a:t>ПРАКТИЧЕСКАЯ РАБОТА </a:t>
            </a:r>
            <a:br>
              <a:rPr lang="ru-RU" sz="3700" i="1" dirty="0"/>
            </a:br>
            <a:r>
              <a:rPr lang="ru-RU" sz="3700" i="1" dirty="0"/>
              <a:t>«КАК НАЧАТЬ СОБСТВЕННОЕ ДЕЛО?»</a:t>
            </a:r>
            <a:endParaRPr lang="en-US" sz="3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/>
          <a:lstStyle/>
          <a:p>
            <a:pPr marL="0" indent="0">
              <a:buNone/>
            </a:pPr>
            <a:r>
              <a:rPr lang="ru-RU" sz="2300" i="1" dirty="0"/>
              <a:t>Цель</a:t>
            </a:r>
            <a:r>
              <a:rPr lang="ru-RU" sz="2300" dirty="0"/>
              <a:t>:</a:t>
            </a:r>
          </a:p>
          <a:p>
            <a:pPr marL="0" indent="0">
              <a:buNone/>
            </a:pPr>
            <a:r>
              <a:rPr lang="ru-RU" sz="2300" dirty="0"/>
              <a:t>Разработать стратегию развития своего бизнеса</a:t>
            </a:r>
          </a:p>
          <a:p>
            <a:pPr marL="0" indent="0">
              <a:buNone/>
            </a:pPr>
            <a:r>
              <a:rPr lang="ru-RU" sz="2300" i="1" dirty="0"/>
              <a:t>Этапы</a:t>
            </a:r>
            <a:r>
              <a:rPr lang="ru-RU" sz="2300" dirty="0"/>
              <a:t>: </a:t>
            </a:r>
          </a:p>
          <a:p>
            <a:pPr marL="0" indent="0">
              <a:buNone/>
            </a:pPr>
            <a:r>
              <a:rPr lang="ru-RU" sz="2300" b="1" dirty="0"/>
              <a:t>Анализ собственного продукта:</a:t>
            </a:r>
            <a:r>
              <a:rPr lang="ru-RU" sz="2300" dirty="0"/>
              <a:t> выделение целевой аудитории, плюсы и минусы собственного предложения, разработка с брендом.</a:t>
            </a:r>
          </a:p>
          <a:p>
            <a:pPr marL="0" indent="0">
              <a:buNone/>
            </a:pPr>
            <a:r>
              <a:rPr lang="ru-RU" sz="2300" b="1" dirty="0"/>
              <a:t>Анализ рынка</a:t>
            </a:r>
            <a:r>
              <a:rPr lang="ru-RU" sz="2300" dirty="0"/>
              <a:t>: существующие предложения, плюсы и минусы конкурентов, ценообразование.</a:t>
            </a:r>
          </a:p>
          <a:p>
            <a:pPr marL="0" indent="0">
              <a:buNone/>
            </a:pPr>
            <a:r>
              <a:rPr lang="ru-RU" sz="2300" b="1" dirty="0"/>
              <a:t>Стратегия продвижения</a:t>
            </a:r>
            <a:r>
              <a:rPr lang="ru-RU" sz="2300" dirty="0"/>
              <a:t>: презентация собственного бренда, реклама, использование ресурсов интернета, краткосрочное планирование монетизации.</a:t>
            </a:r>
          </a:p>
          <a:p>
            <a:pPr marL="0" indent="0">
              <a:buNone/>
            </a:pPr>
            <a:r>
              <a:rPr lang="ru-RU" sz="2300" i="1" dirty="0"/>
              <a:t>Результаты практической работы:</a:t>
            </a:r>
            <a:endParaRPr lang="ru-RU" sz="2300" dirty="0"/>
          </a:p>
          <a:p>
            <a:pPr marL="0" indent="0">
              <a:buNone/>
            </a:pPr>
            <a:r>
              <a:rPr lang="ru-RU" sz="2300" dirty="0"/>
              <a:t>Презентация своего бизнес-проекта с целью привлечения инвестиций.</a:t>
            </a:r>
          </a:p>
          <a:p>
            <a:pPr marL="0" indent="0">
              <a:buNone/>
            </a:pPr>
            <a:endParaRPr lang="en-US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212976"/>
            <a:ext cx="8424936" cy="2232248"/>
          </a:xfrm>
        </p:spPr>
        <p:txBody>
          <a:bodyPr/>
          <a:lstStyle/>
          <a:p>
            <a:r>
              <a:rPr lang="ru-RU" sz="3600" b="1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Кейс-стади</a:t>
            </a:r>
            <a:r>
              <a:rPr lang="ru-RU" sz="3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как метод изучения темы </a:t>
            </a:r>
            <a:br>
              <a:rPr lang="ru-RU" sz="3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«свой бизнес»</a:t>
            </a:r>
          </a:p>
        </p:txBody>
      </p:sp>
      <p:pic>
        <p:nvPicPr>
          <p:cNvPr id="6" name="Picture 2" descr="http://www.swimpsych.com/wp-content/uploads/2012/07/casestud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332656"/>
            <a:ext cx="3816424" cy="2763092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16832"/>
            <a:ext cx="8640960" cy="4680520"/>
          </a:xfrm>
        </p:spPr>
        <p:txBody>
          <a:bodyPr/>
          <a:lstStyle/>
          <a:p>
            <a:pPr algn="just"/>
            <a:r>
              <a:rPr lang="ru-RU" sz="2400" b="1" i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Кейс (с англ. — случай, ситуация) —технологией анализа конкретных ситуаций, «частного случая».</a:t>
            </a:r>
          </a:p>
          <a:p>
            <a:pPr algn="ctr">
              <a:buNone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Кейс технология в изучении темы «Свой бизнес» помогает:</a:t>
            </a:r>
          </a:p>
        </p:txBody>
      </p:sp>
      <p:pic>
        <p:nvPicPr>
          <p:cNvPr id="6" name="Picture 4" descr="http://www.edumobile.org/wp-content/uploads/2010/03/Case-Study-Building-An-iPhone-App-From-Start-To-Finis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8640"/>
            <a:ext cx="7776864" cy="1446825"/>
          </a:xfrm>
          <a:prstGeom prst="rect">
            <a:avLst/>
          </a:prstGeom>
          <a:ln>
            <a:solidFill>
              <a:srgbClr val="CC33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sp>
        <p:nvSpPr>
          <p:cNvPr id="5" name="Прямоугольник 4"/>
          <p:cNvSpPr/>
          <p:nvPr/>
        </p:nvSpPr>
        <p:spPr>
          <a:xfrm>
            <a:off x="-2196752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01008"/>
            <a:ext cx="8676456" cy="108012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Понять, что чаще всего не бывает одного единственно верного решения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653136"/>
            <a:ext cx="8676456" cy="936104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Выработать уверенность в себе и в своих силах, отстаивать свою позицию и оценивать позицию оппонента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5661248"/>
            <a:ext cx="8676456" cy="9807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Сформировать устойчивые навыки рационального поведения и проектирования деятельности в жизненных и бизнес ситуациях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9036496" cy="2088232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ru-RU" sz="3600" dirty="0"/>
              <a:t> </a:t>
            </a:r>
            <a:r>
              <a:rPr lang="ru-RU" sz="2400" b="1" dirty="0">
                <a:latin typeface="+mn-lt"/>
                <a:cs typeface="Times New Roman" pitchFamily="18" charset="0"/>
              </a:rPr>
              <a:t>Межпредметный проект                </a:t>
            </a:r>
            <a:r>
              <a:rPr lang="ru-RU" sz="2100" dirty="0">
                <a:latin typeface="+mn-lt"/>
                <a:cs typeface="Times New Roman" pitchFamily="18" charset="0"/>
              </a:rPr>
              <a:t/>
            </a:r>
            <a:br>
              <a:rPr lang="ru-RU" sz="2100" dirty="0">
                <a:latin typeface="+mn-lt"/>
                <a:cs typeface="Times New Roman" pitchFamily="18" charset="0"/>
              </a:rPr>
            </a:br>
            <a:r>
              <a:rPr lang="ru-RU" sz="2100" b="1" dirty="0">
                <a:latin typeface="+mn-lt"/>
                <a:cs typeface="Times New Roman" pitchFamily="18" charset="0"/>
              </a:rPr>
              <a:t>«Собственный бизнес: создание рекламы" </a:t>
            </a:r>
            <a:r>
              <a:rPr lang="ru-RU" sz="2100" dirty="0">
                <a:latin typeface="+mn-lt"/>
                <a:cs typeface="Times New Roman" pitchFamily="18" charset="0"/>
              </a:rPr>
              <a:t/>
            </a:r>
            <a:br>
              <a:rPr lang="ru-RU" sz="2100" dirty="0">
                <a:latin typeface="+mn-lt"/>
                <a:cs typeface="Times New Roman" pitchFamily="18" charset="0"/>
              </a:rPr>
            </a:br>
            <a:r>
              <a:rPr lang="ru-RU" sz="2100" b="1" dirty="0">
                <a:latin typeface="+mn-lt"/>
                <a:cs typeface="Times New Roman" pitchFamily="18" charset="0"/>
              </a:rPr>
              <a:t>Цель</a:t>
            </a:r>
            <a:r>
              <a:rPr lang="ru-RU" sz="2100" dirty="0">
                <a:latin typeface="+mn-lt"/>
                <a:cs typeface="Times New Roman" pitchFamily="18" charset="0"/>
              </a:rPr>
              <a:t>: Создание рекламы спортивных товаров с использованием рекламного слогана через часть речи «Наречие». </a:t>
            </a:r>
            <a:br>
              <a:rPr lang="ru-RU" sz="2100" dirty="0">
                <a:latin typeface="+mn-lt"/>
                <a:cs typeface="Times New Roman" pitchFamily="18" charset="0"/>
              </a:rPr>
            </a:br>
            <a:r>
              <a:rPr lang="ru-RU" sz="2100" b="1" dirty="0">
                <a:latin typeface="+mn-lt"/>
                <a:ea typeface="Calibri" pitchFamily="34" charset="0"/>
                <a:cs typeface="Times New Roman" pitchFamily="18" charset="0"/>
              </a:rPr>
              <a:t>Планируемые результаты</a:t>
            </a: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: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b="1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личностные</a:t>
            </a:r>
            <a:r>
              <a:rPr lang="ru-RU" sz="2100" b="1" dirty="0">
                <a:latin typeface="+mn-lt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-овладение  навыками публичных выступлений,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-умение выполнять познавательные и практические задания, в том числе с использованием проектной деятельности;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b="1" dirty="0"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100" b="1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метапредметные</a:t>
            </a: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:  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-умение организовывать свою деятельность, определять её цели и задачи,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-умение вести самостоятельный поиск, анализ, отбор информации, умение взаимодействовать с людьми и работать в коллективе; высказывать суждения, подтверждая их фактами;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b="1" dirty="0"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100" b="1" i="1" dirty="0">
                <a:latin typeface="+mn-lt"/>
                <a:ea typeface="Calibri" pitchFamily="34" charset="0"/>
                <a:cs typeface="Times New Roman" pitchFamily="18" charset="0"/>
              </a:rPr>
              <a:t>предметные</a:t>
            </a: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: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  <a:t>- знание основных понятий, норм и правил по теме «Собственный бизнес» </a:t>
            </a:r>
            <a:br>
              <a:rPr lang="ru-RU" sz="2100" dirty="0"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sz="2100" dirty="0">
                <a:latin typeface="+mn-lt"/>
              </a:rPr>
              <a:t/>
            </a:r>
            <a:br>
              <a:rPr lang="ru-RU" sz="2100" dirty="0">
                <a:latin typeface="+mn-lt"/>
              </a:rPr>
            </a:br>
            <a:endParaRPr lang="en-US" sz="21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23850" y="188595"/>
            <a:ext cx="8398510" cy="452628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2400" b="1" dirty="0"/>
              <a:t>Задание</a:t>
            </a:r>
          </a:p>
          <a:p>
            <a:pPr algn="just"/>
            <a:r>
              <a:rPr lang="en-US" sz="1800" b="1" dirty="0" err="1"/>
              <a:t>Используя</a:t>
            </a:r>
            <a:r>
              <a:rPr lang="en-US" sz="1800" b="1" dirty="0"/>
              <a:t> </a:t>
            </a:r>
            <a:r>
              <a:rPr lang="en-US" sz="1800" b="1" dirty="0" err="1"/>
              <a:t>иллюстративный</a:t>
            </a:r>
            <a:r>
              <a:rPr lang="en-US" sz="1800" b="1" dirty="0"/>
              <a:t> </a:t>
            </a:r>
            <a:r>
              <a:rPr lang="en-US" sz="1800" b="1" dirty="0" err="1"/>
              <a:t>материал</a:t>
            </a:r>
            <a:r>
              <a:rPr lang="en-US" sz="1800" b="1" dirty="0"/>
              <a:t>, </a:t>
            </a:r>
            <a:r>
              <a:rPr lang="en-US" sz="1800" b="1" dirty="0" err="1"/>
              <a:t>товарные</a:t>
            </a:r>
            <a:r>
              <a:rPr lang="en-US" sz="1800" b="1" dirty="0"/>
              <a:t> </a:t>
            </a:r>
            <a:r>
              <a:rPr lang="en-US" sz="1800" b="1" dirty="0" err="1"/>
              <a:t>характеристики</a:t>
            </a:r>
            <a:r>
              <a:rPr lang="en-US" sz="1800" b="1" dirty="0"/>
              <a:t> </a:t>
            </a:r>
            <a:r>
              <a:rPr lang="en-US" sz="1800" b="1" dirty="0" err="1"/>
              <a:t>подготовить</a:t>
            </a:r>
            <a:r>
              <a:rPr lang="en-US" sz="1800" b="1" dirty="0"/>
              <a:t> </a:t>
            </a:r>
            <a:r>
              <a:rPr lang="en-US" sz="1800" b="1" dirty="0" err="1"/>
              <a:t>рекламный</a:t>
            </a:r>
            <a:r>
              <a:rPr lang="en-US" sz="1800" b="1" dirty="0"/>
              <a:t> </a:t>
            </a:r>
            <a:r>
              <a:rPr lang="en-US" sz="1800" b="1" dirty="0" err="1"/>
              <a:t>продукт</a:t>
            </a:r>
            <a:r>
              <a:rPr lang="en-US" sz="1800" b="1" dirty="0"/>
              <a:t> с </a:t>
            </a:r>
            <a:r>
              <a:rPr lang="en-US" sz="1800" b="1" dirty="0" err="1"/>
              <a:t>использованием</a:t>
            </a:r>
            <a:r>
              <a:rPr lang="en-US" sz="1800" b="1" dirty="0"/>
              <a:t> в </a:t>
            </a:r>
            <a:r>
              <a:rPr lang="en-US" sz="1800" b="1" dirty="0" err="1"/>
              <a:t>качестве</a:t>
            </a:r>
            <a:r>
              <a:rPr lang="en-US" sz="1800" b="1" dirty="0"/>
              <a:t> </a:t>
            </a:r>
            <a:r>
              <a:rPr lang="en-US" sz="1800" b="1" dirty="0" err="1"/>
              <a:t>рекламного</a:t>
            </a:r>
            <a:r>
              <a:rPr lang="en-US" sz="1800" b="1" dirty="0"/>
              <a:t> </a:t>
            </a:r>
            <a:r>
              <a:rPr lang="en-US" sz="1800" b="1" dirty="0" err="1"/>
              <a:t>слогана</a:t>
            </a:r>
            <a:r>
              <a:rPr lang="en-US" sz="1800" b="1" dirty="0"/>
              <a:t> </a:t>
            </a:r>
            <a:r>
              <a:rPr lang="en-US" sz="1800" b="1" dirty="0" err="1"/>
              <a:t>наречия</a:t>
            </a:r>
            <a:r>
              <a:rPr lang="en-US" sz="1800" b="1" dirty="0"/>
              <a:t> </a:t>
            </a:r>
            <a:r>
              <a:rPr lang="en-US" sz="1800" b="1" dirty="0" err="1"/>
              <a:t>или</a:t>
            </a:r>
            <a:r>
              <a:rPr lang="en-US" sz="1800" b="1" dirty="0"/>
              <a:t> </a:t>
            </a:r>
            <a:r>
              <a:rPr lang="en-US" sz="1800" b="1" dirty="0" err="1"/>
              <a:t>слова</a:t>
            </a:r>
            <a:r>
              <a:rPr lang="en-US" sz="1800" b="1" dirty="0"/>
              <a:t> </a:t>
            </a:r>
            <a:r>
              <a:rPr lang="en-US" sz="1800" b="1" dirty="0" err="1"/>
              <a:t>категории</a:t>
            </a:r>
            <a:r>
              <a:rPr lang="en-US" sz="1800" b="1" dirty="0"/>
              <a:t> </a:t>
            </a:r>
            <a:r>
              <a:rPr lang="en-US" sz="1800" b="1" dirty="0" err="1"/>
              <a:t>состояния</a:t>
            </a:r>
            <a:r>
              <a:rPr lang="en-US" sz="1800" b="1" dirty="0"/>
              <a:t>.</a:t>
            </a:r>
          </a:p>
          <a:p>
            <a:endParaRPr lang="en-US" sz="1200" dirty="0"/>
          </a:p>
          <a:p>
            <a:pPr marL="0" indent="0">
              <a:buNone/>
            </a:pPr>
            <a:r>
              <a:rPr lang="en-US" sz="1800" b="1" dirty="0"/>
              <a:t>ЭТАПЫ РАБОТЫ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u="sng" dirty="0" err="1">
                <a:solidFill>
                  <a:schemeClr val="tx1"/>
                </a:solidFill>
              </a:rPr>
              <a:t>Первый</a:t>
            </a:r>
            <a:r>
              <a:rPr lang="en-US" sz="2000" u="sng" dirty="0">
                <a:solidFill>
                  <a:schemeClr val="tx1"/>
                </a:solidFill>
              </a:rPr>
              <a:t> этап.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- </a:t>
            </a:r>
            <a:r>
              <a:rPr lang="en-US" sz="2000" dirty="0" err="1"/>
              <a:t>погружение</a:t>
            </a:r>
            <a:r>
              <a:rPr lang="en-US" sz="2000" dirty="0"/>
              <a:t> в </a:t>
            </a:r>
            <a:r>
              <a:rPr lang="en-US" sz="2000" dirty="0" err="1"/>
              <a:t>тему</a:t>
            </a:r>
            <a:r>
              <a:rPr lang="en-US" sz="2000" dirty="0"/>
              <a:t>, </a:t>
            </a:r>
            <a:r>
              <a:rPr lang="en-US" sz="2000" dirty="0" err="1"/>
              <a:t>постановка</a:t>
            </a:r>
            <a:r>
              <a:rPr lang="en-US" sz="2000" dirty="0"/>
              <a:t> </a:t>
            </a:r>
            <a:r>
              <a:rPr lang="en-US" sz="2000" dirty="0" err="1"/>
              <a:t>проблемы</a:t>
            </a:r>
            <a:r>
              <a:rPr lang="en-US" sz="2000" dirty="0"/>
              <a:t>, </a:t>
            </a:r>
            <a:r>
              <a:rPr lang="en-US" sz="2000" dirty="0" err="1"/>
              <a:t>планирование</a:t>
            </a:r>
            <a:r>
              <a:rPr lang="en-US" sz="2000" dirty="0"/>
              <a:t> </a:t>
            </a:r>
            <a:r>
              <a:rPr lang="en-US" sz="2000" dirty="0" err="1"/>
              <a:t>действий</a:t>
            </a:r>
            <a:r>
              <a:rPr lang="en-US" sz="2000" dirty="0"/>
              <a:t>/ </a:t>
            </a:r>
            <a:r>
              <a:rPr lang="en-US" sz="2000" dirty="0" err="1"/>
              <a:t>распределение</a:t>
            </a:r>
            <a:r>
              <a:rPr lang="en-US" sz="2000" dirty="0"/>
              <a:t> </a:t>
            </a:r>
            <a:r>
              <a:rPr lang="en-US" sz="2000" dirty="0" err="1"/>
              <a:t>ролей</a:t>
            </a:r>
            <a:endParaRPr lang="en-US" sz="20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2000" u="sng" dirty="0" err="1"/>
              <a:t>Второй</a:t>
            </a:r>
            <a:r>
              <a:rPr lang="en-US" sz="2000" u="sng" dirty="0"/>
              <a:t> этап.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- </a:t>
            </a:r>
            <a:r>
              <a:rPr lang="en-US" sz="2000" dirty="0" err="1"/>
              <a:t>поиск</a:t>
            </a:r>
            <a:r>
              <a:rPr lang="en-US" sz="2000" dirty="0"/>
              <a:t>, </a:t>
            </a:r>
            <a:r>
              <a:rPr lang="en-US" sz="2000" dirty="0" err="1"/>
              <a:t>осмысление</a:t>
            </a:r>
            <a:r>
              <a:rPr lang="en-US" sz="2000" dirty="0"/>
              <a:t> и </a:t>
            </a:r>
            <a:r>
              <a:rPr lang="en-US" sz="2000" dirty="0" err="1"/>
              <a:t>обработка</a:t>
            </a:r>
            <a:r>
              <a:rPr lang="en-US" sz="2000" dirty="0"/>
              <a:t> </a:t>
            </a:r>
            <a:r>
              <a:rPr lang="en-US" sz="2000" dirty="0" err="1"/>
              <a:t>информации</a:t>
            </a:r>
            <a:r>
              <a:rPr lang="en-US" sz="2000" dirty="0"/>
              <a:t>,  </a:t>
            </a:r>
          </a:p>
          <a:p>
            <a:r>
              <a:rPr lang="en-US" sz="2000" dirty="0"/>
              <a:t>- </a:t>
            </a:r>
            <a:r>
              <a:rPr lang="en-US" sz="2000" dirty="0" err="1"/>
              <a:t>осуществление</a:t>
            </a:r>
            <a:r>
              <a:rPr lang="en-US" sz="2000" dirty="0"/>
              <a:t> </a:t>
            </a:r>
            <a:r>
              <a:rPr lang="en-US" sz="2000" dirty="0" err="1"/>
              <a:t>деятельности</a:t>
            </a:r>
            <a:r>
              <a:rPr lang="en-US" dirty="0"/>
              <a:t>,</a:t>
            </a:r>
          </a:p>
          <a:p>
            <a:r>
              <a:rPr lang="en-US" dirty="0"/>
              <a:t>-</a:t>
            </a:r>
            <a:r>
              <a:rPr lang="en-US" sz="1400" dirty="0"/>
              <a:t> </a:t>
            </a:r>
            <a:r>
              <a:rPr lang="en-US" sz="2000" dirty="0" err="1"/>
              <a:t>заполнение</a:t>
            </a:r>
            <a:r>
              <a:rPr lang="en-US" sz="2000" dirty="0"/>
              <a:t> </a:t>
            </a:r>
            <a:r>
              <a:rPr lang="en-US" sz="2000" dirty="0" err="1"/>
              <a:t>форм</a:t>
            </a:r>
            <a:r>
              <a:rPr lang="en-US" sz="2000" dirty="0"/>
              <a:t>,</a:t>
            </a:r>
          </a:p>
          <a:p>
            <a:r>
              <a:rPr lang="en-US" sz="2000" dirty="0"/>
              <a:t>- </a:t>
            </a:r>
            <a:r>
              <a:rPr lang="en-US" sz="2000" dirty="0" err="1"/>
              <a:t>выбор</a:t>
            </a:r>
            <a:r>
              <a:rPr lang="en-US" sz="2000" dirty="0"/>
              <a:t> </a:t>
            </a:r>
            <a:r>
              <a:rPr lang="en-US" sz="2000" dirty="0" err="1"/>
              <a:t>варианта</a:t>
            </a:r>
            <a:r>
              <a:rPr lang="en-US" sz="2000" dirty="0"/>
              <a:t> </a:t>
            </a:r>
            <a:r>
              <a:rPr lang="en-US" sz="2000" dirty="0" err="1"/>
              <a:t>оформления</a:t>
            </a:r>
            <a:r>
              <a:rPr lang="en-US" sz="2000" dirty="0"/>
              <a:t> </a:t>
            </a:r>
            <a:r>
              <a:rPr lang="en-US" sz="2000" dirty="0" err="1"/>
              <a:t>готового</a:t>
            </a:r>
            <a:r>
              <a:rPr lang="en-US" sz="2000" dirty="0"/>
              <a:t> </a:t>
            </a:r>
            <a:r>
              <a:rPr lang="en-US" sz="2000" dirty="0" err="1"/>
              <a:t>продукта</a:t>
            </a:r>
            <a:endParaRPr lang="en-US" sz="2000" dirty="0"/>
          </a:p>
          <a:p>
            <a:pPr marL="0" indent="0">
              <a:buNone/>
            </a:pPr>
            <a:r>
              <a:rPr lang="en-US" sz="2000" u="sng" dirty="0" err="1">
                <a:solidFill>
                  <a:schemeClr val="tx1"/>
                </a:solidFill>
              </a:rPr>
              <a:t>Третий</a:t>
            </a:r>
            <a:r>
              <a:rPr lang="en-US" sz="2000" u="sng" dirty="0">
                <a:solidFill>
                  <a:schemeClr val="tx1"/>
                </a:solidFill>
              </a:rPr>
              <a:t> этап.</a:t>
            </a:r>
          </a:p>
          <a:p>
            <a:r>
              <a:rPr lang="en-US" sz="2000" dirty="0"/>
              <a:t>- </a:t>
            </a:r>
            <a:r>
              <a:rPr lang="en-US" sz="2000" dirty="0" err="1"/>
              <a:t>представление</a:t>
            </a:r>
            <a:r>
              <a:rPr lang="en-US" sz="2000" dirty="0"/>
              <a:t> </a:t>
            </a:r>
            <a:r>
              <a:rPr lang="en-US" sz="2000" dirty="0" err="1"/>
              <a:t>готового</a:t>
            </a:r>
            <a:r>
              <a:rPr lang="en-US" sz="2000" dirty="0"/>
              <a:t> </a:t>
            </a:r>
            <a:r>
              <a:rPr lang="en-US" sz="2000" dirty="0" err="1"/>
              <a:t>продукт</a:t>
            </a:r>
            <a:r>
              <a:rPr lang="en-US" sz="2000" dirty="0"/>
              <a:t>,</a:t>
            </a:r>
          </a:p>
          <a:p>
            <a:r>
              <a:rPr lang="en-US" sz="2000" dirty="0"/>
              <a:t>- </a:t>
            </a:r>
            <a:r>
              <a:rPr lang="en-US" sz="2000" dirty="0" err="1"/>
              <a:t>защита</a:t>
            </a:r>
            <a:r>
              <a:rPr lang="en-US" sz="2000" dirty="0"/>
              <a:t> </a:t>
            </a:r>
            <a:r>
              <a:rPr lang="en-US" sz="2000" dirty="0" err="1"/>
              <a:t>проекта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  <a:p>
            <a:endParaRPr lang="en-US" dirty="0"/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379976" y="274706"/>
            <a:ext cx="24003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28080" y="4580890"/>
            <a:ext cx="2707640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431800"/>
          </a:xfrm>
        </p:spPr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en-US" sz="2000" b="1" dirty="0" err="1" smtClean="0"/>
              <a:t>Планируемые</a:t>
            </a:r>
            <a:r>
              <a:rPr lang="en-US" sz="2000" b="1" dirty="0" smtClean="0"/>
              <a:t> </a:t>
            </a:r>
            <a:r>
              <a:rPr lang="en-US" sz="2000" b="1" dirty="0" err="1"/>
              <a:t>результаты</a:t>
            </a:r>
            <a:endParaRPr lang="en-US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47" y="908720"/>
            <a:ext cx="9062085" cy="54991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/>
              <a:t>Предметные</a:t>
            </a:r>
            <a:r>
              <a:rPr lang="en-US" sz="1600" b="1" dirty="0"/>
              <a:t>:</a:t>
            </a:r>
          </a:p>
          <a:p>
            <a:r>
              <a:rPr lang="en-US" sz="1600" dirty="0"/>
              <a:t>- </a:t>
            </a:r>
            <a:r>
              <a:rPr lang="en-US" sz="1800" dirty="0" err="1"/>
              <a:t>владение</a:t>
            </a:r>
            <a:r>
              <a:rPr lang="en-US" sz="1800" dirty="0"/>
              <a:t> </a:t>
            </a:r>
            <a:r>
              <a:rPr lang="en-US" sz="1800" dirty="0" err="1"/>
              <a:t>основными</a:t>
            </a:r>
            <a:r>
              <a:rPr lang="en-US" sz="1800" dirty="0"/>
              <a:t> </a:t>
            </a:r>
            <a:r>
              <a:rPr lang="en-US" sz="1800" dirty="0" err="1"/>
              <a:t>понятиями</a:t>
            </a:r>
            <a:r>
              <a:rPr lang="en-US" sz="1800" dirty="0"/>
              <a:t> «</a:t>
            </a:r>
            <a:r>
              <a:rPr lang="ru-RU" altLang="en-US" sz="1800" dirty="0"/>
              <a:t>бизнес</a:t>
            </a:r>
            <a:r>
              <a:rPr lang="en-US" sz="1800" dirty="0"/>
              <a:t>» ;</a:t>
            </a:r>
          </a:p>
          <a:p>
            <a:r>
              <a:rPr lang="en-US" sz="1800" dirty="0"/>
              <a:t>- </a:t>
            </a:r>
            <a:r>
              <a:rPr lang="en-US" sz="1800" dirty="0" err="1"/>
              <a:t>владение</a:t>
            </a:r>
            <a:r>
              <a:rPr lang="en-US" sz="1800" dirty="0"/>
              <a:t> </a:t>
            </a:r>
            <a:r>
              <a:rPr lang="en-US" sz="1800" dirty="0" err="1"/>
              <a:t>основными</a:t>
            </a:r>
            <a:r>
              <a:rPr lang="en-US" sz="1800" dirty="0"/>
              <a:t> </a:t>
            </a:r>
            <a:r>
              <a:rPr lang="en-US" sz="1800" dirty="0" err="1"/>
              <a:t>принципами</a:t>
            </a:r>
            <a:r>
              <a:rPr lang="en-US" sz="1800" dirty="0"/>
              <a:t> </a:t>
            </a:r>
            <a:r>
              <a:rPr lang="en-US" sz="1800" dirty="0" err="1"/>
              <a:t>принятия</a:t>
            </a:r>
            <a:r>
              <a:rPr lang="en-US" sz="1800" dirty="0"/>
              <a:t> </a:t>
            </a:r>
            <a:r>
              <a:rPr lang="en-US" sz="1800" dirty="0" err="1"/>
              <a:t>оптимальных</a:t>
            </a:r>
            <a:r>
              <a:rPr lang="en-US" sz="1800" dirty="0"/>
              <a:t> </a:t>
            </a:r>
            <a:r>
              <a:rPr lang="en-US" sz="1800" dirty="0" err="1"/>
              <a:t>финансовых</a:t>
            </a:r>
            <a:r>
              <a:rPr lang="en-US" sz="1800" dirty="0"/>
              <a:t> </a:t>
            </a:r>
            <a:r>
              <a:rPr lang="en-US" sz="1800" dirty="0" err="1"/>
              <a:t>решений</a:t>
            </a:r>
            <a:r>
              <a:rPr lang="ru-RU" altLang="en-US" sz="1800" dirty="0"/>
              <a:t>;</a:t>
            </a:r>
            <a:r>
              <a:rPr lang="en-US" sz="1800" dirty="0"/>
              <a:t> </a:t>
            </a:r>
            <a:r>
              <a:rPr lang="en-US" sz="1800" dirty="0" err="1"/>
              <a:t>способов</a:t>
            </a:r>
            <a:r>
              <a:rPr lang="en-US" sz="1800" dirty="0"/>
              <a:t> </a:t>
            </a:r>
            <a:r>
              <a:rPr lang="en-US" sz="1800" dirty="0" err="1"/>
              <a:t>использования</a:t>
            </a:r>
            <a:r>
              <a:rPr lang="en-US" sz="1800" dirty="0"/>
              <a:t> </a:t>
            </a:r>
            <a:r>
              <a:rPr lang="en-US" sz="1800" dirty="0" err="1"/>
              <a:t>банковских</a:t>
            </a:r>
            <a:r>
              <a:rPr lang="en-US" sz="1800" dirty="0"/>
              <a:t> </a:t>
            </a:r>
            <a:r>
              <a:rPr lang="en-US" sz="1800" dirty="0" err="1"/>
              <a:t>продуктов</a:t>
            </a:r>
            <a:r>
              <a:rPr lang="en-US" sz="1800" dirty="0"/>
              <a:t> </a:t>
            </a:r>
            <a:r>
              <a:rPr lang="en-US" sz="1800" dirty="0" err="1"/>
              <a:t>для</a:t>
            </a:r>
            <a:r>
              <a:rPr lang="en-US" sz="1800" dirty="0"/>
              <a:t> </a:t>
            </a:r>
            <a:r>
              <a:rPr lang="en-US" sz="1800" dirty="0" err="1"/>
              <a:t>решения</a:t>
            </a:r>
            <a:r>
              <a:rPr lang="en-US" sz="1800" dirty="0"/>
              <a:t> </a:t>
            </a:r>
            <a:r>
              <a:rPr lang="en-US" sz="1800" dirty="0" err="1"/>
              <a:t>своих</a:t>
            </a:r>
            <a:r>
              <a:rPr lang="en-US" sz="1800" dirty="0"/>
              <a:t> </a:t>
            </a:r>
            <a:r>
              <a:rPr lang="en-US" sz="1800" dirty="0" err="1"/>
              <a:t>финансовых</a:t>
            </a:r>
            <a:r>
              <a:rPr lang="en-US" sz="1800" dirty="0"/>
              <a:t> </a:t>
            </a:r>
            <a:r>
              <a:rPr lang="en-US" sz="1800" dirty="0" err="1"/>
              <a:t>задач</a:t>
            </a:r>
            <a:r>
              <a:rPr lang="ru-RU" altLang="en-US" sz="1800" dirty="0"/>
              <a:t>; с</a:t>
            </a:r>
            <a:r>
              <a:rPr lang="en-US" sz="1800" dirty="0" err="1"/>
              <a:t>пособов</a:t>
            </a:r>
            <a:r>
              <a:rPr lang="en-US" sz="1800" dirty="0"/>
              <a:t> </a:t>
            </a:r>
            <a:r>
              <a:rPr lang="en-US" sz="1800" dirty="0" err="1"/>
              <a:t>уплаты</a:t>
            </a:r>
            <a:r>
              <a:rPr lang="en-US" sz="1800" dirty="0"/>
              <a:t> </a:t>
            </a:r>
            <a:r>
              <a:rPr lang="en-US" sz="1800" dirty="0" err="1"/>
              <a:t>налогов</a:t>
            </a:r>
            <a:r>
              <a:rPr lang="en-US" sz="1800" dirty="0"/>
              <a:t>, </a:t>
            </a:r>
            <a:r>
              <a:rPr lang="ru-RU" altLang="en-US" sz="1800" dirty="0"/>
              <a:t>организации бизнеса</a:t>
            </a:r>
            <a:r>
              <a:rPr lang="en-US" sz="1800" dirty="0"/>
              <a:t> в РФ.</a:t>
            </a:r>
          </a:p>
          <a:p>
            <a:r>
              <a:rPr lang="en-US" sz="1800" b="1" dirty="0" err="1"/>
              <a:t>Личностные</a:t>
            </a:r>
            <a:r>
              <a:rPr lang="en-US" sz="1800" b="1" dirty="0"/>
              <a:t>:</a:t>
            </a:r>
          </a:p>
          <a:p>
            <a:r>
              <a:rPr lang="en-US" sz="1800" dirty="0" err="1"/>
              <a:t>сформированность</a:t>
            </a:r>
            <a:r>
              <a:rPr lang="en-US" sz="1800" dirty="0"/>
              <a:t> </a:t>
            </a:r>
            <a:r>
              <a:rPr lang="en-US" sz="1800" dirty="0" err="1"/>
              <a:t>ответственности</a:t>
            </a:r>
            <a:r>
              <a:rPr lang="en-US" sz="1800" dirty="0"/>
              <a:t> </a:t>
            </a:r>
            <a:r>
              <a:rPr lang="en-US" sz="1800" dirty="0" err="1"/>
              <a:t>за</a:t>
            </a:r>
            <a:r>
              <a:rPr lang="en-US" sz="1800" dirty="0"/>
              <a:t> </a:t>
            </a:r>
            <a:r>
              <a:rPr lang="en-US" sz="1800" dirty="0" err="1"/>
              <a:t>принятие</a:t>
            </a:r>
            <a:r>
              <a:rPr lang="en-US" sz="1800" dirty="0"/>
              <a:t> </a:t>
            </a:r>
            <a:r>
              <a:rPr lang="en-US" sz="1800" dirty="0" err="1"/>
              <a:t>решений</a:t>
            </a:r>
            <a:r>
              <a:rPr lang="en-US" sz="1800" dirty="0"/>
              <a:t> в </a:t>
            </a:r>
            <a:r>
              <a:rPr lang="en-US" sz="1800" dirty="0" err="1"/>
              <a:t>сфере</a:t>
            </a:r>
            <a:r>
              <a:rPr lang="en-US" sz="1800" dirty="0"/>
              <a:t> </a:t>
            </a:r>
            <a:r>
              <a:rPr lang="en-US" sz="1800" dirty="0" err="1"/>
              <a:t>личных</a:t>
            </a:r>
            <a:r>
              <a:rPr lang="en-US" sz="1800" dirty="0"/>
              <a:t> </a:t>
            </a:r>
            <a:r>
              <a:rPr lang="en-US" sz="1800" dirty="0" err="1"/>
              <a:t>финансов</a:t>
            </a:r>
            <a:r>
              <a:rPr lang="en-US" sz="1800" dirty="0"/>
              <a:t>;</a:t>
            </a:r>
          </a:p>
          <a:p>
            <a:r>
              <a:rPr lang="en-US" sz="1800" dirty="0" err="1"/>
              <a:t>готовность</a:t>
            </a:r>
            <a:r>
              <a:rPr lang="en-US" sz="1800" dirty="0"/>
              <a:t> </a:t>
            </a:r>
            <a:r>
              <a:rPr lang="en-US" sz="1800" dirty="0" err="1"/>
              <a:t>пользоваться</a:t>
            </a:r>
            <a:r>
              <a:rPr lang="en-US" sz="1800" dirty="0"/>
              <a:t> </a:t>
            </a:r>
            <a:r>
              <a:rPr lang="en-US" sz="1800" dirty="0" err="1"/>
              <a:t>своими</a:t>
            </a:r>
            <a:r>
              <a:rPr lang="en-US" sz="1800" dirty="0"/>
              <a:t> </a:t>
            </a:r>
            <a:r>
              <a:rPr lang="en-US" sz="1800" dirty="0" err="1"/>
              <a:t>правами</a:t>
            </a:r>
            <a:r>
              <a:rPr lang="en-US" sz="1800" dirty="0"/>
              <a:t> в </a:t>
            </a:r>
            <a:r>
              <a:rPr lang="en-US" sz="1800" dirty="0" err="1"/>
              <a:t>финансовой</a:t>
            </a:r>
            <a:r>
              <a:rPr lang="en-US" sz="1800" dirty="0"/>
              <a:t> </a:t>
            </a:r>
            <a:r>
              <a:rPr lang="en-US" sz="1800" dirty="0" err="1"/>
              <a:t>сфере</a:t>
            </a:r>
            <a:r>
              <a:rPr lang="en-US" sz="1800" dirty="0"/>
              <a:t> и </a:t>
            </a:r>
            <a:r>
              <a:rPr lang="en-US" sz="1800" dirty="0" err="1"/>
              <a:t>исполнять</a:t>
            </a:r>
            <a:r>
              <a:rPr lang="en-US" sz="1800" dirty="0"/>
              <a:t> </a:t>
            </a:r>
            <a:r>
              <a:rPr lang="en-US" sz="1800" dirty="0" err="1"/>
              <a:t>возникающие</a:t>
            </a:r>
            <a:r>
              <a:rPr lang="en-US" sz="1800" dirty="0"/>
              <a:t> </a:t>
            </a:r>
            <a:r>
              <a:rPr lang="en-US" sz="1800" dirty="0" err="1"/>
              <a:t>обязанности</a:t>
            </a:r>
            <a:r>
              <a:rPr lang="en-US" sz="1800" dirty="0"/>
              <a:t>.</a:t>
            </a:r>
            <a:r>
              <a:rPr lang="en-US" sz="1600" dirty="0"/>
              <a:t> </a:t>
            </a:r>
          </a:p>
          <a:p>
            <a:r>
              <a:rPr lang="en-US" sz="2000" b="1" dirty="0" err="1"/>
              <a:t>Метапредметные</a:t>
            </a:r>
            <a:r>
              <a:rPr lang="en-US" sz="2000" b="1" dirty="0"/>
              <a:t>:</a:t>
            </a:r>
          </a:p>
          <a:p>
            <a:r>
              <a:rPr lang="en-US" sz="1800" dirty="0" err="1"/>
              <a:t>владение</a:t>
            </a:r>
            <a:r>
              <a:rPr lang="en-US" sz="1800" dirty="0"/>
              <a:t> </a:t>
            </a:r>
            <a:r>
              <a:rPr lang="en-US" sz="1800" dirty="0" err="1"/>
              <a:t>умением</a:t>
            </a:r>
            <a:r>
              <a:rPr lang="en-US" sz="1800" dirty="0"/>
              <a:t> </a:t>
            </a:r>
            <a:r>
              <a:rPr lang="en-US" sz="1800" dirty="0" err="1"/>
              <a:t>поиска</a:t>
            </a:r>
            <a:r>
              <a:rPr lang="en-US" sz="1800" dirty="0"/>
              <a:t> </a:t>
            </a:r>
            <a:r>
              <a:rPr lang="en-US" sz="1800" dirty="0" err="1"/>
              <a:t>различных</a:t>
            </a:r>
            <a:r>
              <a:rPr lang="en-US" sz="1800" dirty="0"/>
              <a:t> </a:t>
            </a:r>
            <a:r>
              <a:rPr lang="en-US" sz="1800" dirty="0" err="1"/>
              <a:t>способов</a:t>
            </a:r>
            <a:r>
              <a:rPr lang="en-US" sz="1800" dirty="0"/>
              <a:t> </a:t>
            </a:r>
            <a:r>
              <a:rPr lang="en-US" sz="1800" dirty="0" err="1"/>
              <a:t>решения</a:t>
            </a:r>
            <a:r>
              <a:rPr lang="en-US" sz="1800" dirty="0"/>
              <a:t> </a:t>
            </a:r>
            <a:r>
              <a:rPr lang="en-US" sz="1800" dirty="0" err="1"/>
              <a:t>финансовых</a:t>
            </a:r>
            <a:r>
              <a:rPr lang="en-US" sz="1800" dirty="0"/>
              <a:t> </a:t>
            </a:r>
            <a:r>
              <a:rPr lang="en-US" sz="1800" dirty="0" err="1"/>
              <a:t>проблем</a:t>
            </a:r>
            <a:r>
              <a:rPr lang="en-US" sz="1800" dirty="0"/>
              <a:t> и </a:t>
            </a:r>
            <a:r>
              <a:rPr lang="en-US" sz="1800" dirty="0" err="1"/>
              <a:t>их</a:t>
            </a:r>
            <a:r>
              <a:rPr lang="en-US" sz="1800" dirty="0"/>
              <a:t> </a:t>
            </a:r>
            <a:r>
              <a:rPr lang="en-US" sz="1800" dirty="0" err="1"/>
              <a:t>оценки</a:t>
            </a:r>
            <a:r>
              <a:rPr lang="en-US" sz="1800" dirty="0"/>
              <a:t>;</a:t>
            </a:r>
          </a:p>
          <a:p>
            <a:r>
              <a:rPr lang="en-US" sz="1800" dirty="0" err="1"/>
              <a:t>владение</a:t>
            </a:r>
            <a:r>
              <a:rPr lang="en-US" sz="1800" dirty="0"/>
              <a:t> </a:t>
            </a:r>
            <a:r>
              <a:rPr lang="en-US" sz="1800" dirty="0" err="1"/>
              <a:t>умением</a:t>
            </a:r>
            <a:r>
              <a:rPr lang="en-US" sz="1800" dirty="0"/>
              <a:t> </a:t>
            </a:r>
            <a:r>
              <a:rPr lang="en-US" sz="1800" dirty="0" err="1"/>
              <a:t>осуществлять</a:t>
            </a:r>
            <a:r>
              <a:rPr lang="en-US" sz="1800" dirty="0"/>
              <a:t> </a:t>
            </a:r>
            <a:r>
              <a:rPr lang="en-US" sz="1800" dirty="0" err="1"/>
              <a:t>краткосрочное</a:t>
            </a:r>
            <a:r>
              <a:rPr lang="en-US" sz="1800" dirty="0"/>
              <a:t> и </a:t>
            </a:r>
            <a:r>
              <a:rPr lang="en-US" sz="1800" dirty="0" err="1"/>
              <a:t>долгосрочное</a:t>
            </a:r>
            <a:r>
              <a:rPr lang="en-US" sz="1800" dirty="0"/>
              <a:t> </a:t>
            </a:r>
            <a:r>
              <a:rPr lang="en-US" sz="1800" dirty="0" err="1"/>
              <a:t>планирование</a:t>
            </a:r>
            <a:r>
              <a:rPr lang="en-US" sz="1800" dirty="0"/>
              <a:t> </a:t>
            </a:r>
            <a:r>
              <a:rPr lang="en-US" sz="1800" dirty="0" err="1"/>
              <a:t>поведения</a:t>
            </a:r>
            <a:r>
              <a:rPr lang="en-US" sz="1800" dirty="0"/>
              <a:t> в </a:t>
            </a:r>
            <a:r>
              <a:rPr lang="en-US" sz="1800" dirty="0" err="1"/>
              <a:t>сфере</a:t>
            </a:r>
            <a:r>
              <a:rPr lang="en-US" sz="1800" dirty="0"/>
              <a:t> </a:t>
            </a:r>
            <a:r>
              <a:rPr lang="en-US" sz="1800" dirty="0" err="1"/>
              <a:t>финансов</a:t>
            </a:r>
            <a:r>
              <a:rPr lang="en-US" sz="1800" dirty="0"/>
              <a:t>; </a:t>
            </a:r>
          </a:p>
          <a:p>
            <a:r>
              <a:rPr lang="en-US" sz="1800" dirty="0" err="1"/>
              <a:t>сформированность</a:t>
            </a:r>
            <a:r>
              <a:rPr lang="en-US" sz="1800" dirty="0"/>
              <a:t> </a:t>
            </a:r>
            <a:r>
              <a:rPr lang="en-US" sz="1800" dirty="0" err="1"/>
              <a:t>умения</a:t>
            </a:r>
            <a:r>
              <a:rPr lang="en-US" sz="1800" dirty="0"/>
              <a:t> </a:t>
            </a:r>
            <a:r>
              <a:rPr lang="en-US" sz="1800" dirty="0" err="1"/>
              <a:t>устанавливать</a:t>
            </a:r>
            <a:r>
              <a:rPr lang="en-US" sz="1800" dirty="0"/>
              <a:t> </a:t>
            </a:r>
            <a:r>
              <a:rPr lang="en-US" sz="1800" dirty="0" err="1"/>
              <a:t>причинно-следственные</a:t>
            </a:r>
            <a:r>
              <a:rPr lang="en-US" sz="1800" dirty="0"/>
              <a:t> </a:t>
            </a:r>
            <a:r>
              <a:rPr lang="en-US" sz="1800" dirty="0" err="1"/>
              <a:t>связи</a:t>
            </a:r>
            <a:r>
              <a:rPr lang="en-US" sz="1800" dirty="0"/>
              <a:t> </a:t>
            </a:r>
            <a:r>
              <a:rPr lang="en-US" sz="1800" dirty="0" err="1"/>
              <a:t>между</a:t>
            </a:r>
            <a:r>
              <a:rPr lang="en-US" sz="1800" dirty="0"/>
              <a:t> </a:t>
            </a:r>
            <a:r>
              <a:rPr lang="en-US" sz="1800" dirty="0" err="1"/>
              <a:t>социальными</a:t>
            </a:r>
            <a:r>
              <a:rPr lang="en-US" sz="1800" dirty="0"/>
              <a:t> и </a:t>
            </a:r>
            <a:r>
              <a:rPr lang="en-US" sz="1800" dirty="0" err="1"/>
              <a:t>финансовыми</a:t>
            </a:r>
            <a:r>
              <a:rPr lang="en-US" sz="1800" dirty="0"/>
              <a:t> </a:t>
            </a:r>
            <a:r>
              <a:rPr lang="en-US" sz="1800" dirty="0" err="1"/>
              <a:t>явлениями</a:t>
            </a:r>
            <a:r>
              <a:rPr lang="en-US" sz="1800" dirty="0"/>
              <a:t> и </a:t>
            </a:r>
            <a:r>
              <a:rPr lang="en-US" sz="1800" dirty="0" err="1"/>
              <a:t>процессами</a:t>
            </a:r>
            <a:r>
              <a:rPr lang="en-US" sz="1800" dirty="0"/>
              <a:t>; </a:t>
            </a:r>
            <a:r>
              <a:rPr lang="en-US" sz="1800" dirty="0" err="1">
                <a:sym typeface="+mn-ea"/>
              </a:rPr>
              <a:t>анализировать</a:t>
            </a:r>
            <a:r>
              <a:rPr lang="en-US" sz="1800" dirty="0">
                <a:sym typeface="+mn-ea"/>
              </a:rPr>
              <a:t> и </a:t>
            </a:r>
            <a:r>
              <a:rPr lang="en-US" sz="1800" dirty="0" err="1">
                <a:sym typeface="+mn-ea"/>
              </a:rPr>
              <a:t>интерпретировать</a:t>
            </a:r>
            <a:r>
              <a:rPr lang="en-US" sz="1800" dirty="0">
                <a:sym typeface="+mn-ea"/>
              </a:rPr>
              <a:t> </a:t>
            </a:r>
            <a:r>
              <a:rPr lang="en-US" sz="1800" dirty="0" err="1">
                <a:sym typeface="+mn-ea"/>
              </a:rPr>
              <a:t>финансовую</a:t>
            </a:r>
            <a:r>
              <a:rPr lang="en-US" sz="1800" dirty="0">
                <a:sym typeface="+mn-ea"/>
              </a:rPr>
              <a:t> </a:t>
            </a:r>
            <a:r>
              <a:rPr lang="en-US" sz="1800" dirty="0" err="1">
                <a:sym typeface="+mn-ea"/>
              </a:rPr>
              <a:t>информацию</a:t>
            </a:r>
            <a:r>
              <a:rPr lang="en-US" sz="1800" dirty="0">
                <a:sym typeface="+mn-ea"/>
              </a:rPr>
              <a:t> </a:t>
            </a:r>
            <a:r>
              <a:rPr lang="en-US" sz="1800" dirty="0" err="1">
                <a:sym typeface="+mn-ea"/>
              </a:rPr>
              <a:t>из</a:t>
            </a:r>
            <a:r>
              <a:rPr lang="en-US" sz="1800" dirty="0">
                <a:sym typeface="+mn-ea"/>
              </a:rPr>
              <a:t> </a:t>
            </a:r>
            <a:r>
              <a:rPr lang="en-US" sz="1800" dirty="0" err="1">
                <a:sym typeface="+mn-ea"/>
              </a:rPr>
              <a:t>различных</a:t>
            </a:r>
            <a:r>
              <a:rPr lang="en-US" sz="1800" dirty="0">
                <a:sym typeface="+mn-ea"/>
              </a:rPr>
              <a:t> </a:t>
            </a:r>
            <a:r>
              <a:rPr lang="en-US" sz="1800" dirty="0" err="1">
                <a:sym typeface="+mn-ea"/>
              </a:rPr>
              <a:t>источников</a:t>
            </a:r>
            <a:endParaRPr lang="en-US" sz="1800" dirty="0"/>
          </a:p>
          <a:p>
            <a:r>
              <a:rPr lang="en-US" sz="1800" dirty="0"/>
              <a:t> </a:t>
            </a:r>
            <a:r>
              <a:rPr lang="en-US" sz="1800" dirty="0" err="1"/>
              <a:t>сформированность</a:t>
            </a:r>
            <a:r>
              <a:rPr lang="en-US" sz="1800" dirty="0"/>
              <a:t> </a:t>
            </a:r>
            <a:r>
              <a:rPr lang="en-US" sz="1800" dirty="0" err="1"/>
              <a:t>коммуникативной</a:t>
            </a:r>
            <a:r>
              <a:rPr lang="en-US" sz="1800" dirty="0"/>
              <a:t> </a:t>
            </a:r>
            <a:r>
              <a:rPr lang="en-US" sz="1800" dirty="0" err="1"/>
              <a:t>компетенции</a:t>
            </a:r>
            <a:r>
              <a:rPr lang="ru-RU" altLang="en-US" sz="1800" dirty="0"/>
              <a:t>.</a:t>
            </a:r>
          </a:p>
        </p:txBody>
      </p:sp>
      <p:sp>
        <p:nvSpPr>
          <p:cNvPr id="4" name="Title 1"/>
          <p:cNvSpPr>
            <a:spLocks noGrp="1"/>
          </p:cNvSpPr>
          <p:nvPr/>
        </p:nvSpPr>
        <p:spPr>
          <a:xfrm>
            <a:off x="227527" y="19907"/>
            <a:ext cx="8229600" cy="7447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2000" b="1" dirty="0" err="1"/>
              <a:t>Цель</a:t>
            </a:r>
            <a:r>
              <a:rPr lang="en-US" sz="2000" b="1" dirty="0"/>
              <a:t>: </a:t>
            </a:r>
            <a:r>
              <a:rPr lang="en-US" sz="2000" b="1" dirty="0" err="1"/>
              <a:t>мотивировать</a:t>
            </a:r>
            <a:r>
              <a:rPr lang="en-US" sz="2000" b="1" dirty="0"/>
              <a:t> </a:t>
            </a:r>
            <a:r>
              <a:rPr lang="en-US" sz="2000" b="1" dirty="0" err="1"/>
              <a:t>школьников</a:t>
            </a:r>
            <a:r>
              <a:rPr lang="en-US" sz="2000" b="1" dirty="0"/>
              <a:t> </a:t>
            </a:r>
            <a:r>
              <a:rPr lang="en-US" sz="2000" b="1" dirty="0" err="1"/>
              <a:t>на</a:t>
            </a:r>
            <a:r>
              <a:rPr lang="en-US" sz="2000" b="1" dirty="0"/>
              <a:t> </a:t>
            </a:r>
            <a:r>
              <a:rPr lang="en-US" sz="2000" b="1" dirty="0" err="1"/>
              <a:t>выработку</a:t>
            </a:r>
            <a:r>
              <a:rPr lang="en-US" sz="2000" b="1" dirty="0"/>
              <a:t> </a:t>
            </a:r>
            <a:r>
              <a:rPr lang="en-US" sz="2000" b="1" dirty="0" err="1"/>
              <a:t>личной</a:t>
            </a:r>
            <a:r>
              <a:rPr lang="en-US" sz="2000" b="1" dirty="0"/>
              <a:t> </a:t>
            </a:r>
            <a:r>
              <a:rPr lang="en-US" sz="2000" b="1" dirty="0" err="1"/>
              <a:t>стратегии</a:t>
            </a:r>
            <a:r>
              <a:rPr lang="en-US" sz="2000" b="1" dirty="0"/>
              <a:t> </a:t>
            </a:r>
            <a:r>
              <a:rPr lang="ru-RU" altLang="en-US" sz="2000" b="1" dirty="0"/>
              <a:t>в организации собственного бизнеса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Погружение в проблему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488600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000" b="1" dirty="0" smtClean="0"/>
              <a:t>Создание нового предприятия предполагает ряд обязательных этапов: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ru-RU" sz="2000" b="1" dirty="0" smtClean="0"/>
              <a:t> возникновение и обоснование идеи,</a:t>
            </a:r>
            <a:endParaRPr lang="ru-RU" sz="2000" dirty="0" smtClean="0"/>
          </a:p>
          <a:p>
            <a:pPr>
              <a:spcBef>
                <a:spcPts val="0"/>
              </a:spcBef>
            </a:pPr>
            <a:r>
              <a:rPr lang="ru-RU" sz="2000" b="1" dirty="0" smtClean="0"/>
              <a:t>постановка </a:t>
            </a:r>
            <a:r>
              <a:rPr lang="ru-RU" sz="2000" dirty="0" smtClean="0"/>
              <a:t>ближайших и перспективных </a:t>
            </a:r>
            <a:r>
              <a:rPr lang="ru-RU" sz="2000" b="1" dirty="0" smtClean="0"/>
              <a:t>целей </a:t>
            </a:r>
            <a:r>
              <a:rPr lang="ru-RU" sz="2000" dirty="0" smtClean="0"/>
              <a:t>осуществления своей предпринимательской идеи;</a:t>
            </a:r>
          </a:p>
          <a:p>
            <a:pPr>
              <a:spcBef>
                <a:spcPts val="0"/>
              </a:spcBef>
            </a:pPr>
            <a:r>
              <a:rPr lang="ru-RU" sz="2000" b="1" dirty="0" smtClean="0"/>
              <a:t>формирование</a:t>
            </a:r>
            <a:r>
              <a:rPr lang="ru-RU" sz="2000" dirty="0" smtClean="0"/>
              <a:t> конкретного </a:t>
            </a:r>
            <a:r>
              <a:rPr lang="ru-RU" sz="2000" b="1" dirty="0" smtClean="0"/>
              <a:t>решения </a:t>
            </a:r>
            <a:r>
              <a:rPr lang="ru-RU" sz="2000" dirty="0" smtClean="0"/>
              <a:t>об открытии своего дела в определенной </a:t>
            </a:r>
            <a:r>
              <a:rPr lang="ru-RU" sz="2000" b="1" dirty="0" smtClean="0"/>
              <a:t>организационно-правовой форме</a:t>
            </a:r>
            <a:r>
              <a:rPr lang="ru-RU" sz="2000" dirty="0" smtClean="0"/>
              <a:t>;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/>
              <a:t>подбор</a:t>
            </a:r>
            <a:r>
              <a:rPr lang="ru-RU" sz="2000" dirty="0" smtClean="0"/>
              <a:t> деятельности на первом этапе функционирования квалифицированных и надежных </a:t>
            </a:r>
            <a:r>
              <a:rPr lang="ru-RU" sz="2000" b="1" dirty="0" smtClean="0"/>
              <a:t>соучредителей предприятия</a:t>
            </a:r>
            <a:r>
              <a:rPr lang="ru-RU" sz="2000" dirty="0" smtClean="0"/>
              <a:t>;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/>
              <a:t>определение финансовых источников</a:t>
            </a:r>
            <a:r>
              <a:rPr lang="ru-RU" sz="2000" dirty="0" smtClean="0"/>
              <a:t>, 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/>
              <a:t>разработка</a:t>
            </a:r>
            <a:r>
              <a:rPr lang="ru-RU" sz="2000" dirty="0" smtClean="0"/>
              <a:t> необходимых </a:t>
            </a:r>
            <a:r>
              <a:rPr lang="ru-RU" sz="2000" b="1" dirty="0" smtClean="0"/>
              <a:t>учредительных документов</a:t>
            </a:r>
            <a:r>
              <a:rPr lang="ru-RU" sz="2000" dirty="0" smtClean="0"/>
              <a:t>;</a:t>
            </a:r>
          </a:p>
          <a:p>
            <a:pPr marL="0">
              <a:spcBef>
                <a:spcPts val="0"/>
              </a:spcBef>
            </a:pPr>
            <a:r>
              <a:rPr lang="ru-RU" sz="2000" b="1" dirty="0" smtClean="0"/>
              <a:t>проведение комплекса организационных мероприятий по созданию собственного дела,</a:t>
            </a:r>
          </a:p>
          <a:p>
            <a:pPr marL="0">
              <a:spcBef>
                <a:spcPts val="0"/>
              </a:spcBef>
            </a:pPr>
            <a:r>
              <a:rPr lang="ru-RU" sz="2000" dirty="0" smtClean="0"/>
              <a:t> </a:t>
            </a:r>
            <a:r>
              <a:rPr lang="ru-RU" sz="2000" b="1" dirty="0" smtClean="0"/>
              <a:t>подбор квалифицированных сотрудников</a:t>
            </a:r>
            <a:r>
              <a:rPr lang="ru-RU" sz="2000" dirty="0" smtClean="0"/>
              <a:t>, изготовление печати,</a:t>
            </a:r>
            <a:r>
              <a:rPr lang="ru-RU" sz="2000" b="1" dirty="0" smtClean="0"/>
              <a:t> </a:t>
            </a:r>
            <a:r>
              <a:rPr lang="ru-RU" sz="2000" dirty="0" smtClean="0"/>
              <a:t>штампов, выбор товарного знака и др.</a:t>
            </a:r>
          </a:p>
          <a:p>
            <a:pPr>
              <a:buNone/>
            </a:pPr>
            <a:r>
              <a:rPr lang="ru-RU" dirty="0" smtClean="0"/>
              <a:t>	</a:t>
            </a:r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29279872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496944" cy="6336704"/>
          </a:xfrm>
        </p:spPr>
        <p:txBody>
          <a:bodyPr/>
          <a:lstStyle/>
          <a:p>
            <a:r>
              <a:rPr lang="ru-RU" sz="2000" dirty="0" smtClean="0"/>
              <a:t>в установленном порядке;</a:t>
            </a:r>
            <a:r>
              <a:rPr lang="ru-RU" sz="2000" b="1" dirty="0" smtClean="0"/>
              <a:t> разработка</a:t>
            </a:r>
            <a:r>
              <a:rPr lang="ru-RU" sz="2000" dirty="0" smtClean="0"/>
              <a:t> обоснованного </a:t>
            </a:r>
            <a:r>
              <a:rPr lang="ru-RU" sz="2000" b="1" dirty="0" smtClean="0"/>
              <a:t>бизнес-плана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государственная регистрация предприятия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постановка на учет в налоговом органе</a:t>
            </a:r>
            <a:r>
              <a:rPr lang="ru-RU" sz="2000" dirty="0" smtClean="0"/>
              <a:t> по месту нахождения предприятия (месту жительства индивидуального предпринимателя);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открытие</a:t>
            </a:r>
            <a:r>
              <a:rPr lang="ru-RU" sz="2000" dirty="0" smtClean="0"/>
              <a:t> в установленном порядке в любом банке расчетных (текущих) и других </a:t>
            </a:r>
            <a:r>
              <a:rPr lang="ru-RU" sz="2000" b="1" dirty="0" smtClean="0"/>
              <a:t>счетов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заключение договоров (контрактов) на поставку сырья</a:t>
            </a:r>
            <a:r>
              <a:rPr lang="ru-RU" sz="2000" dirty="0" smtClean="0"/>
              <a:t>, материалов, комплектующих изделий и других факторов производства, необходимых для осуществления предпринимательской деятельности;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получение </a:t>
            </a:r>
            <a:r>
              <a:rPr lang="ru-RU" sz="2000" dirty="0" smtClean="0"/>
              <a:t>в соответствии с законодательством разрешения </a:t>
            </a:r>
            <a:r>
              <a:rPr lang="ru-RU" sz="2000" b="1" dirty="0" smtClean="0"/>
              <a:t>(лицензии)</a:t>
            </a:r>
            <a:r>
              <a:rPr lang="ru-RU" sz="2000" dirty="0" smtClean="0"/>
              <a:t> на осуществление отдельных видов деятельности;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проведение глубоких маркетинговых исследований рынка</a:t>
            </a:r>
            <a:r>
              <a:rPr lang="ru-RU" sz="2000" dirty="0" smtClean="0"/>
              <a:t>, </a:t>
            </a:r>
          </a:p>
          <a:p>
            <a:r>
              <a:rPr lang="ru-RU" sz="2000" dirty="0" smtClean="0"/>
              <a:t>	</a:t>
            </a:r>
            <a:r>
              <a:rPr lang="ru-RU" sz="2000" b="1" dirty="0" smtClean="0"/>
              <a:t>заключение организация учета доходов и расходов и хозяйственных операций в соответствии с нормативными документами Минфина РФ и</a:t>
            </a:r>
            <a:r>
              <a:rPr lang="ru-RU" sz="2000" dirty="0" smtClean="0"/>
              <a:t> др.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endParaRPr lang="en-US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Игровые технологии в курсе преподавания экономики по теме «Создание собственного бизнеса»</a:t>
            </a:r>
            <a:endParaRPr lang="ru-RU" sz="3600" dirty="0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8072" t="31843" r="9439" b="32103"/>
          <a:stretch/>
        </p:blipFill>
        <p:spPr bwMode="auto">
          <a:xfrm>
            <a:off x="179512" y="1700808"/>
            <a:ext cx="8856984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198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Использование интеллект - карт на уроке «Как открыть собственное дело»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19256" cy="5445224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Интеллект-карта — это способ изображения процесса общего системного мышления с помощью схем. </a:t>
            </a:r>
          </a:p>
          <a:p>
            <a:r>
              <a:rPr lang="ru-RU" sz="1600" b="1" dirty="0" smtClean="0"/>
              <a:t>Цель урока: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познакомиться с возникающими  сложностями и этапами создания собственного дела при помощи интеллект – карт.</a:t>
            </a:r>
          </a:p>
          <a:p>
            <a:r>
              <a:rPr lang="ru-RU" sz="1600" b="1" dirty="0" smtClean="0"/>
              <a:t>Задачи урока:</a:t>
            </a:r>
            <a:endParaRPr lang="ru-RU" sz="1600" dirty="0" smtClean="0"/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600" b="1" i="1" dirty="0" smtClean="0"/>
              <a:t>Образовательная.</a:t>
            </a:r>
            <a:r>
              <a:rPr lang="ru-RU" sz="1600" dirty="0" smtClean="0"/>
              <a:t> Популяризация предпринимательской деятельности среди молодежи, формирование предпринимательской среды. Ознакомление учащихся с основными этапами создания собственного бизнеса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600" b="1" i="1" dirty="0" smtClean="0"/>
              <a:t>Развивающая.</a:t>
            </a:r>
            <a:r>
              <a:rPr lang="ru-RU" sz="1600" dirty="0" smtClean="0"/>
              <a:t> Развитие умения общаться, выстраивать отношения при выполнении заданий малыми группами, логического мышления при построении ответов на вопросы, обсуждении слайдов темы занятия.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600" b="1" i="1" dirty="0" smtClean="0"/>
              <a:t>Воспитательная.</a:t>
            </a:r>
            <a:r>
              <a:rPr lang="ru-RU" sz="1600" dirty="0" smtClean="0"/>
              <a:t> Воспитание самостоятельности и жизненной активности, ответственности при принятии важных решений.</a:t>
            </a:r>
          </a:p>
          <a:p>
            <a:r>
              <a:rPr lang="ru-RU" sz="1600" b="1" dirty="0" smtClean="0"/>
              <a:t>Тип урока</a:t>
            </a:r>
            <a:r>
              <a:rPr lang="ru-RU" sz="1600" dirty="0" smtClean="0"/>
              <a:t>: комбинированный.</a:t>
            </a:r>
          </a:p>
          <a:p>
            <a:r>
              <a:rPr lang="ru-RU" sz="1600" b="1" dirty="0" smtClean="0"/>
              <a:t>Методы обучения</a:t>
            </a:r>
            <a:r>
              <a:rPr lang="ru-RU" sz="1600" dirty="0" smtClean="0"/>
              <a:t>: метод </a:t>
            </a:r>
            <a:r>
              <a:rPr lang="ru-RU" sz="1600" dirty="0" err="1" smtClean="0"/>
              <a:t>интеллект-карт</a:t>
            </a:r>
            <a:r>
              <a:rPr lang="ru-RU" sz="1600" dirty="0" smtClean="0"/>
              <a:t>, диалог, работа учащихся в малых (микро) группах, самостоятельная работа.</a:t>
            </a:r>
          </a:p>
          <a:p>
            <a:r>
              <a:rPr lang="ru-RU" sz="1600" b="1" dirty="0" smtClean="0"/>
              <a:t>Методическое оснащение урока: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Компьютер учителя, компьютеры учеников,  проектор, экран, набор учебно-методических материалов (кейс-презентация, презентация </a:t>
            </a:r>
            <a:r>
              <a:rPr lang="ru-RU" sz="1600" dirty="0" err="1" smtClean="0"/>
              <a:t>интеллект-карты</a:t>
            </a:r>
            <a:r>
              <a:rPr lang="ru-RU" sz="1600" dirty="0" smtClean="0"/>
              <a:t>). 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hlinkClick r:id="rId2"/>
              </a:rPr>
              <a:t>Примеры ПО для работы с интеллект - картами</a:t>
            </a:r>
            <a:endParaRPr lang="ru-RU" dirty="0"/>
          </a:p>
        </p:txBody>
      </p:sp>
      <p:pic>
        <p:nvPicPr>
          <p:cNvPr id="4" name="Объект 3">
            <a:hlinkClick r:id="rId3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" y="1484785"/>
            <a:ext cx="8552942" cy="4536504"/>
          </a:xfrm>
        </p:spPr>
      </p:pic>
      <p:pic>
        <p:nvPicPr>
          <p:cNvPr id="6" name="Рисунок 5">
            <a:hlinkClick r:id="rId2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8447"/>
            <a:ext cx="9096520" cy="4644889"/>
          </a:xfrm>
          <a:prstGeom prst="rect">
            <a:avLst/>
          </a:prstGeom>
        </p:spPr>
      </p:pic>
      <p:pic>
        <p:nvPicPr>
          <p:cNvPr id="7" name="Рисунок 6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894932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Тема занятия: « Влияние географических особенностей региона и городской среды на развитие и ведение бизнеса» </a:t>
            </a:r>
          </a:p>
        </p:txBody>
      </p:sp>
      <p:sp>
        <p:nvSpPr>
          <p:cNvPr id="2051" name="Subtitle 2050"/>
          <p:cNvSpPr>
            <a:spLocks noGrp="1"/>
          </p:cNvSpPr>
          <p:nvPr/>
        </p:nvSpPr>
        <p:spPr>
          <a:xfrm>
            <a:off x="167005" y="1847215"/>
            <a:ext cx="8520430" cy="469328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1pPr>
            <a:lvl2pPr marL="3429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2pPr>
            <a:lvl3pPr marL="6858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3pPr>
            <a:lvl4pPr marL="10287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4pPr>
            <a:lvl5pPr marL="13716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5pPr>
            <a:lvl6pPr marL="1714500" lvl="5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6pPr>
            <a:lvl7pPr marL="2057400" lvl="6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7pPr>
            <a:lvl8pPr marL="2400300" lvl="7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8pPr>
            <a:lvl9pPr marL="2743200" lvl="8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rgbClr val="000000"/>
                </a:solidFill>
                <a:latin typeface="Arial" charset="0"/>
                <a:ea typeface="+mn-ea"/>
                <a:cs typeface="+mn-ea"/>
              </a:defRPr>
            </a:lvl9pPr>
          </a:lstStyle>
          <a:p>
            <a:pPr algn="l" defTabSz="914400">
              <a:lnSpc>
                <a:spcPct val="90000"/>
              </a:lnSpc>
              <a:buNone/>
            </a:pPr>
            <a:r>
              <a:rPr b="1" kern="1200" baseline="0" dirty="0" err="1">
                <a:latin typeface="Arial" charset="0"/>
                <a:ea typeface="Arial" charset="0"/>
              </a:rPr>
              <a:t>Форма</a:t>
            </a:r>
            <a:r>
              <a:rPr b="1" kern="1200" baseline="0" dirty="0">
                <a:latin typeface="Arial" charset="0"/>
                <a:ea typeface="Arial" charset="0"/>
              </a:rPr>
              <a:t> </a:t>
            </a:r>
            <a:r>
              <a:rPr b="1" kern="1200" baseline="0" dirty="0" err="1">
                <a:latin typeface="Arial" charset="0"/>
                <a:ea typeface="Arial" charset="0"/>
              </a:rPr>
              <a:t>занятия</a:t>
            </a:r>
            <a:r>
              <a:rPr b="1" kern="1200" baseline="0" dirty="0">
                <a:latin typeface="Arial" charset="0"/>
                <a:ea typeface="Arial" charset="0"/>
              </a:rPr>
              <a:t>: </a:t>
            </a:r>
            <a:r>
              <a:rPr b="1" kern="1200" baseline="0" dirty="0" err="1">
                <a:latin typeface="Arial" charset="0"/>
                <a:ea typeface="Arial" charset="0"/>
              </a:rPr>
              <a:t>Урок-исследование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</a:p>
          <a:p>
            <a:pPr algn="l" defTabSz="914400">
              <a:lnSpc>
                <a:spcPct val="90000"/>
              </a:lnSpc>
              <a:buNone/>
            </a:pPr>
            <a:endParaRPr sz="2000" kern="1200" baseline="0" dirty="0">
              <a:latin typeface="Arial" charset="0"/>
              <a:ea typeface="Arial" charset="0"/>
            </a:endParaRPr>
          </a:p>
          <a:p>
            <a:pPr algn="l" defTabSz="914400">
              <a:lnSpc>
                <a:spcPct val="90000"/>
              </a:lnSpc>
              <a:buNone/>
            </a:pPr>
            <a:r>
              <a:rPr b="1" kern="1200" baseline="0" dirty="0" err="1">
                <a:latin typeface="Arial" charset="0"/>
                <a:ea typeface="Arial" charset="0"/>
              </a:rPr>
              <a:t>Цель</a:t>
            </a:r>
            <a:r>
              <a:rPr b="1" kern="1200" baseline="0" dirty="0">
                <a:latin typeface="Arial" charset="0"/>
                <a:ea typeface="Arial" charset="0"/>
              </a:rPr>
              <a:t> </a:t>
            </a:r>
            <a:r>
              <a:rPr b="1" kern="1200" baseline="0" dirty="0" err="1">
                <a:latin typeface="Arial" charset="0"/>
                <a:ea typeface="Arial" charset="0"/>
              </a:rPr>
              <a:t>занятия</a:t>
            </a:r>
            <a:r>
              <a:rPr kern="1200" baseline="0" dirty="0">
                <a:latin typeface="Arial" charset="0"/>
                <a:ea typeface="Arial" charset="0"/>
              </a:rPr>
              <a:t>: </a:t>
            </a:r>
            <a:r>
              <a:rPr kern="1200" baseline="0" dirty="0" err="1">
                <a:latin typeface="Arial" charset="0"/>
                <a:ea typeface="Arial" charset="0"/>
              </a:rPr>
              <a:t>Выявить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взаимосвязь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между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географическими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особенностями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городской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среды</a:t>
            </a:r>
            <a:r>
              <a:rPr kern="1200" baseline="0" dirty="0">
                <a:latin typeface="Arial" charset="0"/>
                <a:ea typeface="Arial" charset="0"/>
              </a:rPr>
              <a:t> и </a:t>
            </a:r>
            <a:r>
              <a:rPr kern="1200" baseline="0" dirty="0" err="1">
                <a:latin typeface="Arial" charset="0"/>
                <a:ea typeface="Arial" charset="0"/>
              </a:rPr>
              <a:t>размещении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различных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форм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производства</a:t>
            </a:r>
            <a:r>
              <a:rPr kern="1200" baseline="0" dirty="0">
                <a:latin typeface="Arial" charset="0"/>
                <a:ea typeface="Arial" charset="0"/>
              </a:rPr>
              <a:t> (</a:t>
            </a:r>
            <a:r>
              <a:rPr kern="1200" baseline="0" dirty="0" err="1">
                <a:latin typeface="Arial" charset="0"/>
                <a:ea typeface="Arial" charset="0"/>
              </a:rPr>
              <a:t>бизнеса</a:t>
            </a:r>
            <a:r>
              <a:rPr kern="1200" baseline="0" dirty="0">
                <a:latin typeface="Arial" charset="0"/>
                <a:ea typeface="Arial" charset="0"/>
              </a:rPr>
              <a:t>), а </a:t>
            </a:r>
            <a:r>
              <a:rPr kern="1200" baseline="0" dirty="0" err="1">
                <a:latin typeface="Arial" charset="0"/>
                <a:ea typeface="Arial" charset="0"/>
              </a:rPr>
              <a:t>так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же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их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целесообразности</a:t>
            </a:r>
            <a:r>
              <a:rPr kern="1200" baseline="0" dirty="0">
                <a:latin typeface="Arial" charset="0"/>
                <a:ea typeface="Arial" charset="0"/>
              </a:rPr>
              <a:t>.</a:t>
            </a:r>
          </a:p>
          <a:p>
            <a:pPr algn="l" defTabSz="914400">
              <a:lnSpc>
                <a:spcPct val="90000"/>
              </a:lnSpc>
              <a:buNone/>
            </a:pPr>
            <a:endParaRPr sz="2000" kern="1200" baseline="0" dirty="0">
              <a:latin typeface="Arial" charset="0"/>
              <a:ea typeface="Arial" charset="0"/>
            </a:endParaRPr>
          </a:p>
          <a:p>
            <a:pPr algn="l" defTabSz="914400">
              <a:lnSpc>
                <a:spcPct val="90000"/>
              </a:lnSpc>
              <a:buNone/>
            </a:pPr>
            <a:r>
              <a:rPr b="1" i="1" kern="1200" baseline="0" dirty="0">
                <a:latin typeface="Arial" charset="0"/>
                <a:ea typeface="Arial" charset="0"/>
              </a:rPr>
              <a:t>(</a:t>
            </a:r>
            <a:r>
              <a:rPr b="1" i="1" kern="1200" baseline="0" dirty="0" err="1">
                <a:latin typeface="Arial" charset="0"/>
                <a:ea typeface="Arial" charset="0"/>
              </a:rPr>
              <a:t>теоретическая</a:t>
            </a:r>
            <a:r>
              <a:rPr b="1" i="1" kern="1200" baseline="0" dirty="0">
                <a:latin typeface="Arial" charset="0"/>
                <a:ea typeface="Arial" charset="0"/>
              </a:rPr>
              <a:t> </a:t>
            </a:r>
            <a:r>
              <a:rPr b="1" i="1" kern="1200" baseline="0" dirty="0" err="1">
                <a:latin typeface="Arial" charset="0"/>
                <a:ea typeface="Arial" charset="0"/>
              </a:rPr>
              <a:t>часть</a:t>
            </a:r>
            <a:r>
              <a:rPr b="1" i="1" kern="1200" baseline="0" dirty="0">
                <a:latin typeface="Arial" charset="0"/>
                <a:ea typeface="Arial" charset="0"/>
              </a:rPr>
              <a:t> </a:t>
            </a:r>
            <a:r>
              <a:rPr b="1" i="1" kern="1200" baseline="0" dirty="0" err="1">
                <a:latin typeface="Arial" charset="0"/>
                <a:ea typeface="Arial" charset="0"/>
              </a:rPr>
              <a:t>занятия</a:t>
            </a:r>
            <a:r>
              <a:rPr b="1" i="1" kern="1200" baseline="0" dirty="0">
                <a:latin typeface="Arial" charset="0"/>
                <a:ea typeface="Arial" charset="0"/>
              </a:rPr>
              <a:t>)</a:t>
            </a:r>
          </a:p>
          <a:p>
            <a:pPr algn="l" defTabSz="914400">
              <a:lnSpc>
                <a:spcPct val="90000"/>
              </a:lnSpc>
              <a:buNone/>
            </a:pPr>
            <a:r>
              <a:rPr kern="1200" baseline="0" dirty="0">
                <a:latin typeface="Arial" charset="0"/>
                <a:ea typeface="Arial" charset="0"/>
              </a:rPr>
              <a:t>В </a:t>
            </a:r>
            <a:r>
              <a:rPr kern="1200" baseline="0" dirty="0" err="1">
                <a:latin typeface="Arial" charset="0"/>
                <a:ea typeface="Arial" charset="0"/>
              </a:rPr>
              <a:t>ходе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урока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учитель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кратко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объясняет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уч-ся</a:t>
            </a:r>
            <a:r>
              <a:rPr kern="1200" baseline="0" dirty="0">
                <a:latin typeface="Arial" charset="0"/>
                <a:ea typeface="Arial" charset="0"/>
              </a:rPr>
              <a:t>, </a:t>
            </a:r>
            <a:r>
              <a:rPr kern="1200" baseline="0" dirty="0" err="1">
                <a:latin typeface="Arial" charset="0"/>
                <a:ea typeface="Arial" charset="0"/>
              </a:rPr>
              <a:t>что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такое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бизнес-планирование</a:t>
            </a:r>
            <a:r>
              <a:rPr kern="1200" baseline="0" dirty="0">
                <a:latin typeface="Arial" charset="0"/>
                <a:ea typeface="Arial" charset="0"/>
              </a:rPr>
              <a:t>, </a:t>
            </a:r>
            <a:r>
              <a:rPr kern="1200" baseline="0" dirty="0" err="1">
                <a:latin typeface="Arial" charset="0"/>
                <a:ea typeface="Arial" charset="0"/>
              </a:rPr>
              <a:t>знакомит</a:t>
            </a:r>
            <a:r>
              <a:rPr kern="1200" baseline="0" dirty="0">
                <a:latin typeface="Arial" charset="0"/>
                <a:ea typeface="Arial" charset="0"/>
              </a:rPr>
              <a:t> с </a:t>
            </a:r>
            <a:r>
              <a:rPr kern="1200" baseline="0" dirty="0" err="1">
                <a:latin typeface="Arial" charset="0"/>
                <a:ea typeface="Arial" charset="0"/>
              </a:rPr>
              <a:t>понятием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городской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среды</a:t>
            </a:r>
            <a:r>
              <a:rPr kern="1200" baseline="0" dirty="0">
                <a:latin typeface="Arial" charset="0"/>
                <a:ea typeface="Arial" charset="0"/>
              </a:rPr>
              <a:t>, </a:t>
            </a:r>
            <a:r>
              <a:rPr kern="1200" baseline="0" dirty="0" err="1">
                <a:latin typeface="Arial" charset="0"/>
                <a:ea typeface="Arial" charset="0"/>
              </a:rPr>
              <a:t>какие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факторы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городской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среды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могут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оказать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влияние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на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размещение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производства</a:t>
            </a:r>
            <a:r>
              <a:rPr kern="1200" baseline="0" dirty="0">
                <a:latin typeface="Arial" charset="0"/>
                <a:ea typeface="Arial" charset="0"/>
              </a:rPr>
              <a:t> и </a:t>
            </a:r>
            <a:r>
              <a:rPr kern="1200" baseline="0" dirty="0" err="1">
                <a:latin typeface="Arial" charset="0"/>
                <a:ea typeface="Arial" charset="0"/>
              </a:rPr>
              <a:t>развития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бизнеса</a:t>
            </a:r>
            <a:r>
              <a:rPr kern="1200" baseline="0" dirty="0">
                <a:latin typeface="Arial" charset="0"/>
                <a:ea typeface="Arial" charset="0"/>
              </a:rPr>
              <a:t>.</a:t>
            </a:r>
          </a:p>
          <a:p>
            <a:pPr algn="l" defTabSz="914400">
              <a:lnSpc>
                <a:spcPct val="90000"/>
              </a:lnSpc>
              <a:buNone/>
            </a:pPr>
            <a:r>
              <a:rPr b="1" i="1" kern="1200" baseline="0" dirty="0">
                <a:latin typeface="Arial" charset="0"/>
                <a:ea typeface="Arial" charset="0"/>
              </a:rPr>
              <a:t>(</a:t>
            </a:r>
            <a:r>
              <a:rPr b="1" i="1" kern="1200" baseline="0" dirty="0" err="1">
                <a:latin typeface="Arial" charset="0"/>
                <a:ea typeface="Arial" charset="0"/>
              </a:rPr>
              <a:t>практическая</a:t>
            </a:r>
            <a:r>
              <a:rPr b="1" i="1" kern="1200" baseline="0" dirty="0">
                <a:latin typeface="Arial" charset="0"/>
                <a:ea typeface="Arial" charset="0"/>
              </a:rPr>
              <a:t> </a:t>
            </a:r>
            <a:r>
              <a:rPr b="1" i="1" kern="1200" baseline="0" dirty="0" err="1">
                <a:latin typeface="Arial" charset="0"/>
                <a:ea typeface="Arial" charset="0"/>
              </a:rPr>
              <a:t>часть</a:t>
            </a:r>
            <a:r>
              <a:rPr b="1" i="1" kern="1200" baseline="0" dirty="0">
                <a:latin typeface="Arial" charset="0"/>
                <a:ea typeface="Arial" charset="0"/>
              </a:rPr>
              <a:t> </a:t>
            </a:r>
            <a:r>
              <a:rPr b="1" i="1" kern="1200" baseline="0" dirty="0" err="1">
                <a:latin typeface="Arial" charset="0"/>
                <a:ea typeface="Arial" charset="0"/>
              </a:rPr>
              <a:t>занятия</a:t>
            </a:r>
            <a:r>
              <a:rPr b="1" i="1" kern="1200" baseline="0" dirty="0">
                <a:latin typeface="Arial" charset="0"/>
                <a:ea typeface="Arial" charset="0"/>
              </a:rPr>
              <a:t>)</a:t>
            </a:r>
          </a:p>
          <a:p>
            <a:pPr algn="l" defTabSz="914400">
              <a:lnSpc>
                <a:spcPct val="90000"/>
              </a:lnSpc>
              <a:buNone/>
            </a:pPr>
            <a:r>
              <a:rPr kern="1200" baseline="0" dirty="0" err="1">
                <a:latin typeface="Arial" charset="0"/>
                <a:ea typeface="Arial" charset="0"/>
              </a:rPr>
              <a:t>Уч-ся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предлагается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решить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практическую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задачу</a:t>
            </a:r>
            <a:r>
              <a:rPr kern="1200" baseline="0" dirty="0">
                <a:latin typeface="Arial" charset="0"/>
                <a:ea typeface="Arial" charset="0"/>
              </a:rPr>
              <a:t>. </a:t>
            </a:r>
            <a:r>
              <a:rPr kern="1200" baseline="0" dirty="0" err="1">
                <a:latin typeface="Arial" charset="0"/>
                <a:ea typeface="Arial" charset="0"/>
              </a:rPr>
              <a:t>Каждому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ученику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выдается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план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условного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города</a:t>
            </a:r>
            <a:r>
              <a:rPr kern="1200" baseline="0" dirty="0">
                <a:latin typeface="Arial" charset="0"/>
                <a:ea typeface="Arial" charset="0"/>
              </a:rPr>
              <a:t>. </a:t>
            </a:r>
            <a:r>
              <a:rPr kern="1200" baseline="0" dirty="0" err="1">
                <a:latin typeface="Arial" charset="0"/>
                <a:ea typeface="Arial" charset="0"/>
              </a:rPr>
              <a:t>На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этом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плане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дети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должны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разместить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несколько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видов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производства</a:t>
            </a:r>
            <a:r>
              <a:rPr kern="1200" baseline="0" dirty="0">
                <a:latin typeface="Arial" charset="0"/>
                <a:ea typeface="Arial" charset="0"/>
              </a:rPr>
              <a:t>, с </a:t>
            </a:r>
            <a:r>
              <a:rPr kern="1200" baseline="0" dirty="0" err="1">
                <a:latin typeface="Arial" charset="0"/>
                <a:ea typeface="Arial" charset="0"/>
              </a:rPr>
              <a:t>учетом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различных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издержек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связанных</a:t>
            </a:r>
            <a:r>
              <a:rPr kern="1200" baseline="0" dirty="0">
                <a:latin typeface="Arial" charset="0"/>
                <a:ea typeface="Arial" charset="0"/>
              </a:rPr>
              <a:t> с </a:t>
            </a:r>
            <a:r>
              <a:rPr kern="1200" baseline="0" dirty="0" err="1">
                <a:latin typeface="Arial" charset="0"/>
                <a:ea typeface="Arial" charset="0"/>
              </a:rPr>
              <a:t>условиями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городской</a:t>
            </a:r>
            <a:r>
              <a:rPr kern="1200" baseline="0" dirty="0">
                <a:latin typeface="Arial" charset="0"/>
                <a:ea typeface="Arial" charset="0"/>
              </a:rPr>
              <a:t> </a:t>
            </a:r>
            <a:r>
              <a:rPr kern="1200" baseline="0" dirty="0" err="1">
                <a:latin typeface="Arial" charset="0"/>
                <a:ea typeface="Arial" charset="0"/>
              </a:rPr>
              <a:t>среды</a:t>
            </a:r>
            <a:r>
              <a:rPr kern="1200" baseline="0" dirty="0">
                <a:latin typeface="Arial" charset="0"/>
                <a:ea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ffshoreview.eu/wp-content/uploads/2016/06/startup-usa-720x3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067943" cy="240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20" y="0"/>
            <a:ext cx="5292080" cy="2407494"/>
          </a:xfrm>
        </p:spPr>
        <p:txBody>
          <a:bodyPr/>
          <a:lstStyle/>
          <a:p>
            <a:r>
              <a:rPr lang="ru-RU" dirty="0"/>
              <a:t>Урок </a:t>
            </a:r>
            <a:r>
              <a:rPr lang="ru-RU" b="1" i="1" dirty="0"/>
              <a:t>«Маркетинговое исследование»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07494"/>
            <a:ext cx="8229600" cy="4170102"/>
          </a:xfrm>
        </p:spPr>
        <p:txBody>
          <a:bodyPr/>
          <a:lstStyle/>
          <a:p>
            <a:pPr marL="0" indent="0">
              <a:buNone/>
            </a:pPr>
            <a:r>
              <a:rPr lang="ru-RU" sz="2300" b="1" i="1" u="sng" dirty="0"/>
              <a:t>Цель урока:</a:t>
            </a:r>
            <a:endParaRPr lang="ru-RU" sz="2300" dirty="0"/>
          </a:p>
          <a:p>
            <a:pPr marL="0" lvl="0" indent="0">
              <a:buNone/>
            </a:pPr>
            <a:r>
              <a:rPr lang="ru-RU" sz="2300" dirty="0"/>
              <a:t>Изучение основ маркетингового исследования и его значения для организации деятельности предприятия</a:t>
            </a:r>
          </a:p>
          <a:p>
            <a:pPr marL="0" indent="0">
              <a:buNone/>
            </a:pPr>
            <a:r>
              <a:rPr lang="ru-RU" sz="2300" b="1" i="1" u="sng" dirty="0"/>
              <a:t>Задачи:</a:t>
            </a:r>
            <a:endParaRPr lang="ru-RU" sz="2300" dirty="0"/>
          </a:p>
          <a:p>
            <a:pPr marL="0" indent="0">
              <a:buNone/>
            </a:pPr>
            <a:r>
              <a:rPr lang="ru-RU" sz="2300" dirty="0"/>
              <a:t>1.выяснить, что такое маркетинговое исследование</a:t>
            </a:r>
          </a:p>
          <a:p>
            <a:pPr marL="0" indent="0">
              <a:buNone/>
            </a:pPr>
            <a:r>
              <a:rPr lang="ru-RU" sz="2300" dirty="0"/>
              <a:t>2.определить роль исследования </a:t>
            </a:r>
          </a:p>
          <a:p>
            <a:pPr marL="0" indent="0">
              <a:buNone/>
            </a:pPr>
            <a:r>
              <a:rPr lang="ru-RU" sz="2300" dirty="0"/>
              <a:t>3.определить последовательность этапов маркетингового исследования</a:t>
            </a:r>
          </a:p>
          <a:p>
            <a:pPr marL="0" indent="0">
              <a:buNone/>
            </a:pPr>
            <a:r>
              <a:rPr lang="ru-RU" sz="2300" dirty="0"/>
              <a:t>4.познакомиться с инструментами исследования </a:t>
            </a:r>
          </a:p>
          <a:p>
            <a:pPr marL="0" indent="0">
              <a:buNone/>
            </a:pPr>
            <a:r>
              <a:rPr lang="ru-RU" sz="2300" dirty="0"/>
              <a:t>5.применять полученные знания на практике.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Cvetnye-krugi</Template>
  <TotalTime>51</TotalTime>
  <Words>865</Words>
  <Application>Microsoft Office PowerPoint</Application>
  <PresentationFormat>Экран (4:3)</PresentationFormat>
  <Paragraphs>115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Diseño predeterminado</vt:lpstr>
      <vt:lpstr>ПРОГРАММА ПОВЫШЕНИЯ КВАЛИФИКАЦИИ  « Содержание и методика преподавания курса финансовой грамотности различным категориям обучающихся»</vt:lpstr>
      <vt:lpstr> Планируемые результаты</vt:lpstr>
      <vt:lpstr> Погружение в проблему</vt:lpstr>
      <vt:lpstr>Презентация PowerPoint</vt:lpstr>
      <vt:lpstr>Игровые технологии в курсе преподавания экономики по теме «Создание собственного бизнеса»</vt:lpstr>
      <vt:lpstr>Использование интеллект - карт на уроке «Как открыть собственное дело»</vt:lpstr>
      <vt:lpstr>Примеры ПО для работы с интеллект - картами</vt:lpstr>
      <vt:lpstr>Тема занятия: « Влияние географических особенностей региона и городской среды на развитие и ведение бизнеса» </vt:lpstr>
      <vt:lpstr>Урок «Маркетинговое исследование»</vt:lpstr>
      <vt:lpstr>ПРАКТИЧЕСКАЯ РАБОТА  «КАК НАЧАТЬ СОБСТВЕННОЕ ДЕЛО?»</vt:lpstr>
      <vt:lpstr>Кейс-стади  как метод изучения темы  «свой бизнес»</vt:lpstr>
      <vt:lpstr>Презентация PowerPoint</vt:lpstr>
      <vt:lpstr> Межпредметный проект                 «Собственный бизнес: создание рекламы"  Цель: Создание рекламы спортивных товаров с использованием рекламного слогана через часть речи «Наречие».  Планируемые результаты: личностные:  -овладение  навыками публичных выступлений, -умение выполнять познавательные и практические задания, в том числе с использованием проектной деятельности;  метапредметные:   -умение организовывать свою деятельность, определять её цели и задачи, -умение вести самостоятельный поиск, анализ, отбор информации, умение взаимодействовать с людьми и работать в коллективе; высказывать суждения, подтверждая их фактами;  предметные: - знание основных понятий, норм и правил по теме «Собственный бизнес»   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Кейс-стади как метод изучения темы «свой бизнес»</dc:title>
  <dc:creator>Айна</dc:creator>
  <cp:lastModifiedBy>Denis Kaymashnikov</cp:lastModifiedBy>
  <cp:revision>32</cp:revision>
  <dcterms:created xsi:type="dcterms:W3CDTF">2016-11-17T07:43:00Z</dcterms:created>
  <dcterms:modified xsi:type="dcterms:W3CDTF">2016-11-18T10:10:57Z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1033-10.1.0.5657</vt:lpwstr>
  </property>
</Properties>
</file>