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366" r:id="rId2"/>
    <p:sldId id="367" r:id="rId3"/>
    <p:sldId id="377" r:id="rId4"/>
    <p:sldId id="262" r:id="rId5"/>
    <p:sldId id="368" r:id="rId6"/>
    <p:sldId id="332" r:id="rId7"/>
    <p:sldId id="380" r:id="rId8"/>
    <p:sldId id="369" r:id="rId9"/>
    <p:sldId id="370" r:id="rId10"/>
    <p:sldId id="378" r:id="rId11"/>
    <p:sldId id="379" r:id="rId12"/>
    <p:sldId id="381" r:id="rId13"/>
    <p:sldId id="383" r:id="rId14"/>
    <p:sldId id="382" r:id="rId15"/>
    <p:sldId id="373" r:id="rId16"/>
    <p:sldId id="341" r:id="rId17"/>
    <p:sldId id="376" r:id="rId18"/>
  </p:sldIdLst>
  <p:sldSz cx="9144000" cy="6858000" type="screen4x3"/>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99"/>
    <a:srgbClr val="003366"/>
    <a:srgbClr val="FFFF99"/>
    <a:srgbClr val="CC6600"/>
    <a:srgbClr val="009242"/>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476" y="60"/>
      </p:cViewPr>
      <p:guideLst>
        <p:guide orient="horz" pos="2160"/>
        <p:guide pos="2880"/>
      </p:guideLst>
    </p:cSldViewPr>
  </p:slideViewPr>
  <p:notesTextViewPr>
    <p:cViewPr>
      <p:scale>
        <a:sx n="1" d="1"/>
        <a:sy n="1" d="1"/>
      </p:scale>
      <p:origin x="0" y="0"/>
    </p:cViewPr>
  </p:notesTextViewPr>
  <p:sorterViewPr>
    <p:cViewPr>
      <p:scale>
        <a:sx n="83" d="100"/>
        <a:sy n="83" d="100"/>
      </p:scale>
      <p:origin x="0" y="-147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799914AA-D090-4C64-9E70-6FF25010AA66}" type="datetimeFigureOut">
              <a:rPr lang="ru-RU" smtClean="0"/>
              <a:t>30.11.2016</a:t>
            </a:fld>
            <a:endParaRPr lang="ru-RU"/>
          </a:p>
        </p:txBody>
      </p:sp>
      <p:sp>
        <p:nvSpPr>
          <p:cNvPr id="4" name="Образ слайда 3"/>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AC66088F-1649-4510-AF6D-D1CE284870CB}" type="slidenum">
              <a:rPr lang="ru-RU" smtClean="0"/>
              <a:t>‹#›</a:t>
            </a:fld>
            <a:endParaRPr lang="ru-RU"/>
          </a:p>
        </p:txBody>
      </p:sp>
    </p:spTree>
    <p:extLst>
      <p:ext uri="{BB962C8B-B14F-4D97-AF65-F5344CB8AC3E}">
        <p14:creationId xmlns:p14="http://schemas.microsoft.com/office/powerpoint/2010/main" val="28167995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Варианты решений от ведущих банков </a:t>
            </a:r>
          </a:p>
          <a:p>
            <a:r>
              <a:rPr lang="ru-RU" dirty="0" smtClean="0"/>
              <a:t>Банк УРАЛСИБ</a:t>
            </a:r>
          </a:p>
          <a:p>
            <a:r>
              <a:rPr lang="ru-RU" dirty="0" smtClean="0"/>
              <a:t> </a:t>
            </a:r>
          </a:p>
          <a:p>
            <a:r>
              <a:rPr lang="ru-RU" dirty="0" smtClean="0"/>
              <a:t>Алексей БАРАБАНОВ, руководитель дирекции продуктов малого бизнеса</a:t>
            </a:r>
            <a:br>
              <a:rPr lang="ru-RU" dirty="0" smtClean="0"/>
            </a:br>
            <a:r>
              <a:rPr lang="ru-RU" dirty="0" smtClean="0"/>
              <a:t>• Кейс 1</a:t>
            </a:r>
            <a:br>
              <a:rPr lang="ru-RU" dirty="0" smtClean="0"/>
            </a:br>
            <a:r>
              <a:rPr lang="ru-RU" dirty="0" smtClean="0"/>
              <a:t>Если компания, которая обратилась в банк за кредитом, принадлежит к группе компаний (т.е. имеет общие хозяйственно-финансовые потоки с другими предприятиями и/или общих учредителей/владельцев бизнеса), то бизнес оценивается по всей группе компаний. При этом размер предоставляемого кредита будет зависеть от результатов деятельности всего холдинга. Для этого банк попросит клиента предоставить документы по всем компаниям группы, также они должны будут выступить поручителями по кредитной сделке.</a:t>
            </a:r>
            <a:br>
              <a:rPr lang="ru-RU" dirty="0" smtClean="0"/>
            </a:br>
            <a:r>
              <a:rPr lang="ru-RU" dirty="0" smtClean="0"/>
              <a:t>Срок рассмотрения заявки зависит не только от банка, но и от того, насколько оперативно и полно клиент предоставит информацию. Как правило, с момента предоставления клиентом полного пакета документов до принятия решения и выдачи кредитных средств проходит от пяти до восьми рабочих дней.</a:t>
            </a:r>
            <a:br>
              <a:rPr lang="ru-RU" dirty="0" smtClean="0"/>
            </a:br>
            <a:r>
              <a:rPr lang="ru-RU" dirty="0" smtClean="0"/>
              <a:t>Диапазон возможных ставок по кредитам колеблется от 12 до 21%. Размер процентной ставки определяется индивидуально для каждого заемщика и зависит от цели, срока кредитования, предоставленного обеспечения, а также от финансового состояния бизнеса клиента. Средняя ставка по предоставляемым кредитам - 15-17%.</a:t>
            </a:r>
            <a:br>
              <a:rPr lang="ru-RU" dirty="0" smtClean="0"/>
            </a:br>
            <a:r>
              <a:rPr lang="ru-RU" dirty="0" smtClean="0"/>
              <a:t>•  Кейс 2</a:t>
            </a:r>
            <a:br>
              <a:rPr lang="ru-RU" dirty="0" smtClean="0"/>
            </a:br>
            <a:r>
              <a:rPr lang="ru-RU" dirty="0" smtClean="0"/>
              <a:t>Обязательным требованием при предоставлении кредитных продуктов для предприятий малого бизнеса является подписание договоров поручительства со всеми основными владельцами бизнеса.</a:t>
            </a:r>
            <a:br>
              <a:rPr lang="ru-RU" dirty="0" smtClean="0"/>
            </a:br>
            <a:r>
              <a:rPr lang="ru-RU" dirty="0" smtClean="0"/>
              <a:t>Также для получения кредита требуется, чтобы бизнес был прибыльным, кредитование убыточных компаний банки не осуществляют. А вот сезонность помехой не является, для таких клиентов предусмотрены индивидуальные графики погашения кредита. Не является помехой и отсутствие существенных залогов, так как новой продуктовой линейкой для малого бизнеса предусмотрена возможность предоставления </a:t>
            </a:r>
            <a:r>
              <a:rPr lang="ru-RU" dirty="0" err="1" smtClean="0"/>
              <a:t>беззалоговых</a:t>
            </a:r>
            <a:r>
              <a:rPr lang="ru-RU" dirty="0" smtClean="0"/>
              <a:t> кредитов и кредитов с частичным обеспечением. Также в залог может быть предоставлено до 100% товаров в обороте или (частично) поручительство Фонда содействия малому бизнесу.</a:t>
            </a:r>
            <a:br>
              <a:rPr lang="ru-RU" dirty="0" smtClean="0"/>
            </a:br>
            <a:r>
              <a:rPr lang="ru-RU" dirty="0" smtClean="0"/>
              <a:t>•  Кейс 3</a:t>
            </a:r>
            <a:br>
              <a:rPr lang="ru-RU" dirty="0" smtClean="0"/>
            </a:br>
            <a:r>
              <a:rPr lang="ru-RU" dirty="0" smtClean="0"/>
              <a:t>Отсутствие кредитной истории не является главным фактором, влияющим на принятие решения о кредитовании.</a:t>
            </a:r>
            <a:br>
              <a:rPr lang="ru-RU" dirty="0" smtClean="0"/>
            </a:br>
            <a:r>
              <a:rPr lang="ru-RU" dirty="0" smtClean="0"/>
              <a:t>Положительная кредитная история дает преимущества клиенту в плане получения </a:t>
            </a:r>
            <a:r>
              <a:rPr lang="ru-RU" dirty="0" err="1" smtClean="0"/>
              <a:t>беззалоговых</a:t>
            </a:r>
            <a:r>
              <a:rPr lang="ru-RU" dirty="0" smtClean="0"/>
              <a:t> кредитов / кредитов с частичным обеспечением, а также позволяет получить кредит с более низкой ставкой. При этом учитываются только кредиты, предоставленные кредитными организациями.</a:t>
            </a:r>
            <a:br>
              <a:rPr lang="ru-RU" dirty="0" smtClean="0"/>
            </a:br>
            <a:r>
              <a:rPr lang="ru-RU" dirty="0" smtClean="0"/>
              <a:t>В любом случае сумма кредита будет зависеть от результатов деятельности бизнеса - выручки, прибыли, а также наличия достаточного залогового обеспечения.</a:t>
            </a:r>
            <a:br>
              <a:rPr lang="ru-RU" dirty="0" smtClean="0"/>
            </a:br>
            <a:r>
              <a:rPr lang="ru-RU" dirty="0" smtClean="0"/>
              <a:t>•  Кейс 4</a:t>
            </a:r>
            <a:br>
              <a:rPr lang="ru-RU" dirty="0" smtClean="0"/>
            </a:br>
            <a:r>
              <a:rPr lang="ru-RU" dirty="0" smtClean="0"/>
              <a:t>На сегодняшний день Банк УРАЛСИБ предлагает достаточно широкую продуктовую линейку, которая предусматривает возможность предоставления </a:t>
            </a:r>
            <a:r>
              <a:rPr lang="ru-RU" dirty="0" err="1" smtClean="0"/>
              <a:t>беззалоговых</a:t>
            </a:r>
            <a:r>
              <a:rPr lang="ru-RU" dirty="0" smtClean="0"/>
              <a:t> кредитов, кредитов с частичным обеспечением и кредитов под залог приобретаемых транспортных средств и недвижимости. Однако отказ одного из учредителей, являющегося основным владельцем бизнеса, предоставлять поручительство может послужить причиной отказа в кредитовании, так как для банка не совсем понятен тот факт, что владелец бизнеса не желает поручаться за свой же бизнес.</a:t>
            </a:r>
            <a:br>
              <a:rPr lang="ru-RU" dirty="0" smtClean="0"/>
            </a:br>
            <a:r>
              <a:rPr lang="ru-RU" dirty="0" smtClean="0"/>
              <a:t>•  Кейс 5</a:t>
            </a:r>
            <a:br>
              <a:rPr lang="ru-RU" dirty="0" smtClean="0"/>
            </a:br>
            <a:r>
              <a:rPr lang="ru-RU" dirty="0" smtClean="0"/>
              <a:t>При принятии решения о возможности предоставления кредитных средств банком анализируются финансовые показатели деятельности предприятия, а также проводится проверка на соблюдение требований по отсутствию просроченной задолженности по действующим (непогашенным) кредитам.</a:t>
            </a:r>
            <a:br>
              <a:rPr lang="ru-RU" dirty="0" smtClean="0"/>
            </a:br>
            <a:r>
              <a:rPr lang="ru-RU" dirty="0" smtClean="0"/>
              <a:t>Не совсем понятно, что значит «Учредители готовы дать личные поручительства по кредиту, но на сумму, сопоставимую с размером запрашиваемого кредита (не превышающую его)». Согласно действующему законодательству ответственность поручителя является солидарной, то есть соответствует сумме кредита и всех сумм, подлежащих уплате банку согласно кредитному договору.</a:t>
            </a:r>
          </a:p>
          <a:p>
            <a:r>
              <a:rPr lang="ru-RU" dirty="0" smtClean="0"/>
              <a:t> </a:t>
            </a:r>
          </a:p>
          <a:p>
            <a:r>
              <a:rPr lang="ru-RU" dirty="0" smtClean="0"/>
              <a:t>ОАО КБ «АГРОПРОМКРЕДИТ»</a:t>
            </a:r>
            <a:br>
              <a:rPr lang="ru-RU" dirty="0" smtClean="0"/>
            </a:br>
            <a:endParaRPr lang="ru-RU" dirty="0" smtClean="0"/>
          </a:p>
          <a:p>
            <a:r>
              <a:rPr lang="ru-RU" dirty="0" smtClean="0"/>
              <a:t>Ирина ДОВДИЕНКО, заместитель председателя правления</a:t>
            </a:r>
            <a:br>
              <a:rPr lang="ru-RU" dirty="0" smtClean="0"/>
            </a:br>
            <a:r>
              <a:rPr lang="ru-RU" dirty="0" smtClean="0"/>
              <a:t>• Кейс 1</a:t>
            </a:r>
            <a:br>
              <a:rPr lang="ru-RU" dirty="0" smtClean="0"/>
            </a:br>
            <a:r>
              <a:rPr lang="ru-RU" dirty="0" smtClean="0"/>
              <a:t>Банк готов рассмотреть возможность предоставления кредита в подобной ситуации, если денежные потоки компаний холдинга не пересекаются с денежными потоками заемщика, а также при предоставлении залога. Рассмотрение заявки занимает две недели. Диапазон действующих процентных ставок в банке - от 8 до 16% годовых, в каждом конкретном случае ее размер зависит от уровня кредитного риска и срока.</a:t>
            </a:r>
            <a:br>
              <a:rPr lang="ru-RU" dirty="0" smtClean="0"/>
            </a:br>
            <a:r>
              <a:rPr lang="ru-RU" dirty="0" smtClean="0"/>
              <a:t>•  Кейс 2</a:t>
            </a:r>
            <a:br>
              <a:rPr lang="ru-RU" dirty="0" smtClean="0"/>
            </a:br>
            <a:r>
              <a:rPr lang="ru-RU" dirty="0" smtClean="0"/>
              <a:t>В этом случае банк вынужден будет отказать в удовлетворении заявки на кредит, т.к. не предоставляет кредиты без предоставления залога и поручительств конечных бенефициаров бизнеса.</a:t>
            </a:r>
            <a:br>
              <a:rPr lang="ru-RU" dirty="0" smtClean="0"/>
            </a:br>
            <a:r>
              <a:rPr lang="ru-RU" dirty="0" smtClean="0"/>
              <a:t>•  Кейс 3</a:t>
            </a:r>
            <a:br>
              <a:rPr lang="ru-RU" dirty="0" smtClean="0"/>
            </a:br>
            <a:r>
              <a:rPr lang="ru-RU" dirty="0" smtClean="0"/>
              <a:t>Банк готов рассмотреть возможность предоставления кредита при условии изучения условий ранее предоставленных частных займов, деловой репутации заимодавцев и заемщика, а также сопоставимости совокупной долговой нагрузки заемщика с его финансовыми показателями (выручкой, поступлениями на счет и т.п.).</a:t>
            </a:r>
            <a:br>
              <a:rPr lang="ru-RU" dirty="0" smtClean="0"/>
            </a:br>
            <a:r>
              <a:rPr lang="ru-RU" dirty="0" smtClean="0"/>
              <a:t>Срок рассмотрения заявки - две недели. Диапазон действующих процентных ставок в банке - от 8 до 16% годовых, в каждом конкретном случае ее размер зависит от уровня кредитного риска и срока.</a:t>
            </a:r>
            <a:br>
              <a:rPr lang="ru-RU" dirty="0" smtClean="0"/>
            </a:br>
            <a:r>
              <a:rPr lang="ru-RU" dirty="0" smtClean="0"/>
              <a:t>•  Кейс 4</a:t>
            </a:r>
            <a:br>
              <a:rPr lang="ru-RU" dirty="0" smtClean="0"/>
            </a:br>
            <a:r>
              <a:rPr lang="ru-RU" dirty="0" smtClean="0"/>
              <a:t>В этом случае банк будет вынужден отказать в предоставлении кредита, т.к. не предоставляет кредиты без предоставления залога, хотя допускается наличие поручительства одного из бенефициаров бизнеса.</a:t>
            </a:r>
            <a:br>
              <a:rPr lang="ru-RU" dirty="0" smtClean="0"/>
            </a:br>
            <a:r>
              <a:rPr lang="ru-RU" dirty="0" smtClean="0"/>
              <a:t>•  Кейс 5</a:t>
            </a:r>
            <a:br>
              <a:rPr lang="ru-RU" dirty="0" smtClean="0"/>
            </a:br>
            <a:r>
              <a:rPr lang="ru-RU" dirty="0" smtClean="0"/>
              <a:t>Банк готов рассмотреть возможность предоставления кредита при предоставлении ликвидного залога. Так же как и в кейсах №1 и №3, рассмотрение заявки займет две недели, а диапазон действующих процентных ставок в банке составит от 8 до 16% годовых. В каждом конкретном случае размер процентной ставки зависит от уровня кредитного риска и срока.</a:t>
            </a:r>
          </a:p>
          <a:p>
            <a:r>
              <a:rPr lang="ru-RU" dirty="0" err="1" smtClean="0"/>
              <a:t>Бинбанк</a:t>
            </a:r>
            <a:r>
              <a:rPr lang="ru-RU" dirty="0" smtClean="0"/>
              <a:t/>
            </a:r>
            <a:br>
              <a:rPr lang="ru-RU" dirty="0" smtClean="0"/>
            </a:br>
            <a:endParaRPr lang="ru-RU" dirty="0" smtClean="0"/>
          </a:p>
          <a:p>
            <a:r>
              <a:rPr lang="ru-RU" dirty="0" smtClean="0"/>
              <a:t>Татьяна ТИХОНОВА, директор департамента корпоративного кредитования клиентов</a:t>
            </a:r>
            <a:br>
              <a:rPr lang="ru-RU" dirty="0" smtClean="0"/>
            </a:br>
            <a:r>
              <a:rPr lang="ru-RU" dirty="0" smtClean="0"/>
              <a:t>• Кейс 1</a:t>
            </a:r>
            <a:br>
              <a:rPr lang="ru-RU" dirty="0" smtClean="0"/>
            </a:br>
            <a:r>
              <a:rPr lang="ru-RU" dirty="0" smtClean="0"/>
              <a:t>В случае если объемы деятельности заемщика сопоставимы с запрашиваемой суммой кредита, его платежеспособность от рассматриваемого вида деятельности не вызывает сомнений. Банк, скорее всего, не будет предъявлять требования к раскрытию информации по холдингу в целом. Все зависит от того, насколько финансовое положение предприятий холдинга вызывает сомнения у банка. Возможно, для окончательного принятия решения банк запросит раскрыть информацию по тем компаниям, финансовое состояние которых вызывает наибольшее сомнение, поскольку это также может негативно отразиться на платежеспособности самого заемщика.</a:t>
            </a:r>
            <a:br>
              <a:rPr lang="ru-RU" dirty="0" smtClean="0"/>
            </a:br>
            <a:r>
              <a:rPr lang="ru-RU" dirty="0" smtClean="0"/>
              <a:t>•  Кейс 2</a:t>
            </a:r>
            <a:br>
              <a:rPr lang="ru-RU" dirty="0" smtClean="0"/>
            </a:br>
            <a:r>
              <a:rPr lang="ru-RU" dirty="0" smtClean="0"/>
              <a:t>По данной сделке будет отказ, т.к. неготовность собственников бизнеса предоставить свое личное поручительство по запрашиваемому кредиту вызывает большое сомнение в их намерении возвратить этот кредит, а имеющаяся долговая нагрузка и высокая зависимость от фактора сезонности дают основания предполагать недостаточный уровень платежеспособности заемщика.</a:t>
            </a:r>
            <a:br>
              <a:rPr lang="ru-RU" dirty="0" smtClean="0"/>
            </a:br>
            <a:r>
              <a:rPr lang="ru-RU" dirty="0" smtClean="0"/>
              <a:t>Банк будет готов еще раз вернуться к рассмотрению вышеуказанного вопроса при условии предоставления поручительства собственниками бизнеса и залогового обеспечения, устраивающего банк по стоимости и ликвидности.</a:t>
            </a:r>
            <a:br>
              <a:rPr lang="ru-RU" dirty="0" smtClean="0"/>
            </a:br>
            <a:r>
              <a:rPr lang="ru-RU" dirty="0" smtClean="0"/>
              <a:t>•  Кейс 3</a:t>
            </a:r>
            <a:br>
              <a:rPr lang="ru-RU" dirty="0" smtClean="0"/>
            </a:br>
            <a:r>
              <a:rPr lang="ru-RU" dirty="0" smtClean="0"/>
              <a:t>При условии предоставления поручительства собственников бизнеса и залогового обеспечения, устраивающего банк по стоимости и ликвидности, банком будет принято положительное решение.</a:t>
            </a:r>
            <a:br>
              <a:rPr lang="ru-RU" dirty="0" smtClean="0"/>
            </a:br>
            <a:r>
              <a:rPr lang="ru-RU" dirty="0" smtClean="0"/>
              <a:t>•  Кейс 4</a:t>
            </a:r>
            <a:br>
              <a:rPr lang="ru-RU" dirty="0" smtClean="0"/>
            </a:br>
            <a:r>
              <a:rPr lang="ru-RU" dirty="0" smtClean="0"/>
              <a:t>В данном случае банк потребует предоставления поручительства второго собственника бизнеса, т.к. берутся поручительства собственников бизнеса с совокупной долей более 50%.</a:t>
            </a:r>
            <a:br>
              <a:rPr lang="ru-RU" dirty="0" smtClean="0"/>
            </a:br>
            <a:r>
              <a:rPr lang="ru-RU" dirty="0" smtClean="0"/>
              <a:t>При выполнении вышеуказанного условия данное предприятие можно будет рассмотреть на предмет предоставления </a:t>
            </a:r>
            <a:r>
              <a:rPr lang="ru-RU" dirty="0" err="1" smtClean="0"/>
              <a:t>беззалогового</a:t>
            </a:r>
            <a:r>
              <a:rPr lang="ru-RU" dirty="0" smtClean="0"/>
              <a:t> кредитного продукта в форме овердрафт.</a:t>
            </a:r>
            <a:br>
              <a:rPr lang="ru-RU" dirty="0" smtClean="0"/>
            </a:br>
            <a:r>
              <a:rPr lang="ru-RU" dirty="0" smtClean="0"/>
              <a:t>•  Кейс 5</a:t>
            </a:r>
            <a:br>
              <a:rPr lang="ru-RU" dirty="0" smtClean="0"/>
            </a:br>
            <a:r>
              <a:rPr lang="ru-RU" dirty="0" smtClean="0"/>
              <a:t>Скорее всего, банк не будет готов сразу принять решение по конкретной сделке, возможно, как вариант, заемщику будет предложено рассмотреть схему с </a:t>
            </a:r>
            <a:r>
              <a:rPr lang="ru-RU" dirty="0" err="1" smtClean="0"/>
              <a:t>перекредитовкой</a:t>
            </a:r>
            <a:r>
              <a:rPr lang="ru-RU" dirty="0" smtClean="0"/>
              <a:t> ранее взятых обязательств с целью увеличения доли основного кредитующего банка в кредитном портфеле заемщика и предоставления банку преимуществ мажоритарного кредитора.</a:t>
            </a:r>
            <a:br>
              <a:rPr lang="ru-RU" dirty="0" smtClean="0"/>
            </a:br>
            <a:r>
              <a:rPr lang="ru-RU" dirty="0" smtClean="0"/>
              <a:t>Предоставление поручительства собственников бизнеса и залогового обеспечения, устраивающего банк по стоимости и ликвидности, увеличит вероятность получения положительного решения от банка.</a:t>
            </a:r>
          </a:p>
          <a:p>
            <a:r>
              <a:rPr lang="ru-RU" dirty="0" smtClean="0"/>
              <a:t> </a:t>
            </a:r>
          </a:p>
          <a:p>
            <a:r>
              <a:rPr lang="ru-RU" dirty="0" err="1" smtClean="0"/>
              <a:t>Юниаструм</a:t>
            </a:r>
            <a:r>
              <a:rPr lang="ru-RU" dirty="0" smtClean="0"/>
              <a:t> Банк</a:t>
            </a:r>
            <a:br>
              <a:rPr lang="ru-RU" dirty="0" smtClean="0"/>
            </a:br>
            <a:endParaRPr lang="ru-RU" dirty="0" smtClean="0"/>
          </a:p>
          <a:p>
            <a:r>
              <a:rPr lang="ru-RU" dirty="0" smtClean="0"/>
              <a:t>Светлана ЧУБАКОВА, вице-президент по развитию малого бизнеса</a:t>
            </a:r>
            <a:br>
              <a:rPr lang="ru-RU" dirty="0" smtClean="0"/>
            </a:br>
            <a:r>
              <a:rPr lang="ru-RU" dirty="0" smtClean="0"/>
              <a:t>• Кейс 1</a:t>
            </a:r>
            <a:br>
              <a:rPr lang="ru-RU" dirty="0" smtClean="0"/>
            </a:br>
            <a:r>
              <a:rPr lang="ru-RU" dirty="0" smtClean="0"/>
              <a:t>Если хорошее и ликвидное обеспечение, то да. Если нет, то будем анализировать финансовое состояние всего холдинга и по результатам примем решение. Рассмотрение заявки может занять от трех до пяти рабочих дней при условии предоставления полного пакета документов. При залоге недвижимости ставка может составить от 15% годовых в рублях и от 10,5% годовых в валюте (USD/ЕВРО). При прочем залоге (транспорт, оборудование, товары и др.) ставка - от 17% годовых в рублях и от 12,5% годовых в валюте (USD/ЕВРО).</a:t>
            </a:r>
            <a:br>
              <a:rPr lang="ru-RU" dirty="0" smtClean="0"/>
            </a:br>
            <a:r>
              <a:rPr lang="ru-RU" dirty="0" smtClean="0"/>
              <a:t>•  Кейс 2</a:t>
            </a:r>
            <a:br>
              <a:rPr lang="ru-RU" dirty="0" smtClean="0"/>
            </a:br>
            <a:r>
              <a:rPr lang="ru-RU" dirty="0" smtClean="0"/>
              <a:t>Нет. Обязательным условием является поручительство собственников бизнеса.</a:t>
            </a:r>
            <a:br>
              <a:rPr lang="ru-RU" dirty="0" smtClean="0"/>
            </a:br>
            <a:r>
              <a:rPr lang="ru-RU" dirty="0" smtClean="0"/>
              <a:t>•  Кейс 3</a:t>
            </a:r>
            <a:br>
              <a:rPr lang="ru-RU" dirty="0" smtClean="0"/>
            </a:br>
            <a:r>
              <a:rPr lang="ru-RU" dirty="0" smtClean="0"/>
              <a:t>Да, </a:t>
            </a:r>
            <a:r>
              <a:rPr lang="ru-RU" dirty="0" err="1" smtClean="0"/>
              <a:t>Юниаструм</a:t>
            </a:r>
            <a:r>
              <a:rPr lang="ru-RU" dirty="0" smtClean="0"/>
              <a:t> Банк предоставит кредит данному предприятию. Многие владельцы бизнеса, особенно на этапах становления, привлекают частные займы, а отсутствие кредитной истории не является стоп-фактором. Рассмотрение заявки может занять от трех до пяти рабочих дней при условии предоставления полного пакета документов. При залоге недвижимости ставка - от 15% годовых в рублях и от 10,5% годовых в валюте (USD/ЕВРО). При прочем залоге (транспорт, оборудование, товары и др.) ставка - от 17% годовых в рублях и от 12,5% годовых в валюте (USD/ЕВРО).</a:t>
            </a:r>
            <a:br>
              <a:rPr lang="ru-RU" dirty="0" smtClean="0"/>
            </a:br>
            <a:r>
              <a:rPr lang="ru-RU" dirty="0" smtClean="0"/>
              <a:t>•  Кейс 4</a:t>
            </a:r>
            <a:br>
              <a:rPr lang="ru-RU" dirty="0" smtClean="0"/>
            </a:br>
            <a:r>
              <a:rPr lang="ru-RU" dirty="0" smtClean="0"/>
              <a:t>Нет. Обязательным условием является поручительство собственников бизнеса с долей свыше 20%.</a:t>
            </a:r>
            <a:br>
              <a:rPr lang="ru-RU" dirty="0" smtClean="0"/>
            </a:br>
            <a:r>
              <a:rPr lang="ru-RU" dirty="0" smtClean="0"/>
              <a:t>•  Кейс 5</a:t>
            </a:r>
            <a:br>
              <a:rPr lang="ru-RU" dirty="0" smtClean="0"/>
            </a:br>
            <a:r>
              <a:rPr lang="ru-RU" dirty="0" smtClean="0"/>
              <a:t>Да, </a:t>
            </a:r>
            <a:r>
              <a:rPr lang="ru-RU" dirty="0" err="1" smtClean="0"/>
              <a:t>Юниаструм</a:t>
            </a:r>
            <a:r>
              <a:rPr lang="ru-RU" dirty="0" smtClean="0"/>
              <a:t> Банк предоставит кредит данному предприятию. Многие компании прошли через процесс реструктуризации задолженности. Мы берем поручительство именно на сумму кредита, больше нам и не нужно. Рассмотрение заявки может занять от трех до пяти рабочих дней при условии предоставления полного пакета документов. При залоге недвижимости ставка - от 15% годовых в рублях и от 10,5% годовых в валюте (USD/ЕВРО). При прочем залоге (транспорт, оборудование, товары и др.) ставка - от 17% годовых в рублях и от 12,5% годовых в валюте (USD/ЕВРО).</a:t>
            </a:r>
          </a:p>
          <a:p>
            <a:r>
              <a:rPr lang="ru-RU" dirty="0" smtClean="0"/>
              <a:t> </a:t>
            </a:r>
          </a:p>
          <a:p>
            <a:r>
              <a:rPr lang="ru-RU" dirty="0" smtClean="0"/>
              <a:t>Московский Индустриальный банк</a:t>
            </a:r>
            <a:br>
              <a:rPr lang="ru-RU" dirty="0" smtClean="0"/>
            </a:br>
            <a:endParaRPr lang="ru-RU" dirty="0" smtClean="0"/>
          </a:p>
          <a:p>
            <a:r>
              <a:rPr lang="ru-RU" dirty="0" smtClean="0"/>
              <a:t>Юрий ПТИЦЫН, вице-президент</a:t>
            </a:r>
            <a:br>
              <a:rPr lang="ru-RU" dirty="0" smtClean="0"/>
            </a:br>
            <a:r>
              <a:rPr lang="ru-RU" dirty="0" smtClean="0"/>
              <a:t>• Кейс 1</a:t>
            </a:r>
            <a:br>
              <a:rPr lang="ru-RU" dirty="0" smtClean="0"/>
            </a:br>
            <a:r>
              <a:rPr lang="ru-RU" dirty="0" smtClean="0"/>
              <a:t>В целом предприятие имеет хорошие шансы получить кредит. Очень важно понять возможность контроля над денежными потоками, чтобы средства из данного предприятия не перераспределялись в иные, менее успешные проекты. Для этого необходимо получить данные по наличию поручительств и других </a:t>
            </a:r>
            <a:r>
              <a:rPr lang="ru-RU" dirty="0" err="1" smtClean="0"/>
              <a:t>внебалансовых</a:t>
            </a:r>
            <a:r>
              <a:rPr lang="ru-RU" dirty="0" smtClean="0"/>
              <a:t> обязательств. Необходима юридическая оценка о возможности предъявления претензий по обязательствам группы. В обязательном порядке будет потребованным поручительство физических лиц - владельцев бизнеса, для </a:t>
            </a:r>
            <a:r>
              <a:rPr lang="ru-RU" dirty="0" err="1" smtClean="0"/>
              <a:t>избежания</a:t>
            </a:r>
            <a:r>
              <a:rPr lang="ru-RU" dirty="0" smtClean="0"/>
              <a:t> соблазна поправить ситуацию на иных предприятиях за счет заемщика. Также необходимо в условиях кредитного договора предусмотреть обязательства со стороны заемщика по проведению денежных потоков по счетам в банке-кредиторе для осуществления контроля. Индикативная ставка по такому кредиту составляет 13-15% годовых, в зависимости от обеспечения, набора дополнительных услуг, которыми пользуется клиент (зачисление заработной платы на карточки банка, </a:t>
            </a:r>
            <a:r>
              <a:rPr lang="ru-RU" dirty="0" err="1" smtClean="0"/>
              <a:t>эквайринг</a:t>
            </a:r>
            <a:r>
              <a:rPr lang="ru-RU" dirty="0" smtClean="0"/>
              <a:t>, ведение реестра, инкассация и т.д.).</a:t>
            </a:r>
            <a:br>
              <a:rPr lang="ru-RU" dirty="0" smtClean="0"/>
            </a:br>
            <a:r>
              <a:rPr lang="ru-RU" dirty="0" smtClean="0"/>
              <a:t>•  Кейс 2</a:t>
            </a:r>
            <a:br>
              <a:rPr lang="ru-RU" dirty="0" smtClean="0"/>
            </a:br>
            <a:r>
              <a:rPr lang="ru-RU" dirty="0" smtClean="0"/>
              <a:t>Для клиента, имеющего нестабильную ситуацию, требование о наличии поручительств владельцев бизнеса является практически обязательным условием. Если сам владелец бизнеса не уверен в его успехе, то банки исходя из консервативного подхода обязаны отказываться от кредитования.</a:t>
            </a:r>
            <a:br>
              <a:rPr lang="ru-RU" dirty="0" smtClean="0"/>
            </a:br>
            <a:r>
              <a:rPr lang="ru-RU" dirty="0" smtClean="0"/>
              <a:t>•  Кейс 3</a:t>
            </a:r>
            <a:br>
              <a:rPr lang="ru-RU" dirty="0" smtClean="0"/>
            </a:br>
            <a:r>
              <a:rPr lang="ru-RU" dirty="0" smtClean="0"/>
              <a:t>Основной вопрос - каким образом в балансе отражены полученные на нерыночных условиях обязательства, каковы эти условия и перспективы их замещения. В принципе, возможность по получению кредита достаточно велика, поскольку если предприятие сумело получить хорошую динамику развития и показатели, привлекая дорогие ресурсы, то их замена на более льготные только улучшит показатели. Если исходить из ситуации, что финансовая отчетность составлена верно, то кредитование клиента вполне возможно. Индикативная ставка по кредиту составит 14-16% годовых. В том случае, если клиент использует полный перечень услуг в банке, ставка может быть снижена.</a:t>
            </a:r>
            <a:br>
              <a:rPr lang="ru-RU" dirty="0" smtClean="0"/>
            </a:br>
            <a:r>
              <a:rPr lang="ru-RU" dirty="0" smtClean="0"/>
              <a:t>•  Кейс 4</a:t>
            </a:r>
            <a:br>
              <a:rPr lang="ru-RU" dirty="0" smtClean="0"/>
            </a:br>
            <a:r>
              <a:rPr lang="ru-RU" dirty="0" smtClean="0"/>
              <a:t>Большое значение имеет объем денежных потоков, проходящий по счетам клиента. Если это торговая организация, то наилучшим образом подходит кредит в форме «овердрафт», величина которого завит от объема поступлений на счет. Необходимо выяснить причины, по которым один из акционеров отказался предоставить поручительство. Если это связано с тем, что он не участвует в деятельности компании или является номинальным держателем, то большое значение имеет выяснение конечного бенефициара компании, с которым должны быть проведены дополнительные переговоры. Ставка по овердрафту составит 13-14% годовых.</a:t>
            </a:r>
            <a:br>
              <a:rPr lang="ru-RU" dirty="0" smtClean="0"/>
            </a:br>
            <a:r>
              <a:rPr lang="ru-RU" dirty="0" smtClean="0"/>
              <a:t>• Кейс 5</a:t>
            </a:r>
            <a:br>
              <a:rPr lang="ru-RU" dirty="0" smtClean="0"/>
            </a:br>
            <a:r>
              <a:rPr lang="ru-RU" dirty="0" smtClean="0"/>
              <a:t>Наличие реструктуризированной в кризис задолженности не является стоп-фактором при кредитовании. Необходим анализ возможности исполнения в настоящее время ранее реструктуризированной задолженности. Если денежные потоки позволяют обслуживать и возвращать ранее предоставленные кредиты, то предприятие имеет все основания для получения кредита. Поручительство владельцев бизнеса за возврат суммы задолженности в размере, не превышающем сумму кредита, также не является значительным препятствием при наличии надежного обеспечения. В случае получения залога со стороны третьих лиц в обязательном порядке должно быть представлено поручительство залогодателя. Индикативная ставка по кредиту составит 14-16% годовых.</a:t>
            </a:r>
          </a:p>
          <a:p>
            <a:r>
              <a:rPr lang="ru-RU" dirty="0" smtClean="0"/>
              <a:t> </a:t>
            </a:r>
          </a:p>
          <a:p>
            <a:r>
              <a:rPr lang="ru-RU" dirty="0" smtClean="0"/>
              <a:t>СДМ-БАНК</a:t>
            </a:r>
            <a:br>
              <a:rPr lang="ru-RU" dirty="0" smtClean="0"/>
            </a:br>
            <a:endParaRPr lang="ru-RU" dirty="0" smtClean="0"/>
          </a:p>
          <a:p>
            <a:r>
              <a:rPr lang="ru-RU" dirty="0" smtClean="0"/>
              <a:t>Сергей КОЗЛОВ, директор кредитного департамента</a:t>
            </a:r>
            <a:br>
              <a:rPr lang="ru-RU" dirty="0" smtClean="0"/>
            </a:br>
            <a:r>
              <a:rPr lang="ru-RU" dirty="0" smtClean="0"/>
              <a:t>• Кейс 1</a:t>
            </a:r>
            <a:br>
              <a:rPr lang="ru-RU" dirty="0" smtClean="0"/>
            </a:br>
            <a:r>
              <a:rPr lang="ru-RU" dirty="0" smtClean="0"/>
              <a:t>Мы должны получить информацию, насколько предприятие МСБ зависит от холдинга, связано взаимными обязательствами и т.п. Если проблемы холдинга объективно не распространятся на компанию МСБ и она подходит под наши стандарты, мы примем положительное решение о кредитовании. Решение принимается в течение семи дней после предоставления пакета документов. Процентные ставки индивидуальны и зависят от нескольких факторов, некоторые из которых не указаны в кейсах. Прежде всего это сумма кредита. Вилка по процентным ставкам - 14-18% годовых.</a:t>
            </a:r>
            <a:br>
              <a:rPr lang="ru-RU" dirty="0" smtClean="0"/>
            </a:br>
            <a:r>
              <a:rPr lang="ru-RU" dirty="0" smtClean="0"/>
              <a:t>•  Кейс 2</a:t>
            </a:r>
            <a:br>
              <a:rPr lang="ru-RU" dirty="0" smtClean="0"/>
            </a:br>
            <a:r>
              <a:rPr lang="ru-RU" dirty="0" smtClean="0"/>
              <a:t>Банк откажет в кредитовании.</a:t>
            </a:r>
            <a:br>
              <a:rPr lang="ru-RU" dirty="0" smtClean="0"/>
            </a:br>
            <a:r>
              <a:rPr lang="ru-RU" dirty="0" smtClean="0"/>
              <a:t>•  Кейс 3</a:t>
            </a:r>
            <a:br>
              <a:rPr lang="ru-RU" dirty="0" smtClean="0"/>
            </a:br>
            <a:r>
              <a:rPr lang="ru-RU" dirty="0" smtClean="0"/>
              <a:t>Если по имеющейся в распоряжении банка информации компания будет соответствовать нашим стандартам, мы примем положительное решение о кредитовании. Если при анализе компании мы обнаружим несоответствие данных или выявим существенную информацию, которую от банка изначально скрывали и которая могла повлиять на решение банка, мы откажем в кредитовании.</a:t>
            </a:r>
            <a:br>
              <a:rPr lang="ru-RU" dirty="0" smtClean="0"/>
            </a:br>
            <a:r>
              <a:rPr lang="ru-RU" dirty="0" smtClean="0"/>
              <a:t>•  Кейс 4</a:t>
            </a:r>
            <a:br>
              <a:rPr lang="ru-RU" dirty="0" smtClean="0"/>
            </a:br>
            <a:r>
              <a:rPr lang="ru-RU" dirty="0" smtClean="0"/>
              <a:t>Возможно, банк примет положительное решение при условии, если компания будет соответствовать нашим стандартам, а также при условии понимания имущественного положения обоих собственников и причин в отказе от поручительства одного из собственников. При этом сумма кредита может быть снижена. В зависимости от цели кредита будут предложены альтернативные банковские кредитные продукты (лизинг, факторинг, овердрафт).</a:t>
            </a:r>
            <a:br>
              <a:rPr lang="ru-RU" dirty="0" smtClean="0"/>
            </a:br>
            <a:r>
              <a:rPr lang="ru-RU" dirty="0" smtClean="0"/>
              <a:t>• Кейс 5</a:t>
            </a:r>
            <a:br>
              <a:rPr lang="ru-RU" dirty="0" smtClean="0"/>
            </a:br>
            <a:r>
              <a:rPr lang="ru-RU" dirty="0" smtClean="0"/>
              <a:t>Если компания соответствует стандартам банка, может выдерживать кредитную нагрузку, постепенно ее снижая, предложит адекватные залоги и поручительства владельцев на сумму запрашиваемого кредита, банк примет положительное решение, в том числе если кредит запрашивается на погашение кредитов в других банках.</a:t>
            </a:r>
          </a:p>
          <a:p>
            <a:r>
              <a:rPr lang="ru-RU" dirty="0" smtClean="0"/>
              <a:t> </a:t>
            </a:r>
          </a:p>
          <a:p>
            <a:r>
              <a:rPr lang="ru-RU" dirty="0" smtClean="0"/>
              <a:t>Банк Москвы</a:t>
            </a:r>
            <a:br>
              <a:rPr lang="ru-RU" dirty="0" smtClean="0"/>
            </a:br>
            <a:endParaRPr lang="ru-RU" dirty="0" smtClean="0"/>
          </a:p>
          <a:p>
            <a:r>
              <a:rPr lang="ru-RU" dirty="0" smtClean="0"/>
              <a:t>Тимофей ВАСИЛЬЕВ, начальник управления развития малого бизнеса</a:t>
            </a:r>
            <a:br>
              <a:rPr lang="ru-RU" dirty="0" smtClean="0"/>
            </a:br>
            <a:r>
              <a:rPr lang="ru-RU" dirty="0" smtClean="0"/>
              <a:t>• Кейс 1</a:t>
            </a:r>
            <a:br>
              <a:rPr lang="ru-RU" dirty="0" smtClean="0"/>
            </a:br>
            <a:r>
              <a:rPr lang="ru-RU" dirty="0" smtClean="0"/>
              <a:t>Банк Москвы консолидирует финансовые показатели по всей группе компаний/холдингу, рассчитает лимит на всю группу. В случае положительного значения лимита и получения согласия клиента Банк Москвы предоставит кредит. В качестве дополнительных требований может выдвинуть усиление объема/структуры обеспечения. Срок рассмотрения заявки составляет 5–10 рабочих дней после предоставления всех необходимых документов потенциальными заемщиками. Размер ставки прежде всего зависит от срока кредитования, далее - от объема кредитных ресурсов.</a:t>
            </a:r>
            <a:br>
              <a:rPr lang="ru-RU" dirty="0" smtClean="0"/>
            </a:br>
            <a:r>
              <a:rPr lang="ru-RU" dirty="0" smtClean="0"/>
              <a:t>• Кейс 2</a:t>
            </a:r>
            <a:br>
              <a:rPr lang="ru-RU" dirty="0" smtClean="0"/>
            </a:br>
            <a:r>
              <a:rPr lang="ru-RU" dirty="0" smtClean="0"/>
              <a:t>Предоставление кредита возможно, но достаточно сомнительно по следующим причинам:</a:t>
            </a:r>
            <a:br>
              <a:rPr lang="ru-RU" dirty="0" smtClean="0"/>
            </a:br>
            <a:r>
              <a:rPr lang="ru-RU" dirty="0" smtClean="0"/>
              <a:t>- сезонные убытки могут привести к дефолту в соответствующие периоды, даже в случае исключения плановых погашений основного долга. Проблемная ситуация может возникнуть при ежемесячных погашениях процентов;</a:t>
            </a:r>
            <a:br>
              <a:rPr lang="ru-RU" dirty="0" smtClean="0"/>
            </a:br>
            <a:r>
              <a:rPr lang="ru-RU" dirty="0" smtClean="0"/>
              <a:t>- предельная долговая нагрузка может также привезти к дефолту платежеспособности;</a:t>
            </a:r>
            <a:br>
              <a:rPr lang="ru-RU" dirty="0" smtClean="0"/>
            </a:br>
            <a:r>
              <a:rPr lang="ru-RU" dirty="0" smtClean="0"/>
              <a:t>- нежелание собственника бизнеса предоставить личное поручительство по кредиту может косвенно свидетельствовать о его сомнениях в погашении кредита.</a:t>
            </a:r>
            <a:br>
              <a:rPr lang="ru-RU" dirty="0" smtClean="0"/>
            </a:br>
            <a:r>
              <a:rPr lang="ru-RU" dirty="0" smtClean="0"/>
              <a:t>•  Кейс 3</a:t>
            </a:r>
            <a:br>
              <a:rPr lang="ru-RU" dirty="0" smtClean="0"/>
            </a:br>
            <a:r>
              <a:rPr lang="ru-RU" dirty="0" smtClean="0"/>
              <a:t>Банк Москвы предоставит кредит в случае достаточности рассчитанного лимита.</a:t>
            </a:r>
            <a:br>
              <a:rPr lang="ru-RU" dirty="0" smtClean="0"/>
            </a:br>
            <a:r>
              <a:rPr lang="ru-RU" dirty="0" smtClean="0"/>
              <a:t>•  Кейс 4</a:t>
            </a:r>
            <a:br>
              <a:rPr lang="ru-RU" dirty="0" smtClean="0"/>
            </a:br>
            <a:r>
              <a:rPr lang="ru-RU" dirty="0" smtClean="0"/>
              <a:t>Банк Москвы предоставит кредит в случае достаточности рассчитанного лимита и удовлетворения клиента ряду требований по финансовой устойчивости. В данном случае возможно увеличение маржи риска в структуре процентной ставки.</a:t>
            </a:r>
            <a:br>
              <a:rPr lang="ru-RU" dirty="0" smtClean="0"/>
            </a:br>
            <a:r>
              <a:rPr lang="ru-RU" dirty="0" smtClean="0"/>
              <a:t>• Кейс 5</a:t>
            </a:r>
            <a:br>
              <a:rPr lang="ru-RU" dirty="0" smtClean="0"/>
            </a:br>
            <a:r>
              <a:rPr lang="ru-RU" dirty="0" smtClean="0"/>
              <a:t>Банк Москвы предоставит кредит в случае достаточности рассчитанного лимита и удовлетворения клиента ряду требований по финансовой устойчивости. В данном случае возможно увеличение маржи риска в структуре процентной ставки.</a:t>
            </a:r>
          </a:p>
          <a:p>
            <a:r>
              <a:rPr lang="ru-RU" dirty="0" smtClean="0"/>
              <a:t> </a:t>
            </a:r>
          </a:p>
          <a:p>
            <a:r>
              <a:rPr lang="ru-RU" dirty="0" smtClean="0"/>
              <a:t>СБ Банк</a:t>
            </a:r>
            <a:br>
              <a:rPr lang="ru-RU" dirty="0" smtClean="0"/>
            </a:br>
            <a:endParaRPr lang="ru-RU" dirty="0" smtClean="0"/>
          </a:p>
          <a:p>
            <a:r>
              <a:rPr lang="ru-RU" dirty="0" smtClean="0"/>
              <a:t>Ирина КУКАРСКАЯ, директор департамента кредитования</a:t>
            </a:r>
            <a:br>
              <a:rPr lang="ru-RU" dirty="0" smtClean="0"/>
            </a:br>
            <a:r>
              <a:rPr lang="ru-RU" dirty="0" smtClean="0"/>
              <a:t>• Кейс 1</a:t>
            </a:r>
            <a:br>
              <a:rPr lang="ru-RU" dirty="0" smtClean="0"/>
            </a:br>
            <a:r>
              <a:rPr lang="ru-RU" dirty="0" smtClean="0"/>
              <a:t>Окончательное решение будет принято после проведения комплексного анализа финансово-хозяйственной деятельности холдинга. Рассмотрение данной заявки займет дополнительное время, которое будет зависеть от оперативности предоставления информации по холдингу, ее полноты и прозрачности. Если кредитование компании будет связано с дополнительными рисками для банка, банк может потребовать дополнительных обеспечительных мер, как то: предоставление ликвидного имущественного залога (в </a:t>
            </a:r>
            <a:r>
              <a:rPr lang="ru-RU" dirty="0" err="1" smtClean="0"/>
              <a:t>т.ч</a:t>
            </a:r>
            <a:r>
              <a:rPr lang="ru-RU" dirty="0" smtClean="0"/>
              <a:t>. принадлежащего как компаниям, входящим в холдинг, так и финальным собственникам); предоставление поручительств финальных собственников холдинга; предоставление поручительств компаний холдинга, генерирующих основной поток денежных средств от деятельности холдинга. Ставка может превышать среднюю ставку, сложившуюся в банке при выдаче кредитов субъектам МСБ на дату предоставления заемных средств, на 1–1,5 процентных пункта.</a:t>
            </a:r>
            <a:br>
              <a:rPr lang="ru-RU" dirty="0" smtClean="0"/>
            </a:br>
            <a:r>
              <a:rPr lang="ru-RU" dirty="0" smtClean="0"/>
              <a:t>• Кейс 2</a:t>
            </a:r>
            <a:br>
              <a:rPr lang="ru-RU" dirty="0" smtClean="0"/>
            </a:br>
            <a:r>
              <a:rPr lang="ru-RU" dirty="0" smtClean="0"/>
              <a:t>По данной заявке банком будет отказано в предоставлении кредита. Наличие сезонности отдельных видов деятельности и связанная с этим нестабильная динамика по поступлению выручки в данной ситуации не будут являться основной причиной для отказа. Основная причина - в отсутствии залогового обеспечения и отказе собственников в предоставлении личных поручительств. Рассмотрение данной заявки не займет много времени, поскольку свои «предложения» по обеспечению кредита (как залогом, так и поручительством) заемщик указывает в заявке на кредит и иных документах, сопровождающих кредитную заявку.</a:t>
            </a:r>
            <a:br>
              <a:rPr lang="ru-RU" dirty="0" smtClean="0"/>
            </a:br>
            <a:r>
              <a:rPr lang="ru-RU" dirty="0" smtClean="0"/>
              <a:t>• Кейс 3</a:t>
            </a:r>
            <a:br>
              <a:rPr lang="ru-RU" dirty="0" smtClean="0"/>
            </a:br>
            <a:r>
              <a:rPr lang="ru-RU" dirty="0" smtClean="0"/>
              <a:t>Банком будет принята заявка на предоставление кредита на указанных условиях. При анализе финансово-хозяйственной деятельности будет произведен анализ пассивов, являющихся источником формирования активов, в том числе активов, которые могут быть рассмотрены как предмет залогового обеспечения. В случае если займы третьих лиц были возвращены за счет наработанной прибыли, это будет расцениваться как фактор, положительно характеризующий деятельность предприятия. Если задолженность по займам будет не погашена на дату рассмотрения заявки на кредит, банк обратит внимание на отражение данных обязательств в кэш-</a:t>
            </a:r>
            <a:r>
              <a:rPr lang="ru-RU" dirty="0" err="1" smtClean="0"/>
              <a:t>фло</a:t>
            </a:r>
            <a:r>
              <a:rPr lang="ru-RU" dirty="0" smtClean="0"/>
              <a:t> предприятия, на достаточность выручки от реализации продукции основной деятельности для обслуживания как кредита банка, так и частных заимствований, на отсутствие залогового обременения на предлагаемое в обеспечение кредита имущество. Рассмотрение такой заявки займет семь календарных дней. Банк предложит по данному кредиту процентную ставку, применяемую банком при кредитовании субъектов МСБ на стандартных условиях.</a:t>
            </a:r>
            <a:br>
              <a:rPr lang="ru-RU" dirty="0" smtClean="0"/>
            </a:br>
            <a:r>
              <a:rPr lang="ru-RU" dirty="0" smtClean="0"/>
              <a:t>•  Кейс 4</a:t>
            </a:r>
            <a:br>
              <a:rPr lang="ru-RU" dirty="0" smtClean="0"/>
            </a:br>
            <a:r>
              <a:rPr lang="ru-RU" dirty="0" smtClean="0"/>
              <a:t>В данной ситуации банк предложит учредителю, готовому дать личное поручительство, ипотечный кредит под залог его личного недвижимого имущества, обладающего высокой степенью ликвидности. При принятии такого решения банком будут учтены степень «влияния» второго учредителя, не готового давать свое поручительство, на ведение бизнеса компании, достаточность источников у заемщика - физического лица для обслуживания кредита, вероятность потери места работы и трудоустройства, прочие факторы, влияющие на принятие решения. Решение о выдаче ипотечного кредита банк примет за пять дней. Процентная ставка в этом случае будет составлять ставку по программе ипотечного кредитования, действующую на дату принятия решения.</a:t>
            </a:r>
            <a:br>
              <a:rPr lang="ru-RU" dirty="0" smtClean="0"/>
            </a:br>
            <a:r>
              <a:rPr lang="ru-RU" dirty="0" smtClean="0"/>
              <a:t>•  Кейс 5</a:t>
            </a:r>
            <a:br>
              <a:rPr lang="ru-RU" dirty="0" smtClean="0"/>
            </a:br>
            <a:r>
              <a:rPr lang="ru-RU" dirty="0" smtClean="0"/>
              <a:t>Если доходов от основной деятельности компании достаточно для обслуживания текущей (реструктурированной) задолженности и испрашиваемого кредита, а активы обеспечивают все обязательства заемщика, банк примет положительное решение. Заявка на выдачу кредита будет рассмотрена в течение семи дней, а процентная ставка по кредиту будет предложена в размере ставки, применяемой банком при кредитовании субъектов МСБ на стандартных условиях. В обеспечение кредита банк также предложит компании предоставить в залог ликвидное имущество (принадлежащее как компании, так и учредителям). В случае недостаточности имущественного залога банк обратится в Фонд содействия кредитованию малого бизнеса на предмет предоставления поручительства в обеспечение обязательств заемщика.</a:t>
            </a:r>
          </a:p>
          <a:p>
            <a:r>
              <a:rPr lang="ru-RU" dirty="0" smtClean="0"/>
              <a:t> </a:t>
            </a:r>
          </a:p>
          <a:p>
            <a:r>
              <a:rPr lang="ru-RU" dirty="0" smtClean="0"/>
              <a:t>Банк Открытие</a:t>
            </a:r>
            <a:br>
              <a:rPr lang="ru-RU" dirty="0" smtClean="0"/>
            </a:br>
            <a:endParaRPr lang="ru-RU" dirty="0" smtClean="0"/>
          </a:p>
          <a:p>
            <a:r>
              <a:rPr lang="ru-RU" dirty="0" smtClean="0"/>
              <a:t>Алексей ГОНУС, первый заместитель председателя правления</a:t>
            </a:r>
            <a:br>
              <a:rPr lang="ru-RU" dirty="0" smtClean="0"/>
            </a:br>
            <a:r>
              <a:rPr lang="ru-RU" dirty="0" smtClean="0"/>
              <a:t>• Кейс 1</a:t>
            </a:r>
            <a:br>
              <a:rPr lang="ru-RU" dirty="0" smtClean="0"/>
            </a:br>
            <a:r>
              <a:rPr lang="ru-RU" dirty="0" smtClean="0"/>
              <a:t>В данном случае банк запросит отчетность по другим предприятиям холдинга, консолидирует данные по холдингу и будет принимать решение по заявке на основе анализа консолидированной отчетности.</a:t>
            </a:r>
            <a:br>
              <a:rPr lang="ru-RU" dirty="0" smtClean="0"/>
            </a:br>
            <a:r>
              <a:rPr lang="ru-RU" dirty="0" smtClean="0"/>
              <a:t>Рассмотрение заявки потребует дополнительно двух-трех дней с момента предоставления клиентом документов по другим предприятиям холдинга.</a:t>
            </a:r>
            <a:br>
              <a:rPr lang="ru-RU" dirty="0" smtClean="0"/>
            </a:br>
            <a:r>
              <a:rPr lang="ru-RU" dirty="0" smtClean="0"/>
              <a:t>•  Кейс 2</a:t>
            </a:r>
            <a:br>
              <a:rPr lang="ru-RU" dirty="0" smtClean="0"/>
            </a:br>
            <a:r>
              <a:rPr lang="ru-RU" dirty="0" smtClean="0"/>
              <a:t>По данной заявке банк откажет в кредитовании, поскольку наличие личных поручительств владельцев бизнеса является обязательным условием кредитования МСБ. Клиентский менеджер информирует потенциального заемщика об этом на первичных переговорах, в случае отказа клиента заявка не принимается в работу.</a:t>
            </a:r>
            <a:br>
              <a:rPr lang="ru-RU" dirty="0" smtClean="0"/>
            </a:br>
            <a:r>
              <a:rPr lang="ru-RU" dirty="0" smtClean="0"/>
              <a:t>•  Кейс 3</a:t>
            </a:r>
            <a:br>
              <a:rPr lang="ru-RU" dirty="0" smtClean="0"/>
            </a:br>
            <a:r>
              <a:rPr lang="ru-RU" dirty="0" smtClean="0"/>
              <a:t>Кредитование по такой заявке возможно, отсутствие кредитной истории не является стоп-фактором. В качестве дополнительных условий банк предложит клиенту перевести все обороты по расчетному счету к нам в целях оперативного мониторинга состояния бизнеса и повышения интегральной доходности клиента. Стандартный срок рассмотрения заявки - 7-10 дней.</a:t>
            </a:r>
            <a:br>
              <a:rPr lang="ru-RU" dirty="0" smtClean="0"/>
            </a:br>
            <a:r>
              <a:rPr lang="ru-RU" dirty="0" smtClean="0"/>
              <a:t>•  Кейс 4</a:t>
            </a:r>
            <a:br>
              <a:rPr lang="ru-RU" dirty="0" smtClean="0"/>
            </a:br>
            <a:r>
              <a:rPr lang="ru-RU" dirty="0" smtClean="0"/>
              <a:t>По данной заявке банк откажет в кредитовании, поскольку наличие личных поручительств владельцев бизнеса является обязательным условием кредитования МСБ. Клиентский менеджер информирует потенциального заемщика об этом на первичных переговорах, в случае отказа клиента заявка не принимается в работу.</a:t>
            </a:r>
            <a:br>
              <a:rPr lang="ru-RU" dirty="0" smtClean="0"/>
            </a:br>
            <a:r>
              <a:rPr lang="ru-RU" dirty="0" smtClean="0"/>
              <a:t>•  Кейс 5</a:t>
            </a:r>
            <a:br>
              <a:rPr lang="ru-RU" dirty="0" smtClean="0"/>
            </a:br>
            <a:r>
              <a:rPr lang="ru-RU" dirty="0" smtClean="0"/>
              <a:t>Если реструктурированная задолженность хорошо обслуживается и погашается в течение последнего года, видна позитивная динамика основных финансовых показателей предприятия, его кредитная нагрузка оценивается нами как нормальная, то такую заявку можем рассмотреть, но только при условии полного поручительства владельцев бизнеса (включая обязательства по погашению основного долга, процентов, штрафов и пеней).</a:t>
            </a:r>
            <a:br>
              <a:rPr lang="ru-RU" dirty="0" smtClean="0"/>
            </a:br>
            <a:r>
              <a:rPr lang="ru-RU" dirty="0" smtClean="0"/>
              <a:t>Стандартный срок рассмотрения заявки - 7-10 дней.</a:t>
            </a:r>
            <a:br>
              <a:rPr lang="ru-RU" dirty="0" smtClean="0"/>
            </a:br>
            <a:r>
              <a:rPr lang="ru-RU" dirty="0" smtClean="0"/>
              <a:t>Ставка по кредиту для всех </a:t>
            </a:r>
            <a:r>
              <a:rPr lang="ru-RU" dirty="0" err="1" smtClean="0"/>
              <a:t>неотказных</a:t>
            </a:r>
            <a:r>
              <a:rPr lang="ru-RU" dirty="0" smtClean="0"/>
              <a:t> кейсов будет зависеть от параметров запрашиваемого кредитного продукта (срока кредитования, вида предлагаемого обеспечения).</a:t>
            </a:r>
          </a:p>
          <a:p>
            <a:r>
              <a:rPr lang="ru-RU" dirty="0" smtClean="0"/>
              <a:t> </a:t>
            </a:r>
          </a:p>
          <a:p>
            <a:r>
              <a:rPr lang="ru-RU" dirty="0" err="1" smtClean="0"/>
              <a:t>Инвестторгбанк</a:t>
            </a:r>
            <a:r>
              <a:rPr lang="ru-RU" dirty="0" smtClean="0"/>
              <a:t/>
            </a:r>
            <a:br>
              <a:rPr lang="ru-RU" dirty="0" smtClean="0"/>
            </a:br>
            <a:endParaRPr lang="ru-RU" dirty="0" smtClean="0"/>
          </a:p>
          <a:p>
            <a:r>
              <a:rPr lang="ru-RU" dirty="0" smtClean="0"/>
              <a:t>Алексей ТЮШОВ, вице-президент</a:t>
            </a:r>
            <a:br>
              <a:rPr lang="ru-RU" dirty="0" smtClean="0"/>
            </a:br>
            <a:r>
              <a:rPr lang="ru-RU" dirty="0" smtClean="0"/>
              <a:t>• Кейс 1</a:t>
            </a:r>
            <a:br>
              <a:rPr lang="ru-RU" dirty="0" smtClean="0"/>
            </a:br>
            <a:r>
              <a:rPr lang="ru-RU" dirty="0" smtClean="0"/>
              <a:t>Ключевая фраза - «сомнение». В процессе кредитования сомнений быть не должно. Следовательно, необходимость анализа деятельности холдинга очевидна.</a:t>
            </a:r>
            <a:br>
              <a:rPr lang="ru-RU" dirty="0" smtClean="0"/>
            </a:br>
            <a:r>
              <a:rPr lang="ru-RU" dirty="0" smtClean="0"/>
              <a:t>•  Кейс 2</a:t>
            </a:r>
            <a:br>
              <a:rPr lang="ru-RU" dirty="0" smtClean="0"/>
            </a:br>
            <a:r>
              <a:rPr lang="ru-RU" dirty="0" smtClean="0"/>
              <a:t>Маловероятный случай. Практически все банки - участники рынка кредитования практикуют подход получения поручительства со стороны собственников бизнеса, тем более если он в одном лице. Если же собственник не готов предоставить личное поручительство, рассчитывать на получение заемных средств он не сможет.</a:t>
            </a:r>
            <a:br>
              <a:rPr lang="ru-RU" dirty="0" smtClean="0"/>
            </a:br>
            <a:r>
              <a:rPr lang="ru-RU" dirty="0" smtClean="0"/>
              <a:t>•  Кейс 3</a:t>
            </a:r>
            <a:br>
              <a:rPr lang="ru-RU" dirty="0" smtClean="0"/>
            </a:br>
            <a:r>
              <a:rPr lang="ru-RU" dirty="0" smtClean="0"/>
              <a:t>Для этого и проводится анализ финансово-хозяйственной деятельности клиента. При его грамотном проведении, как правило, наличие частных займов выявить несложно. Тем не менее это не является стоп-фактором. Если заемщик в целом отвечает нашим параметрам кредитования, мы с ним с удовольствием сотрудничаем.</a:t>
            </a:r>
            <a:br>
              <a:rPr lang="ru-RU" dirty="0" smtClean="0"/>
            </a:br>
            <a:r>
              <a:rPr lang="ru-RU" dirty="0" smtClean="0"/>
              <a:t>•  Кейс 4</a:t>
            </a:r>
            <a:br>
              <a:rPr lang="ru-RU" dirty="0" smtClean="0"/>
            </a:br>
            <a:r>
              <a:rPr lang="ru-RU" dirty="0" smtClean="0"/>
              <a:t>Как правило, мы стараемся взять поручительство всех учредителей. Если же по каким-либо причинам это не удается, то поручительство собственника с долей более 50% является обязательным.</a:t>
            </a:r>
            <a:br>
              <a:rPr lang="ru-RU" dirty="0" smtClean="0"/>
            </a:br>
            <a:r>
              <a:rPr lang="ru-RU" dirty="0" smtClean="0"/>
              <a:t>•  Кейс 5</a:t>
            </a:r>
            <a:br>
              <a:rPr lang="ru-RU" dirty="0" smtClean="0"/>
            </a:br>
            <a:r>
              <a:rPr lang="ru-RU" dirty="0" smtClean="0"/>
              <a:t>Это нормальная ситуация. Каждый случай индивидуален. В данной ситуации все будет зависеть от параметра продукта и текущего финансового состояния самого заемщика. Если текущее состояние и перспективы развития бизнеса заемщика нам понятны, то кредитные средства ему будут выделены.  </a:t>
            </a:r>
          </a:p>
          <a:p>
            <a:endParaRPr lang="ru-RU" dirty="0" smtClean="0"/>
          </a:p>
          <a:p>
            <a:endParaRPr lang="ru-RU" dirty="0"/>
          </a:p>
        </p:txBody>
      </p:sp>
      <p:sp>
        <p:nvSpPr>
          <p:cNvPr id="4" name="Номер слайда 3"/>
          <p:cNvSpPr>
            <a:spLocks noGrp="1"/>
          </p:cNvSpPr>
          <p:nvPr>
            <p:ph type="sldNum" sz="quarter" idx="10"/>
          </p:nvPr>
        </p:nvSpPr>
        <p:spPr/>
        <p:txBody>
          <a:bodyPr/>
          <a:lstStyle/>
          <a:p>
            <a:fld id="{AC66088F-1649-4510-AF6D-D1CE284870CB}" type="slidenum">
              <a:rPr lang="ru-RU" smtClean="0"/>
              <a:t>13</a:t>
            </a:fld>
            <a:endParaRPr lang="ru-RU"/>
          </a:p>
        </p:txBody>
      </p:sp>
    </p:spTree>
    <p:extLst>
      <p:ext uri="{BB962C8B-B14F-4D97-AF65-F5344CB8AC3E}">
        <p14:creationId xmlns:p14="http://schemas.microsoft.com/office/powerpoint/2010/main" val="34903832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CF7A87E-D327-4CE4-AB50-078788C82CB0}" type="datetimeFigureOut">
              <a:rPr lang="ru-RU" smtClean="0"/>
              <a:t>30.11.2016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32092042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CF7A87E-D327-4CE4-AB50-078788C82CB0}" type="datetimeFigureOut">
              <a:rPr lang="ru-RU" smtClean="0"/>
              <a:t>30.11.2016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120019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CF7A87E-D327-4CE4-AB50-078788C82CB0}" type="datetimeFigureOut">
              <a:rPr lang="ru-RU" smtClean="0"/>
              <a:t>30.11.2016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932423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CF7A87E-D327-4CE4-AB50-078788C82CB0}" type="datetimeFigureOut">
              <a:rPr lang="ru-RU" smtClean="0"/>
              <a:t>30.11.2016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9177574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CF7A87E-D327-4CE4-AB50-078788C82CB0}" type="datetimeFigureOut">
              <a:rPr lang="ru-RU" smtClean="0"/>
              <a:t>30.11.2016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3630644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CF7A87E-D327-4CE4-AB50-078788C82CB0}" type="datetimeFigureOut">
              <a:rPr lang="ru-RU" smtClean="0"/>
              <a:t>30.11.2016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857255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CF7A87E-D327-4CE4-AB50-078788C82CB0}" type="datetimeFigureOut">
              <a:rPr lang="ru-RU" smtClean="0"/>
              <a:t>30.11.2016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2250520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CF7A87E-D327-4CE4-AB50-078788C82CB0}" type="datetimeFigureOut">
              <a:rPr lang="ru-RU" smtClean="0"/>
              <a:t>30.11.2016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3407160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CF7A87E-D327-4CE4-AB50-078788C82CB0}" type="datetimeFigureOut">
              <a:rPr lang="ru-RU" smtClean="0"/>
              <a:t>30.11.2016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281832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CF7A87E-D327-4CE4-AB50-078788C82CB0}" type="datetimeFigureOut">
              <a:rPr lang="ru-RU" smtClean="0"/>
              <a:t>30.11.2016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629335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CF7A87E-D327-4CE4-AB50-078788C82CB0}" type="datetimeFigureOut">
              <a:rPr lang="ru-RU" smtClean="0"/>
              <a:t>30.11.2016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3200843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F7A87E-D327-4CE4-AB50-078788C82CB0}" type="datetimeFigureOut">
              <a:rPr lang="ru-RU" smtClean="0"/>
              <a:t>30.11.2016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B35616-5BB2-4499-9B9E-A1AFF7993AB4}" type="slidenum">
              <a:rPr lang="ru-RU" smtClean="0"/>
              <a:t>‹#›</a:t>
            </a:fld>
            <a:endParaRPr lang="ru-RU"/>
          </a:p>
        </p:txBody>
      </p:sp>
    </p:spTree>
    <p:extLst>
      <p:ext uri="{BB962C8B-B14F-4D97-AF65-F5344CB8AC3E}">
        <p14:creationId xmlns:p14="http://schemas.microsoft.com/office/powerpoint/2010/main" val="13246332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hyperlink" Target="http://www.banki.ru/"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31122" y="267241"/>
            <a:ext cx="6848202" cy="1219980"/>
          </a:xfrm>
        </p:spPr>
        <p:txBody>
          <a:bodyPr>
            <a:noAutofit/>
          </a:bodyPr>
          <a:lstStyle/>
          <a:p>
            <a:r>
              <a:rPr lang="ru-RU" sz="1800" dirty="0">
                <a:latin typeface="Times New Roman" panose="02020603050405020304" pitchFamily="18" charset="0"/>
                <a:cs typeface="Times New Roman" panose="02020603050405020304" pitchFamily="18" charset="0"/>
              </a:rPr>
              <a:t>Программа повышения квалификации </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«Содержание и методика преподавания курса финансовой грамотности различным категориям обучающихся»</a:t>
            </a:r>
            <a:r>
              <a:rPr lang="ru-RU" sz="1800" b="1" dirty="0">
                <a:latin typeface="Times New Roman" panose="02020603050405020304" pitchFamily="18" charset="0"/>
                <a:cs typeface="Times New Roman" panose="02020603050405020304" pitchFamily="18" charset="0"/>
              </a:rPr>
              <a:t/>
            </a:r>
            <a:br>
              <a:rPr lang="ru-RU" sz="1800" b="1" dirty="0">
                <a:latin typeface="Times New Roman" panose="02020603050405020304" pitchFamily="18" charset="0"/>
                <a:cs typeface="Times New Roman" panose="02020603050405020304" pitchFamily="18" charset="0"/>
              </a:rPr>
            </a:br>
            <a:endParaRPr lang="ru-RU" sz="18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581750" y="3553414"/>
            <a:ext cx="8229600" cy="2448059"/>
          </a:xfrm>
        </p:spPr>
        <p:txBody>
          <a:bodyPr>
            <a:normAutofit/>
          </a:bodyPr>
          <a:lstStyle/>
          <a:p>
            <a:pPr marL="0" indent="0">
              <a:buNone/>
            </a:pPr>
            <a:endParaRPr lang="ru-RU" sz="2400" b="1" dirty="0">
              <a:solidFill>
                <a:srgbClr val="000066"/>
              </a:solidFill>
              <a:latin typeface="Times New Roman" panose="02020603050405020304" pitchFamily="18" charset="0"/>
              <a:cs typeface="Times New Roman" panose="02020603050405020304" pitchFamily="18" charset="0"/>
            </a:endParaRPr>
          </a:p>
          <a:p>
            <a:pPr marL="0" indent="0">
              <a:buNone/>
            </a:pPr>
            <a:r>
              <a:rPr lang="ru-RU" sz="2600" b="1" dirty="0" smtClean="0">
                <a:solidFill>
                  <a:srgbClr val="000066"/>
                </a:solidFill>
                <a:latin typeface="Times New Roman" panose="02020603050405020304" pitchFamily="18" charset="0"/>
                <a:cs typeface="Times New Roman" panose="02020603050405020304" pitchFamily="18" charset="0"/>
              </a:rPr>
              <a:t>Проектная работа на тему:</a:t>
            </a:r>
          </a:p>
          <a:p>
            <a:pPr marL="0" indent="0">
              <a:buNone/>
            </a:pPr>
            <a:r>
              <a:rPr lang="ru-RU" sz="2600" b="1" dirty="0" smtClean="0">
                <a:solidFill>
                  <a:srgbClr val="000066"/>
                </a:solidFill>
                <a:latin typeface="Times New Roman" panose="02020603050405020304" pitchFamily="18" charset="0"/>
                <a:cs typeface="Times New Roman" panose="02020603050405020304" pitchFamily="18" charset="0"/>
              </a:rPr>
              <a:t>«Разработка элементов занятий по изучению темы: </a:t>
            </a:r>
          </a:p>
          <a:p>
            <a:pPr marL="0" indent="0">
              <a:buNone/>
            </a:pPr>
            <a:r>
              <a:rPr lang="ru-RU" sz="2600" b="1" dirty="0" smtClean="0">
                <a:solidFill>
                  <a:srgbClr val="000066"/>
                </a:solidFill>
                <a:latin typeface="Times New Roman" panose="02020603050405020304" pitchFamily="18" charset="0"/>
                <a:cs typeface="Times New Roman" panose="02020603050405020304" pitchFamily="18" charset="0"/>
              </a:rPr>
              <a:t>"Взаимоотношения </a:t>
            </a:r>
            <a:r>
              <a:rPr lang="ru-RU" sz="2600" b="1" dirty="0">
                <a:solidFill>
                  <a:srgbClr val="000066"/>
                </a:solidFill>
                <a:latin typeface="Times New Roman" panose="02020603050405020304" pitchFamily="18" charset="0"/>
                <a:cs typeface="Times New Roman" panose="02020603050405020304" pitchFamily="18" charset="0"/>
              </a:rPr>
              <a:t>человека с </a:t>
            </a:r>
            <a:r>
              <a:rPr lang="ru-RU" sz="2600" b="1" dirty="0" smtClean="0">
                <a:solidFill>
                  <a:srgbClr val="000066"/>
                </a:solidFill>
                <a:latin typeface="Times New Roman" panose="02020603050405020304" pitchFamily="18" charset="0"/>
                <a:cs typeface="Times New Roman" panose="02020603050405020304" pitchFamily="18" charset="0"/>
              </a:rPr>
              <a:t>банком" в условиях урочной и внеурочной деятельности»</a:t>
            </a:r>
            <a:endParaRPr lang="ru-RU" sz="2600" b="1" dirty="0">
              <a:solidFill>
                <a:srgbClr val="000066"/>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rotWithShape="1">
          <a:blip r:embed="rId2"/>
          <a:srcRect l="24761" r="25715"/>
          <a:stretch/>
        </p:blipFill>
        <p:spPr>
          <a:xfrm>
            <a:off x="251520" y="188640"/>
            <a:ext cx="2165930" cy="3099082"/>
          </a:xfrm>
          <a:prstGeom prst="rect">
            <a:avLst/>
          </a:prstGeom>
        </p:spPr>
      </p:pic>
      <p:pic>
        <p:nvPicPr>
          <p:cNvPr id="7" name="Рисунок 6"/>
          <p:cNvPicPr>
            <a:picLocks noChangeAspect="1"/>
          </p:cNvPicPr>
          <p:nvPr/>
        </p:nvPicPr>
        <p:blipFill>
          <a:blip r:embed="rId3"/>
          <a:stretch>
            <a:fillRect/>
          </a:stretch>
        </p:blipFill>
        <p:spPr>
          <a:xfrm>
            <a:off x="581750" y="2427082"/>
            <a:ext cx="8230313" cy="1146147"/>
          </a:xfrm>
          <a:prstGeom prst="rect">
            <a:avLst/>
          </a:prstGeom>
        </p:spPr>
      </p:pic>
      <p:sp>
        <p:nvSpPr>
          <p:cNvPr id="8" name="Прямоугольник 7"/>
          <p:cNvSpPr/>
          <p:nvPr/>
        </p:nvSpPr>
        <p:spPr>
          <a:xfrm>
            <a:off x="2168158" y="2076826"/>
            <a:ext cx="6574129" cy="923330"/>
          </a:xfrm>
          <a:prstGeom prst="rect">
            <a:avLst/>
          </a:prstGeom>
        </p:spPr>
        <p:txBody>
          <a:bodyPr wrap="square">
            <a:spAutoFit/>
          </a:bodyPr>
          <a:lstStyle/>
          <a:p>
            <a:pPr algn="r"/>
            <a:r>
              <a:rPr lang="ru-RU" dirty="0">
                <a:solidFill>
                  <a:srgbClr val="000066"/>
                </a:solidFill>
                <a:latin typeface="Times New Roman" panose="02020603050405020304" pitchFamily="18" charset="0"/>
                <a:cs typeface="Times New Roman" panose="02020603050405020304" pitchFamily="18" charset="0"/>
              </a:rPr>
              <a:t>Модуль 3. </a:t>
            </a:r>
          </a:p>
          <a:p>
            <a:pPr algn="r"/>
            <a:r>
              <a:rPr lang="ru-RU" dirty="0">
                <a:solidFill>
                  <a:srgbClr val="000066"/>
                </a:solidFill>
                <a:latin typeface="Times New Roman" panose="02020603050405020304" pitchFamily="18" charset="0"/>
                <a:cs typeface="Times New Roman" panose="02020603050405020304" pitchFamily="18" charset="0"/>
              </a:rPr>
              <a:t>Содержание и методика преподавания тем по банковским услугам и отношениям людей с банками</a:t>
            </a:r>
          </a:p>
        </p:txBody>
      </p:sp>
    </p:spTree>
    <p:extLst>
      <p:ext uri="{BB962C8B-B14F-4D97-AF65-F5344CB8AC3E}">
        <p14:creationId xmlns:p14="http://schemas.microsoft.com/office/powerpoint/2010/main" val="40708646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497905"/>
            <a:ext cx="8568952" cy="6336704"/>
          </a:xfrm>
        </p:spPr>
        <p:txBody>
          <a:bodyPr>
            <a:normAutofit fontScale="40000" lnSpcReduction="20000"/>
          </a:bodyPr>
          <a:lstStyle/>
          <a:p>
            <a:pPr marL="137160" indent="0" fontAlgn="t">
              <a:spcAft>
                <a:spcPts val="0"/>
              </a:spcAft>
              <a:buClr>
                <a:schemeClr val="tx1">
                  <a:shade val="95000"/>
                </a:schemeClr>
              </a:buClr>
              <a:buFont typeface="Wingdings 2"/>
              <a:buNone/>
              <a:defRPr/>
            </a:pPr>
            <a:r>
              <a:rPr lang="ru-RU" sz="4300" b="1" dirty="0">
                <a:solidFill>
                  <a:srgbClr val="002060"/>
                </a:solidFill>
                <a:latin typeface="Times New Roman" panose="02020603050405020304" pitchFamily="18" charset="0"/>
                <a:cs typeface="Times New Roman" panose="02020603050405020304" pitchFamily="18" charset="0"/>
              </a:rPr>
              <a:t>Задачи урока</a:t>
            </a:r>
          </a:p>
          <a:p>
            <a:pPr marL="548640" indent="-411480" fontAlgn="t">
              <a:spcAft>
                <a:spcPts val="0"/>
              </a:spcAft>
              <a:buClr>
                <a:schemeClr val="tx1">
                  <a:shade val="95000"/>
                </a:schemeClr>
              </a:buClr>
              <a:buFont typeface="Wingdings 2"/>
              <a:buChar char=""/>
              <a:defRPr/>
            </a:pPr>
            <a:r>
              <a:rPr lang="ru-RU" sz="4300" dirty="0">
                <a:latin typeface="Times New Roman" panose="02020603050405020304" pitchFamily="18" charset="0"/>
                <a:cs typeface="Times New Roman" panose="02020603050405020304" pitchFamily="18" charset="0"/>
              </a:rPr>
              <a:t>Рассмотреть понятие </a:t>
            </a:r>
            <a:r>
              <a:rPr lang="ru-RU" sz="4300" dirty="0" smtClean="0">
                <a:latin typeface="Times New Roman" panose="02020603050405020304" pitchFamily="18" charset="0"/>
                <a:cs typeface="Times New Roman" panose="02020603050405020304" pitchFamily="18" charset="0"/>
              </a:rPr>
              <a:t>кредита;</a:t>
            </a:r>
            <a:endParaRPr lang="ru-RU" sz="4300" dirty="0">
              <a:latin typeface="Times New Roman" panose="02020603050405020304" pitchFamily="18" charset="0"/>
              <a:cs typeface="Times New Roman" panose="02020603050405020304" pitchFamily="18" charset="0"/>
            </a:endParaRPr>
          </a:p>
          <a:p>
            <a:pPr marL="548640" indent="-411480" fontAlgn="t">
              <a:spcAft>
                <a:spcPts val="0"/>
              </a:spcAft>
              <a:buClr>
                <a:schemeClr val="tx1">
                  <a:shade val="95000"/>
                </a:schemeClr>
              </a:buClr>
              <a:buFont typeface="Wingdings 2"/>
              <a:buChar char=""/>
              <a:defRPr/>
            </a:pPr>
            <a:r>
              <a:rPr lang="ru-RU" sz="4300" dirty="0">
                <a:latin typeface="Times New Roman" panose="02020603050405020304" pitchFamily="18" charset="0"/>
                <a:cs typeface="Times New Roman" panose="02020603050405020304" pitchFamily="18" charset="0"/>
              </a:rPr>
              <a:t>Раскрыть содержание понятия потребительского кредита, долговой нагрузки.</a:t>
            </a:r>
          </a:p>
          <a:p>
            <a:pPr marL="548640" indent="-411480" fontAlgn="t">
              <a:spcAft>
                <a:spcPts val="0"/>
              </a:spcAft>
              <a:buClr>
                <a:schemeClr val="tx1">
                  <a:shade val="95000"/>
                </a:schemeClr>
              </a:buClr>
              <a:buFont typeface="Wingdings 2"/>
              <a:buChar char=""/>
              <a:defRPr/>
            </a:pPr>
            <a:r>
              <a:rPr lang="ru-RU" sz="4300" dirty="0">
                <a:latin typeface="Times New Roman" panose="02020603050405020304" pitchFamily="18" charset="0"/>
                <a:cs typeface="Times New Roman" panose="02020603050405020304" pitchFamily="18" charset="0"/>
              </a:rPr>
              <a:t>Возвестить плюсы и минусы кредита.</a:t>
            </a:r>
          </a:p>
          <a:p>
            <a:pPr marL="548640" indent="-411480" fontAlgn="t">
              <a:spcAft>
                <a:spcPts val="0"/>
              </a:spcAft>
              <a:buClr>
                <a:schemeClr val="tx1">
                  <a:shade val="95000"/>
                </a:schemeClr>
              </a:buClr>
              <a:buFont typeface="Wingdings 2"/>
              <a:buChar char=""/>
              <a:defRPr/>
            </a:pPr>
            <a:r>
              <a:rPr lang="ru-RU" sz="4300" dirty="0">
                <a:latin typeface="Times New Roman" panose="02020603050405020304" pitchFamily="18" charset="0"/>
                <a:cs typeface="Times New Roman" panose="02020603050405020304" pitchFamily="18" charset="0"/>
              </a:rPr>
              <a:t>Обратить внимание на ответственность в случае получения кредита.</a:t>
            </a:r>
          </a:p>
          <a:p>
            <a:pPr marL="137160" indent="0" fontAlgn="t">
              <a:spcAft>
                <a:spcPts val="0"/>
              </a:spcAft>
              <a:buClr>
                <a:schemeClr val="tx1">
                  <a:shade val="95000"/>
                </a:schemeClr>
              </a:buClr>
              <a:buFont typeface="Wingdings 2"/>
              <a:buNone/>
              <a:defRPr/>
            </a:pPr>
            <a:r>
              <a:rPr lang="ru-RU" sz="4300" b="1" dirty="0">
                <a:solidFill>
                  <a:srgbClr val="002060"/>
                </a:solidFill>
                <a:latin typeface="Times New Roman" panose="02020603050405020304" pitchFamily="18" charset="0"/>
                <a:cs typeface="Times New Roman" panose="02020603050405020304" pitchFamily="18" charset="0"/>
              </a:rPr>
              <a:t>Основные термины и понятия темы</a:t>
            </a:r>
          </a:p>
          <a:p>
            <a:pPr marL="548640" indent="-411480" fontAlgn="t">
              <a:spcAft>
                <a:spcPts val="0"/>
              </a:spcAft>
              <a:buClr>
                <a:schemeClr val="tx1">
                  <a:shade val="95000"/>
                </a:schemeClr>
              </a:buClr>
              <a:buFont typeface="Wingdings 2"/>
              <a:buChar char=""/>
              <a:defRPr/>
            </a:pPr>
            <a:r>
              <a:rPr lang="ru-RU" sz="4300" dirty="0">
                <a:latin typeface="Times New Roman" panose="02020603050405020304" pitchFamily="18" charset="0"/>
                <a:cs typeface="Times New Roman" panose="02020603050405020304" pitchFamily="18" charset="0"/>
              </a:rPr>
              <a:t>Кредит, потребительский кредит, процентная ставка</a:t>
            </a:r>
          </a:p>
          <a:p>
            <a:pPr marL="137160" indent="0" fontAlgn="t">
              <a:spcAft>
                <a:spcPts val="0"/>
              </a:spcAft>
              <a:buClr>
                <a:schemeClr val="tx1">
                  <a:shade val="95000"/>
                </a:schemeClr>
              </a:buClr>
              <a:buFont typeface="Wingdings 2"/>
              <a:buNone/>
              <a:defRPr/>
            </a:pPr>
            <a:r>
              <a:rPr lang="ru-RU" sz="4300" b="1" dirty="0">
                <a:solidFill>
                  <a:srgbClr val="002060"/>
                </a:solidFill>
                <a:latin typeface="Times New Roman" panose="02020603050405020304" pitchFamily="18" charset="0"/>
                <a:cs typeface="Times New Roman" panose="02020603050405020304" pitchFamily="18" charset="0"/>
              </a:rPr>
              <a:t>Виды деятельности на уроке </a:t>
            </a:r>
          </a:p>
          <a:p>
            <a:pPr marL="137160" indent="0" fontAlgn="t">
              <a:spcAft>
                <a:spcPts val="0"/>
              </a:spcAft>
              <a:buClr>
                <a:schemeClr val="tx1">
                  <a:shade val="95000"/>
                </a:schemeClr>
              </a:buClr>
              <a:buNone/>
              <a:defRPr/>
            </a:pPr>
            <a:r>
              <a:rPr lang="ru-RU" sz="4300" dirty="0" smtClean="0">
                <a:solidFill>
                  <a:srgbClr val="002060"/>
                </a:solidFill>
                <a:latin typeface="Times New Roman" panose="02020603050405020304" pitchFamily="18" charset="0"/>
                <a:cs typeface="Times New Roman" panose="02020603050405020304" pitchFamily="18" charset="0"/>
              </a:rPr>
              <a:t>	</a:t>
            </a:r>
            <a:r>
              <a:rPr lang="ru-RU" sz="4300" dirty="0" smtClean="0">
                <a:latin typeface="Times New Roman" panose="02020603050405020304" pitchFamily="18" charset="0"/>
                <a:cs typeface="Times New Roman" panose="02020603050405020304" pitchFamily="18" charset="0"/>
              </a:rPr>
              <a:t>▲коллективная работа     ▲творческая работа     ▲групповая </a:t>
            </a:r>
            <a:r>
              <a:rPr lang="ru-RU" sz="4300" dirty="0">
                <a:latin typeface="Times New Roman" panose="02020603050405020304" pitchFamily="18" charset="0"/>
                <a:cs typeface="Times New Roman" panose="02020603050405020304" pitchFamily="18" charset="0"/>
              </a:rPr>
              <a:t>работа </a:t>
            </a:r>
          </a:p>
          <a:p>
            <a:pPr marL="137160" indent="0" fontAlgn="t">
              <a:spcAft>
                <a:spcPts val="0"/>
              </a:spcAft>
              <a:buClr>
                <a:schemeClr val="tx1">
                  <a:shade val="95000"/>
                </a:schemeClr>
              </a:buClr>
              <a:buFont typeface="Wingdings 2"/>
              <a:buNone/>
              <a:defRPr/>
            </a:pPr>
            <a:r>
              <a:rPr lang="ru-RU" sz="4300" b="1" dirty="0">
                <a:solidFill>
                  <a:srgbClr val="002060"/>
                </a:solidFill>
                <a:latin typeface="Times New Roman" panose="02020603050405020304" pitchFamily="18" charset="0"/>
                <a:cs typeface="Times New Roman" panose="02020603050405020304" pitchFamily="18" charset="0"/>
              </a:rPr>
              <a:t>Образовательные технологии</a:t>
            </a:r>
          </a:p>
          <a:p>
            <a:pPr marL="548640" indent="-411480" fontAlgn="t">
              <a:spcAft>
                <a:spcPts val="0"/>
              </a:spcAft>
              <a:buClr>
                <a:schemeClr val="tx1">
                  <a:shade val="95000"/>
                </a:schemeClr>
              </a:buClr>
              <a:buFont typeface="Wingdings 2"/>
              <a:buChar char=""/>
              <a:defRPr/>
            </a:pPr>
            <a:r>
              <a:rPr lang="ru-RU" sz="4300" dirty="0">
                <a:latin typeface="Times New Roman" panose="02020603050405020304" pitchFamily="18" charset="0"/>
                <a:cs typeface="Times New Roman" panose="02020603050405020304" pitchFamily="18" charset="0"/>
              </a:rPr>
              <a:t>Использование развивающего обучения с организацией учебного занятия, которое предполагает создание под руководством учителя проблемных ситуаций и активную самостоятельную деятельность учащихся </a:t>
            </a:r>
          </a:p>
          <a:p>
            <a:pPr marL="137160" indent="0" fontAlgn="t">
              <a:spcAft>
                <a:spcPts val="0"/>
              </a:spcAft>
              <a:buClr>
                <a:schemeClr val="tx1">
                  <a:shade val="95000"/>
                </a:schemeClr>
              </a:buClr>
              <a:buFont typeface="Wingdings 2"/>
              <a:buNone/>
              <a:defRPr/>
            </a:pPr>
            <a:r>
              <a:rPr lang="ru-RU" sz="4300" b="1" dirty="0">
                <a:solidFill>
                  <a:srgbClr val="002060"/>
                </a:solidFill>
                <a:latin typeface="Times New Roman" panose="02020603050405020304" pitchFamily="18" charset="0"/>
                <a:cs typeface="Times New Roman" panose="02020603050405020304" pitchFamily="18" charset="0"/>
              </a:rPr>
              <a:t>Правила работы на уроке </a:t>
            </a:r>
          </a:p>
          <a:p>
            <a:pPr marL="548640" indent="-411480" fontAlgn="t">
              <a:spcAft>
                <a:spcPts val="0"/>
              </a:spcAft>
              <a:buClr>
                <a:schemeClr val="tx1">
                  <a:shade val="95000"/>
                </a:schemeClr>
              </a:buClr>
              <a:buFont typeface="Wingdings 2"/>
              <a:buChar char=""/>
              <a:defRPr/>
            </a:pPr>
            <a:r>
              <a:rPr lang="ru-RU" sz="4300" dirty="0">
                <a:latin typeface="Times New Roman" panose="02020603050405020304" pitchFamily="18" charset="0"/>
                <a:cs typeface="Times New Roman" panose="02020603050405020304" pitchFamily="18" charset="0"/>
              </a:rPr>
              <a:t>Уметь слушать и вести дискуссию, уважая мнения одноклассников</a:t>
            </a:r>
          </a:p>
          <a:p>
            <a:pPr marL="137160" indent="0" fontAlgn="t">
              <a:spcAft>
                <a:spcPts val="0"/>
              </a:spcAft>
              <a:buClr>
                <a:schemeClr val="tx1">
                  <a:shade val="95000"/>
                </a:schemeClr>
              </a:buClr>
              <a:buFont typeface="Wingdings 2"/>
              <a:buNone/>
              <a:defRPr/>
            </a:pPr>
            <a:r>
              <a:rPr lang="ru-RU" sz="4300" b="1" dirty="0">
                <a:solidFill>
                  <a:srgbClr val="002060"/>
                </a:solidFill>
                <a:latin typeface="Times New Roman" panose="02020603050405020304" pitchFamily="18" charset="0"/>
                <a:cs typeface="Times New Roman" panose="02020603050405020304" pitchFamily="18" charset="0"/>
              </a:rPr>
              <a:t>Используемые виды контроля и оценивания на уроке</a:t>
            </a:r>
          </a:p>
          <a:p>
            <a:pPr marL="548640" indent="-411480" fontAlgn="t">
              <a:spcAft>
                <a:spcPts val="0"/>
              </a:spcAft>
              <a:buClr>
                <a:schemeClr val="tx1">
                  <a:shade val="95000"/>
                </a:schemeClr>
              </a:buClr>
              <a:buFont typeface="Wingdings 2"/>
              <a:buChar char=""/>
              <a:defRPr/>
            </a:pPr>
            <a:r>
              <a:rPr lang="ru-RU" sz="4300" dirty="0">
                <a:latin typeface="Times New Roman" panose="02020603050405020304" pitchFamily="18" charset="0"/>
                <a:cs typeface="Times New Roman" panose="02020603050405020304" pitchFamily="18" charset="0"/>
              </a:rPr>
              <a:t>Самоконтроль усвоения материала и оценивание работы в процессе дискуссии. В процессе самоконтроля вскрываются слабые стороны в знаниях учащихся, обнаруживаются недочеты, пробелы, ошибки в ответах.</a:t>
            </a:r>
          </a:p>
          <a:p>
            <a:pPr marL="137160" indent="0" fontAlgn="t">
              <a:spcAft>
                <a:spcPts val="0"/>
              </a:spcAft>
              <a:buClr>
                <a:schemeClr val="tx1">
                  <a:shade val="95000"/>
                </a:schemeClr>
              </a:buClr>
              <a:buFont typeface="Wingdings 2"/>
              <a:buNone/>
              <a:defRPr/>
            </a:pPr>
            <a:r>
              <a:rPr lang="ru-RU" sz="4300" b="1" dirty="0">
                <a:solidFill>
                  <a:srgbClr val="002060"/>
                </a:solidFill>
                <a:latin typeface="Times New Roman" panose="02020603050405020304" pitchFamily="18" charset="0"/>
                <a:cs typeface="Times New Roman" panose="02020603050405020304" pitchFamily="18" charset="0"/>
              </a:rPr>
              <a:t>Необходимое оборудование </a:t>
            </a:r>
          </a:p>
          <a:p>
            <a:pPr marL="548640" indent="-411480" fontAlgn="t">
              <a:spcAft>
                <a:spcPts val="0"/>
              </a:spcAft>
              <a:buClr>
                <a:schemeClr val="tx1">
                  <a:shade val="95000"/>
                </a:schemeClr>
              </a:buClr>
              <a:buFont typeface="Wingdings 2"/>
              <a:buChar char=""/>
              <a:defRPr/>
            </a:pPr>
            <a:r>
              <a:rPr lang="ru-RU" sz="4300" dirty="0">
                <a:latin typeface="Times New Roman" panose="02020603050405020304" pitchFamily="18" charset="0"/>
                <a:cs typeface="Times New Roman" panose="02020603050405020304" pitchFamily="18" charset="0"/>
              </a:rPr>
              <a:t>Проектор, экран</a:t>
            </a:r>
          </a:p>
          <a:p>
            <a:pPr marL="137160" indent="0" fontAlgn="t">
              <a:spcAft>
                <a:spcPts val="0"/>
              </a:spcAft>
              <a:buClr>
                <a:schemeClr val="tx1">
                  <a:shade val="95000"/>
                </a:schemeClr>
              </a:buClr>
              <a:buFont typeface="Wingdings 2"/>
              <a:buNone/>
              <a:defRPr/>
            </a:pPr>
            <a:r>
              <a:rPr lang="ru-RU" sz="4300" dirty="0">
                <a:latin typeface="Times New Roman" panose="02020603050405020304" pitchFamily="18" charset="0"/>
                <a:cs typeface="Times New Roman" panose="02020603050405020304" pitchFamily="18" charset="0"/>
              </a:rPr>
              <a:t>Электронные образовательные ресурсы (в электронной форме учебника и/(или) в Сети </a:t>
            </a:r>
            <a:r>
              <a:rPr lang="ru-RU" sz="4300" dirty="0" smtClean="0">
                <a:latin typeface="Times New Roman" panose="02020603050405020304" pitchFamily="18" charset="0"/>
                <a:cs typeface="Times New Roman" panose="02020603050405020304" pitchFamily="18" charset="0"/>
              </a:rPr>
              <a:t>Интернет)</a:t>
            </a:r>
            <a:endParaRPr lang="ru-RU" sz="4300" dirty="0">
              <a:latin typeface="Times New Roman" panose="02020603050405020304" pitchFamily="18" charset="0"/>
              <a:cs typeface="Times New Roman" panose="02020603050405020304" pitchFamily="18" charset="0"/>
            </a:endParaRPr>
          </a:p>
          <a:p>
            <a:pPr marL="137160" indent="0" fontAlgn="t">
              <a:spcAft>
                <a:spcPts val="0"/>
              </a:spcAft>
              <a:buClr>
                <a:schemeClr val="tx1">
                  <a:shade val="95000"/>
                </a:schemeClr>
              </a:buClr>
              <a:buFont typeface="Wingdings 2"/>
              <a:buNone/>
              <a:defRPr/>
            </a:pPr>
            <a:r>
              <a:rPr lang="ru-RU" sz="4300" dirty="0">
                <a:latin typeface="Times New Roman" panose="02020603050405020304" pitchFamily="18" charset="0"/>
                <a:cs typeface="Times New Roman" panose="02020603050405020304" pitchFamily="18" charset="0"/>
              </a:rPr>
              <a:t>Информационный портал</a:t>
            </a:r>
            <a:r>
              <a:rPr lang="ru-RU" sz="4300" dirty="0">
                <a:solidFill>
                  <a:srgbClr val="002060"/>
                </a:solidFill>
                <a:latin typeface="Times New Roman" panose="02020603050405020304" pitchFamily="18" charset="0"/>
                <a:cs typeface="Times New Roman" panose="02020603050405020304" pitchFamily="18" charset="0"/>
              </a:rPr>
              <a:t> </a:t>
            </a:r>
            <a:r>
              <a:rPr lang="ru-RU" sz="4300" u="sng" dirty="0" smtClean="0">
                <a:solidFill>
                  <a:srgbClr val="002060"/>
                </a:solidFill>
                <a:latin typeface="Times New Roman" panose="02020603050405020304" pitchFamily="18" charset="0"/>
                <a:cs typeface="Times New Roman" panose="02020603050405020304" pitchFamily="18" charset="0"/>
                <a:hlinkClick r:id="rId2"/>
              </a:rPr>
              <a:t>http</a:t>
            </a:r>
            <a:r>
              <a:rPr lang="ru-RU" sz="4300" u="sng" dirty="0">
                <a:solidFill>
                  <a:srgbClr val="002060"/>
                </a:solidFill>
                <a:latin typeface="Times New Roman" panose="02020603050405020304" pitchFamily="18" charset="0"/>
                <a:cs typeface="Times New Roman" panose="02020603050405020304" pitchFamily="18" charset="0"/>
                <a:hlinkClick r:id="rId2"/>
              </a:rPr>
              <a:t>://www.banki.ru</a:t>
            </a:r>
            <a:r>
              <a:rPr lang="ru-RU" sz="4300" u="sng" dirty="0" smtClean="0">
                <a:solidFill>
                  <a:srgbClr val="002060"/>
                </a:solidFill>
                <a:latin typeface="Times New Roman" panose="02020603050405020304" pitchFamily="18" charset="0"/>
                <a:cs typeface="Times New Roman" panose="02020603050405020304" pitchFamily="18" charset="0"/>
                <a:hlinkClick r:id="rId2"/>
              </a:rPr>
              <a:t>/</a:t>
            </a:r>
            <a:endParaRPr lang="ru-RU" sz="4300" dirty="0">
              <a:solidFill>
                <a:srgbClr val="002060"/>
              </a:solidFill>
              <a:latin typeface="Times New Roman" panose="02020603050405020304" pitchFamily="18" charset="0"/>
              <a:cs typeface="Times New Roman" panose="02020603050405020304" pitchFamily="18" charset="0"/>
            </a:endParaRPr>
          </a:p>
          <a:p>
            <a:pPr marL="0" indent="0">
              <a:buNone/>
            </a:pPr>
            <a:endParaRPr lang="ru-RU" dirty="0"/>
          </a:p>
        </p:txBody>
      </p:sp>
    </p:spTree>
    <p:extLst>
      <p:ext uri="{BB962C8B-B14F-4D97-AF65-F5344CB8AC3E}">
        <p14:creationId xmlns:p14="http://schemas.microsoft.com/office/powerpoint/2010/main" val="19867784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88640"/>
            <a:ext cx="8517632" cy="6408712"/>
          </a:xfrm>
        </p:spPr>
        <p:txBody>
          <a:bodyPr>
            <a:normAutofit/>
          </a:bodyPr>
          <a:lstStyle/>
          <a:p>
            <a:pPr marL="137160" indent="0" fontAlgn="auto">
              <a:spcAft>
                <a:spcPts val="0"/>
              </a:spcAft>
              <a:buClr>
                <a:schemeClr val="tx1">
                  <a:shade val="95000"/>
                </a:schemeClr>
              </a:buClr>
              <a:buFont typeface="Wingdings 2"/>
              <a:buNone/>
              <a:defRPr/>
            </a:pPr>
            <a:r>
              <a:rPr lang="ru-RU" b="1" dirty="0">
                <a:solidFill>
                  <a:srgbClr val="002060"/>
                </a:solidFill>
                <a:latin typeface="Times New Roman" panose="02020603050405020304" pitchFamily="18" charset="0"/>
                <a:cs typeface="Times New Roman" panose="02020603050405020304" pitchFamily="18" charset="0"/>
              </a:rPr>
              <a:t>Рефлексия: </a:t>
            </a:r>
          </a:p>
          <a:p>
            <a:pPr marL="137160" indent="0" fontAlgn="auto">
              <a:spcAft>
                <a:spcPts val="0"/>
              </a:spcAft>
              <a:buClr>
                <a:schemeClr val="tx1">
                  <a:shade val="95000"/>
                </a:schemeClr>
              </a:buClr>
              <a:buFont typeface="Wingdings 2"/>
              <a:buNone/>
              <a:defRPr/>
            </a:pPr>
            <a:r>
              <a:rPr lang="ru-RU" sz="1600" dirty="0">
                <a:latin typeface="Times New Roman" panose="02020603050405020304" pitchFamily="18" charset="0"/>
                <a:cs typeface="Times New Roman" panose="02020603050405020304" pitchFamily="18" charset="0"/>
              </a:rPr>
              <a:t>Что нового вы узнали сегодня? Подведение итогов.</a:t>
            </a:r>
          </a:p>
          <a:p>
            <a:pPr marL="137160" indent="0" fontAlgn="auto">
              <a:spcAft>
                <a:spcPts val="0"/>
              </a:spcAft>
              <a:buClr>
                <a:schemeClr val="tx1">
                  <a:shade val="95000"/>
                </a:schemeClr>
              </a:buClr>
              <a:buFont typeface="Wingdings 2"/>
              <a:buNone/>
              <a:defRPr/>
            </a:pPr>
            <a:r>
              <a:rPr lang="ru-RU" sz="1600" u="sng" dirty="0">
                <a:latin typeface="Times New Roman" panose="02020603050405020304" pitchFamily="18" charset="0"/>
                <a:cs typeface="Times New Roman" panose="02020603050405020304" pitchFamily="18" charset="0"/>
              </a:rPr>
              <a:t>Давайте сформулируем </a:t>
            </a:r>
            <a:r>
              <a:rPr lang="ru-RU" sz="1600" u="sng" dirty="0" smtClean="0">
                <a:latin typeface="Times New Roman" panose="02020603050405020304" pitchFamily="18" charset="0"/>
                <a:cs typeface="Times New Roman" panose="02020603050405020304" pitchFamily="18" charset="0"/>
              </a:rPr>
              <a:t>советы</a:t>
            </a:r>
            <a:endParaRPr lang="ru-RU" sz="1600" dirty="0">
              <a:latin typeface="Times New Roman" panose="02020603050405020304" pitchFamily="18" charset="0"/>
              <a:cs typeface="Times New Roman" panose="02020603050405020304" pitchFamily="18" charset="0"/>
            </a:endParaRPr>
          </a:p>
          <a:p>
            <a:pPr marL="137160" indent="0" fontAlgn="auto">
              <a:spcAft>
                <a:spcPts val="0"/>
              </a:spcAft>
              <a:buClr>
                <a:schemeClr val="tx1">
                  <a:shade val="95000"/>
                </a:schemeClr>
              </a:buClr>
              <a:buFont typeface="Wingdings 2"/>
              <a:buNone/>
              <a:defRPr/>
            </a:pPr>
            <a:r>
              <a:rPr lang="ru-RU" sz="1600" dirty="0">
                <a:latin typeface="Times New Roman" panose="02020603050405020304" pitchFamily="18" charset="0"/>
                <a:cs typeface="Times New Roman" panose="02020603050405020304" pitchFamily="18" charset="0"/>
              </a:rPr>
              <a:t>Перед тем как подать заявку на кредит:</a:t>
            </a:r>
          </a:p>
          <a:p>
            <a:pPr marL="868680" lvl="1" indent="-283464" fontAlgn="auto">
              <a:spcAft>
                <a:spcPts val="0"/>
              </a:spcAft>
              <a:buFont typeface="Wingdings 2"/>
              <a:buChar char=""/>
              <a:defRPr/>
            </a:pPr>
            <a:r>
              <a:rPr lang="ru-RU" sz="1600" dirty="0" smtClean="0">
                <a:latin typeface="Times New Roman" panose="02020603050405020304" pitchFamily="18" charset="0"/>
                <a:cs typeface="Times New Roman" panose="02020603050405020304" pitchFamily="18" charset="0"/>
              </a:rPr>
              <a:t>принимайте </a:t>
            </a:r>
            <a:r>
              <a:rPr lang="ru-RU" sz="1600" dirty="0">
                <a:latin typeface="Times New Roman" panose="02020603050405020304" pitchFamily="18" charset="0"/>
                <a:cs typeface="Times New Roman" panose="02020603050405020304" pitchFamily="18" charset="0"/>
              </a:rPr>
              <a:t>решение взвешенно. не торопитесь;</a:t>
            </a:r>
          </a:p>
          <a:p>
            <a:pPr marL="868680" lvl="1" indent="-283464" fontAlgn="auto">
              <a:spcAft>
                <a:spcPts val="0"/>
              </a:spcAft>
              <a:buFont typeface="Wingdings 2"/>
              <a:buChar char=""/>
              <a:defRPr/>
            </a:pPr>
            <a:r>
              <a:rPr lang="ru-RU" sz="1600" dirty="0">
                <a:latin typeface="Times New Roman" panose="02020603050405020304" pitchFamily="18" charset="0"/>
                <a:cs typeface="Times New Roman" panose="02020603050405020304" pitchFamily="18" charset="0"/>
              </a:rPr>
              <a:t>узнайте надежный ли банк;</a:t>
            </a:r>
          </a:p>
          <a:p>
            <a:pPr marL="868680" lvl="1" indent="-283464" fontAlgn="auto">
              <a:spcAft>
                <a:spcPts val="0"/>
              </a:spcAft>
              <a:buFont typeface="Wingdings 2"/>
              <a:buChar char=""/>
              <a:defRPr/>
            </a:pPr>
            <a:r>
              <a:rPr lang="ru-RU" sz="1600" dirty="0">
                <a:latin typeface="Times New Roman" panose="02020603050405020304" pitchFamily="18" charset="0"/>
                <a:cs typeface="Times New Roman" panose="02020603050405020304" pitchFamily="18" charset="0"/>
              </a:rPr>
              <a:t>какова ставка за выдачу;</a:t>
            </a:r>
          </a:p>
          <a:p>
            <a:pPr marL="868680" lvl="1" indent="-283464" fontAlgn="auto">
              <a:spcAft>
                <a:spcPts val="0"/>
              </a:spcAft>
              <a:buFont typeface="Wingdings 2"/>
              <a:buChar char=""/>
              <a:defRPr/>
            </a:pPr>
            <a:r>
              <a:rPr lang="ru-RU" sz="1600" dirty="0">
                <a:latin typeface="Times New Roman" panose="02020603050405020304" pitchFamily="18" charset="0"/>
                <a:cs typeface="Times New Roman" panose="02020603050405020304" pitchFamily="18" charset="0"/>
              </a:rPr>
              <a:t>сколько составит страховой взнос;</a:t>
            </a:r>
          </a:p>
          <a:p>
            <a:pPr marL="868680" lvl="1" indent="-283464" fontAlgn="auto">
              <a:spcAft>
                <a:spcPts val="0"/>
              </a:spcAft>
              <a:buFont typeface="Wingdings 2"/>
              <a:buChar char=""/>
              <a:defRPr/>
            </a:pPr>
            <a:r>
              <a:rPr lang="ru-RU" sz="1600" dirty="0">
                <a:latin typeface="Times New Roman" panose="02020603050405020304" pitchFamily="18" charset="0"/>
                <a:cs typeface="Times New Roman" panose="02020603050405020304" pitchFamily="18" charset="0"/>
              </a:rPr>
              <a:t>взимается ли плата за снятие наличности с карточки;</a:t>
            </a:r>
          </a:p>
          <a:p>
            <a:pPr marL="868680" lvl="1" indent="-283464" fontAlgn="auto">
              <a:spcAft>
                <a:spcPts val="0"/>
              </a:spcAft>
              <a:buFont typeface="Wingdings 2"/>
              <a:buChar char=""/>
              <a:defRPr/>
            </a:pPr>
            <a:r>
              <a:rPr lang="ru-RU" sz="1600" dirty="0">
                <a:latin typeface="Times New Roman" panose="02020603050405020304" pitchFamily="18" charset="0"/>
                <a:cs typeface="Times New Roman" panose="02020603050405020304" pitchFamily="18" charset="0"/>
              </a:rPr>
              <a:t>внимательно читайте договор;</a:t>
            </a:r>
          </a:p>
          <a:p>
            <a:pPr marL="868680" lvl="1" indent="-283464" fontAlgn="auto">
              <a:spcAft>
                <a:spcPts val="0"/>
              </a:spcAft>
              <a:buFont typeface="Wingdings 2"/>
              <a:buChar char=""/>
              <a:defRPr/>
            </a:pPr>
            <a:r>
              <a:rPr lang="ru-RU" sz="1600" dirty="0">
                <a:latin typeface="Times New Roman" panose="02020603050405020304" pitchFamily="18" charset="0"/>
                <a:cs typeface="Times New Roman" panose="02020603050405020304" pitchFamily="18" charset="0"/>
              </a:rPr>
              <a:t>своевременно исполняйте обязанности перед банком;</a:t>
            </a:r>
          </a:p>
          <a:p>
            <a:pPr marL="868680" lvl="1" indent="-283464" fontAlgn="auto">
              <a:spcAft>
                <a:spcPts val="0"/>
              </a:spcAft>
              <a:buFont typeface="Wingdings 2"/>
              <a:buChar char=""/>
              <a:defRPr/>
            </a:pPr>
            <a:r>
              <a:rPr lang="ru-RU" sz="1600" dirty="0">
                <a:latin typeface="Times New Roman" panose="02020603050405020304" pitchFamily="18" charset="0"/>
                <a:cs typeface="Times New Roman" panose="02020603050405020304" pitchFamily="18" charset="0"/>
              </a:rPr>
              <a:t>не погашайте кредиты через терминалы либо, как минимум сохраняйте выписки; не поленитесь заехать в филиал банка и взять справку, что задолженность погашена;</a:t>
            </a:r>
          </a:p>
          <a:p>
            <a:pPr marL="868680" lvl="1" indent="-283464" fontAlgn="auto">
              <a:spcAft>
                <a:spcPts val="0"/>
              </a:spcAft>
              <a:buFont typeface="Wingdings 2"/>
              <a:buChar char=""/>
              <a:defRPr/>
            </a:pPr>
            <a:r>
              <a:rPr lang="ru-RU" sz="1600" dirty="0">
                <a:latin typeface="Times New Roman" panose="02020603050405020304" pitchFamily="18" charset="0"/>
                <a:cs typeface="Times New Roman" panose="02020603050405020304" pitchFamily="18" charset="0"/>
              </a:rPr>
              <a:t>берегите свою кредитную историю.</a:t>
            </a:r>
          </a:p>
          <a:p>
            <a:pPr marL="0" indent="0">
              <a:buNone/>
            </a:pPr>
            <a:endParaRPr lang="ru-RU" dirty="0"/>
          </a:p>
        </p:txBody>
      </p:sp>
      <p:pic>
        <p:nvPicPr>
          <p:cNvPr id="4" name="Рисунок 3"/>
          <p:cNvPicPr>
            <a:picLocks noChangeAspect="1"/>
          </p:cNvPicPr>
          <p:nvPr/>
        </p:nvPicPr>
        <p:blipFill rotWithShape="1">
          <a:blip r:embed="rId2"/>
          <a:srcRect l="7802" r="15092"/>
          <a:stretch/>
        </p:blipFill>
        <p:spPr>
          <a:xfrm>
            <a:off x="4444578" y="4293095"/>
            <a:ext cx="4447902" cy="2501945"/>
          </a:xfrm>
          <a:prstGeom prst="rect">
            <a:avLst/>
          </a:prstGeom>
        </p:spPr>
      </p:pic>
      <p:pic>
        <p:nvPicPr>
          <p:cNvPr id="6" name="Рисунок 5"/>
          <p:cNvPicPr>
            <a:picLocks noChangeAspect="1"/>
          </p:cNvPicPr>
          <p:nvPr/>
        </p:nvPicPr>
        <p:blipFill rotWithShape="1">
          <a:blip r:embed="rId3"/>
          <a:srcRect r="80712"/>
          <a:stretch/>
        </p:blipFill>
        <p:spPr>
          <a:xfrm>
            <a:off x="6372200" y="203497"/>
            <a:ext cx="2160240" cy="3266655"/>
          </a:xfrm>
          <a:prstGeom prst="rect">
            <a:avLst/>
          </a:prstGeom>
        </p:spPr>
      </p:pic>
    </p:spTree>
    <p:extLst>
      <p:ext uri="{BB962C8B-B14F-4D97-AF65-F5344CB8AC3E}">
        <p14:creationId xmlns:p14="http://schemas.microsoft.com/office/powerpoint/2010/main" val="21046235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796950"/>
          </a:xfrm>
        </p:spPr>
        <p:txBody>
          <a:bodyPr>
            <a:normAutofit fontScale="90000"/>
          </a:bodyPr>
          <a:lstStyle/>
          <a:p>
            <a:r>
              <a:rPr lang="ru-RU" sz="4000" b="1" dirty="0" smtClean="0">
                <a:solidFill>
                  <a:srgbClr val="000066"/>
                </a:solidFill>
                <a:latin typeface="Times New Roman" panose="02020603050405020304" pitchFamily="18" charset="0"/>
                <a:cs typeface="Times New Roman" panose="02020603050405020304" pitchFamily="18" charset="0"/>
              </a:rPr>
              <a:t>Урок-практикум</a:t>
            </a:r>
            <a:r>
              <a:rPr lang="ru-RU" sz="4000" b="1" dirty="0">
                <a:solidFill>
                  <a:srgbClr val="000066"/>
                </a:solidFill>
                <a:latin typeface="Times New Roman" panose="02020603050405020304" pitchFamily="18" charset="0"/>
                <a:cs typeface="Times New Roman" panose="02020603050405020304" pitchFamily="18" charset="0"/>
              </a:rPr>
              <a:t> </a:t>
            </a:r>
            <a:r>
              <a:rPr lang="ru-RU" sz="4000" b="1" dirty="0" smtClean="0">
                <a:solidFill>
                  <a:srgbClr val="000066"/>
                </a:solidFill>
                <a:latin typeface="Times New Roman" panose="02020603050405020304" pitchFamily="18" charset="0"/>
                <a:cs typeface="Times New Roman" panose="02020603050405020304" pitchFamily="18" charset="0"/>
              </a:rPr>
              <a:t>«</a:t>
            </a:r>
            <a:r>
              <a:rPr lang="ru-RU" sz="4000" b="1" dirty="0">
                <a:solidFill>
                  <a:srgbClr val="000066"/>
                </a:solidFill>
                <a:latin typeface="Times New Roman" panose="02020603050405020304" pitchFamily="18" charset="0"/>
                <a:cs typeface="Times New Roman" panose="02020603050405020304" pitchFamily="18" charset="0"/>
              </a:rPr>
              <a:t>Ипотечный кредит»</a:t>
            </a:r>
            <a:r>
              <a:rPr lang="ru-RU" dirty="0"/>
              <a:t/>
            </a:r>
            <a:br>
              <a:rPr lang="ru-RU" dirty="0"/>
            </a:br>
            <a:endParaRPr lang="ru-RU" dirty="0"/>
          </a:p>
        </p:txBody>
      </p:sp>
      <p:sp>
        <p:nvSpPr>
          <p:cNvPr id="3" name="Объект 2"/>
          <p:cNvSpPr>
            <a:spLocks noGrp="1"/>
          </p:cNvSpPr>
          <p:nvPr>
            <p:ph idx="1"/>
          </p:nvPr>
        </p:nvSpPr>
        <p:spPr>
          <a:xfrm>
            <a:off x="457200" y="1124744"/>
            <a:ext cx="8229600" cy="5001419"/>
          </a:xfrm>
        </p:spPr>
        <p:txBody>
          <a:bodyPr/>
          <a:lstStyle/>
          <a:p>
            <a:pPr marL="0" indent="0">
              <a:buNone/>
            </a:pPr>
            <a:r>
              <a:rPr lang="ru-RU" b="1" dirty="0">
                <a:solidFill>
                  <a:srgbClr val="C00000"/>
                </a:solidFill>
                <a:latin typeface="Times New Roman" panose="02020603050405020304" pitchFamily="18" charset="0"/>
                <a:cs typeface="Times New Roman" panose="02020603050405020304" pitchFamily="18" charset="0"/>
              </a:rPr>
              <a:t>Схема ипотечной ссуды</a:t>
            </a:r>
            <a:r>
              <a:rPr lang="ru-RU" dirty="0"/>
              <a:t/>
            </a:r>
            <a:br>
              <a:rPr lang="ru-RU" dirty="0"/>
            </a:br>
            <a:endParaRPr lang="ru-RU" dirty="0"/>
          </a:p>
          <a:p>
            <a:pPr marL="0" indent="0">
              <a:buNone/>
            </a:pPr>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628800"/>
            <a:ext cx="7488832" cy="4752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32200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08" y="188640"/>
            <a:ext cx="8856984" cy="490066"/>
          </a:xfrm>
        </p:spPr>
        <p:txBody>
          <a:bodyPr>
            <a:normAutofit fontScale="90000"/>
          </a:bodyPr>
          <a:lstStyle/>
          <a:p>
            <a:r>
              <a:rPr lang="ru-RU" sz="3200" b="1" dirty="0">
                <a:solidFill>
                  <a:srgbClr val="000066"/>
                </a:solidFill>
                <a:latin typeface="Times New Roman" panose="02020603050405020304" pitchFamily="18" charset="0"/>
                <a:cs typeface="Times New Roman" panose="02020603050405020304" pitchFamily="18" charset="0"/>
              </a:rPr>
              <a:t>Кейс </a:t>
            </a:r>
            <a:r>
              <a:rPr lang="ru-RU" sz="3200" b="1" dirty="0" smtClean="0">
                <a:solidFill>
                  <a:srgbClr val="000066"/>
                </a:solidFill>
                <a:latin typeface="Times New Roman" panose="02020603050405020304" pitchFamily="18" charset="0"/>
                <a:cs typeface="Times New Roman" panose="02020603050405020304" pitchFamily="18" charset="0"/>
              </a:rPr>
              <a:t>«Условия </a:t>
            </a:r>
            <a:r>
              <a:rPr lang="ru-RU" sz="3200" b="1" dirty="0">
                <a:solidFill>
                  <a:srgbClr val="000066"/>
                </a:solidFill>
                <a:latin typeface="Times New Roman" panose="02020603050405020304" pitchFamily="18" charset="0"/>
                <a:cs typeface="Times New Roman" panose="02020603050405020304" pitchFamily="18" charset="0"/>
              </a:rPr>
              <a:t>кредитования малого </a:t>
            </a:r>
            <a:r>
              <a:rPr lang="ru-RU" sz="3200" b="1" dirty="0" smtClean="0">
                <a:solidFill>
                  <a:srgbClr val="000066"/>
                </a:solidFill>
                <a:latin typeface="Times New Roman" panose="02020603050405020304" pitchFamily="18" charset="0"/>
                <a:cs typeface="Times New Roman" panose="02020603050405020304" pitchFamily="18" charset="0"/>
              </a:rPr>
              <a:t>бизнеса»</a:t>
            </a:r>
            <a:endParaRPr lang="ru-RU" sz="3200" b="1" dirty="0">
              <a:solidFill>
                <a:srgbClr val="000066"/>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51520" y="908720"/>
            <a:ext cx="7848872" cy="5760640"/>
          </a:xfrm>
        </p:spPr>
        <p:txBody>
          <a:bodyPr>
            <a:normAutofit fontScale="70000" lnSpcReduction="20000"/>
          </a:bodyPr>
          <a:lstStyle/>
          <a:p>
            <a:pPr marL="0" indent="0">
              <a:buNone/>
            </a:pPr>
            <a:r>
              <a:rPr lang="ru-RU" sz="1400" i="1" dirty="0" smtClean="0">
                <a:latin typeface="Times New Roman" panose="02020603050405020304" pitchFamily="18" charset="0"/>
                <a:cs typeface="Times New Roman" panose="02020603050405020304" pitchFamily="18" charset="0"/>
              </a:rPr>
              <a:t>(</a:t>
            </a:r>
            <a:r>
              <a:rPr lang="ru-RU" sz="1400" i="1" dirty="0">
                <a:latin typeface="Times New Roman" panose="02020603050405020304" pitchFamily="18" charset="0"/>
                <a:cs typeface="Times New Roman" panose="02020603050405020304" pitchFamily="18" charset="0"/>
              </a:rPr>
              <a:t>класс объединить в 5 группа, каждая группа является коммерческим банком, к которому приходит предприниматель с запросом о кредите</a:t>
            </a:r>
            <a:r>
              <a:rPr lang="ru-RU" sz="1400" i="1" dirty="0" smtClean="0">
                <a:latin typeface="Times New Roman" panose="02020603050405020304" pitchFamily="18" charset="0"/>
                <a:cs typeface="Times New Roman" panose="02020603050405020304" pitchFamily="18" charset="0"/>
              </a:rPr>
              <a:t>)</a:t>
            </a:r>
          </a:p>
          <a:p>
            <a:pPr marL="0" indent="0">
              <a:buNone/>
            </a:pPr>
            <a:endParaRPr lang="ru-RU" sz="1400" i="1" dirty="0">
              <a:latin typeface="Times New Roman" panose="02020603050405020304" pitchFamily="18" charset="0"/>
              <a:cs typeface="Times New Roman" panose="02020603050405020304" pitchFamily="18" charset="0"/>
            </a:endParaRPr>
          </a:p>
          <a:p>
            <a:pPr marL="0" indent="0">
              <a:buNone/>
              <a:defRPr/>
            </a:pPr>
            <a:r>
              <a:rPr lang="ru-RU" sz="1400" dirty="0">
                <a:latin typeface="Times New Roman" panose="02020603050405020304" pitchFamily="18" charset="0"/>
                <a:cs typeface="Times New Roman" panose="02020603050405020304" pitchFamily="18" charset="0"/>
              </a:rPr>
              <a:t>1. С учетом приведенных параметров станет ли ваш банк предоставлять предприятию кредит (в каждом конкретном случае)? Если нет, каковы причины отказа?</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2.  Если решение об отказе не принято, но в то же время банк не готов сразу же одобрить заявку, какие дополнительные требования (пожелания) к заемщику он может выдвинуть</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в каждом конкретном случае?</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3.  Сколько времени может занять рассмотрение каждой из предложенных заявок?</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4. Какой может быть ставка по кредиту с учетом приведенных параметров?</a:t>
            </a:r>
          </a:p>
          <a:p>
            <a:pPr marL="0" indent="0">
              <a:buNone/>
              <a:defRPr/>
            </a:pPr>
            <a:endParaRPr lang="ru-RU" sz="1400" dirty="0">
              <a:latin typeface="Times New Roman" panose="02020603050405020304" pitchFamily="18" charset="0"/>
              <a:cs typeface="Times New Roman" panose="02020603050405020304" pitchFamily="18" charset="0"/>
            </a:endParaRPr>
          </a:p>
          <a:p>
            <a:pPr marL="0" indent="0">
              <a:buNone/>
              <a:defRPr/>
            </a:pPr>
            <a:r>
              <a:rPr lang="ru-RU" sz="1800" b="1" dirty="0" smtClean="0">
                <a:latin typeface="Times New Roman" panose="02020603050405020304" pitchFamily="18" charset="0"/>
                <a:cs typeface="Times New Roman" panose="02020603050405020304" pitchFamily="18" charset="0"/>
              </a:rPr>
              <a:t>Кейс 1. </a:t>
            </a:r>
            <a:r>
              <a:rPr lang="ru-RU" sz="1800" dirty="0" smtClean="0">
                <a:latin typeface="Times New Roman" panose="02020603050405020304" pitchFamily="18" charset="0"/>
                <a:cs typeface="Times New Roman" panose="02020603050405020304" pitchFamily="18" charset="0"/>
              </a:rPr>
              <a:t>Предприятие </a:t>
            </a:r>
            <a:r>
              <a:rPr lang="ru-RU" sz="1800" dirty="0">
                <a:latin typeface="Times New Roman" panose="02020603050405020304" pitchFamily="18" charset="0"/>
                <a:cs typeface="Times New Roman" panose="02020603050405020304" pitchFamily="18" charset="0"/>
              </a:rPr>
              <a:t>МСБ. Хорошие финансовые показатели, стабильный рост выручки по отчетным периодам, отсутствие существенной долговой нагрузки, положительная кредитная история. При этом - входит в холдинг, финансовое положение, которого (или некоторых предприятий, входящих в него) вызывает сомнения.</a:t>
            </a:r>
            <a:br>
              <a:rPr lang="ru-RU" sz="1800" dirty="0">
                <a:latin typeface="Times New Roman" panose="02020603050405020304" pitchFamily="18" charset="0"/>
                <a:cs typeface="Times New Roman" panose="02020603050405020304" pitchFamily="18" charset="0"/>
              </a:rPr>
            </a:br>
            <a:endParaRPr lang="ru-RU" sz="1800" b="1" dirty="0">
              <a:latin typeface="Times New Roman" panose="02020603050405020304" pitchFamily="18" charset="0"/>
              <a:cs typeface="Times New Roman" panose="02020603050405020304" pitchFamily="18" charset="0"/>
            </a:endParaRPr>
          </a:p>
          <a:p>
            <a:pPr marL="0" indent="0">
              <a:buNone/>
              <a:defRPr/>
            </a:pPr>
            <a:r>
              <a:rPr lang="ru-RU" sz="1800" b="1" dirty="0" smtClean="0">
                <a:latin typeface="Times New Roman" panose="02020603050405020304" pitchFamily="18" charset="0"/>
                <a:cs typeface="Times New Roman" panose="02020603050405020304" pitchFamily="18" charset="0"/>
              </a:rPr>
              <a:t>Кейс 2. </a:t>
            </a:r>
            <a:r>
              <a:rPr lang="ru-RU" sz="1800" dirty="0" smtClean="0">
                <a:latin typeface="Times New Roman" panose="02020603050405020304" pitchFamily="18" charset="0"/>
                <a:cs typeface="Times New Roman" panose="02020603050405020304" pitchFamily="18" charset="0"/>
              </a:rPr>
              <a:t>Предприятие </a:t>
            </a:r>
            <a:r>
              <a:rPr lang="ru-RU" sz="1800" dirty="0">
                <a:latin typeface="Times New Roman" panose="02020603050405020304" pitchFamily="18" charset="0"/>
                <a:cs typeface="Times New Roman" panose="02020603050405020304" pitchFamily="18" charset="0"/>
              </a:rPr>
              <a:t>МСБ. Финансовая динамика - нестабильна, в периоды сезонных спадов компания демонстрирует убытки, однако в целом «выплывает» и с имеющейся долговой нагрузкой справляется. У своего учредителя (учредителей) является единственным бизнесом. Существенных залогов не имеет, дать личные поручительства по кредиту учредители не готовы.</a:t>
            </a:r>
            <a:br>
              <a:rPr lang="ru-RU" sz="1800" dirty="0">
                <a:latin typeface="Times New Roman" panose="02020603050405020304" pitchFamily="18" charset="0"/>
                <a:cs typeface="Times New Roman" panose="02020603050405020304" pitchFamily="18" charset="0"/>
              </a:rPr>
            </a:br>
            <a:endParaRPr lang="ru-RU" sz="1800" b="1" dirty="0">
              <a:latin typeface="Times New Roman" panose="02020603050405020304" pitchFamily="18" charset="0"/>
              <a:cs typeface="Times New Roman" panose="02020603050405020304" pitchFamily="18" charset="0"/>
            </a:endParaRPr>
          </a:p>
          <a:p>
            <a:pPr marL="0" indent="0">
              <a:buNone/>
              <a:defRPr/>
            </a:pPr>
            <a:r>
              <a:rPr lang="ru-RU" sz="1800" b="1" dirty="0" smtClean="0">
                <a:latin typeface="Times New Roman" panose="02020603050405020304" pitchFamily="18" charset="0"/>
                <a:cs typeface="Times New Roman" panose="02020603050405020304" pitchFamily="18" charset="0"/>
              </a:rPr>
              <a:t>Кейс 3. </a:t>
            </a:r>
            <a:r>
              <a:rPr lang="ru-RU" sz="1800" dirty="0" smtClean="0">
                <a:latin typeface="Times New Roman" panose="02020603050405020304" pitchFamily="18" charset="0"/>
                <a:cs typeface="Times New Roman" panose="02020603050405020304" pitchFamily="18" charset="0"/>
              </a:rPr>
              <a:t>Предприятие </a:t>
            </a:r>
            <a:r>
              <a:rPr lang="ru-RU" sz="1800" dirty="0">
                <a:latin typeface="Times New Roman" panose="02020603050405020304" pitchFamily="18" charset="0"/>
                <a:cs typeface="Times New Roman" panose="02020603050405020304" pitchFamily="18" charset="0"/>
              </a:rPr>
              <a:t>МСБ. Финансовые показатели удовлетворительны, наличествует имущество, которое может быть использовано в качестве залога. Однако у компании отсутствует кредитная история. При этом есть основания полагать, что учредители привлекали для развития бизнеса кредиты частных лиц на нерыночных условиях.</a:t>
            </a:r>
            <a:br>
              <a:rPr lang="ru-RU" sz="1800" dirty="0">
                <a:latin typeface="Times New Roman" panose="02020603050405020304" pitchFamily="18" charset="0"/>
                <a:cs typeface="Times New Roman" panose="02020603050405020304" pitchFamily="18" charset="0"/>
              </a:rPr>
            </a:br>
            <a:endParaRPr lang="ru-RU" sz="1800" b="1" dirty="0">
              <a:latin typeface="Times New Roman" panose="02020603050405020304" pitchFamily="18" charset="0"/>
              <a:cs typeface="Times New Roman" panose="02020603050405020304" pitchFamily="18" charset="0"/>
            </a:endParaRPr>
          </a:p>
          <a:p>
            <a:pPr marL="0" indent="0">
              <a:buNone/>
              <a:defRPr/>
            </a:pPr>
            <a:r>
              <a:rPr lang="ru-RU" sz="1800" b="1" dirty="0" smtClean="0">
                <a:latin typeface="Times New Roman" panose="02020603050405020304" pitchFamily="18" charset="0"/>
                <a:cs typeface="Times New Roman" panose="02020603050405020304" pitchFamily="18" charset="0"/>
              </a:rPr>
              <a:t>Кейс 4. </a:t>
            </a:r>
            <a:r>
              <a:rPr lang="ru-RU" sz="1800" dirty="0" smtClean="0">
                <a:latin typeface="Times New Roman" panose="02020603050405020304" pitchFamily="18" charset="0"/>
                <a:cs typeface="Times New Roman" panose="02020603050405020304" pitchFamily="18" charset="0"/>
              </a:rPr>
              <a:t>Предприятие </a:t>
            </a:r>
            <a:r>
              <a:rPr lang="ru-RU" sz="1800" dirty="0">
                <a:latin typeface="Times New Roman" panose="02020603050405020304" pitchFamily="18" charset="0"/>
                <a:cs typeface="Times New Roman" panose="02020603050405020304" pitchFamily="18" charset="0"/>
              </a:rPr>
              <a:t>МСБ. Финансовые показатели удовлетворительны, но отсутствует имущество, которое может быть использовано в качестве залога. Поручительство готово дать лишь один из учредителей, при том что доли в бизнесе делятся между двумя учредителями примерно поровну.</a:t>
            </a:r>
            <a:br>
              <a:rPr lang="ru-RU" sz="1800" dirty="0">
                <a:latin typeface="Times New Roman" panose="02020603050405020304" pitchFamily="18" charset="0"/>
                <a:cs typeface="Times New Roman" panose="02020603050405020304" pitchFamily="18" charset="0"/>
              </a:rPr>
            </a:br>
            <a:endParaRPr lang="ru-RU" sz="1800" b="1" dirty="0">
              <a:latin typeface="Times New Roman" panose="02020603050405020304" pitchFamily="18" charset="0"/>
              <a:cs typeface="Times New Roman" panose="02020603050405020304" pitchFamily="18" charset="0"/>
            </a:endParaRPr>
          </a:p>
          <a:p>
            <a:pPr marL="0" indent="0">
              <a:buNone/>
              <a:defRPr/>
            </a:pPr>
            <a:r>
              <a:rPr lang="ru-RU" sz="1800" b="1" dirty="0" smtClean="0">
                <a:latin typeface="Times New Roman" panose="02020603050405020304" pitchFamily="18" charset="0"/>
                <a:cs typeface="Times New Roman" panose="02020603050405020304" pitchFamily="18" charset="0"/>
              </a:rPr>
              <a:t>Кейс 5. </a:t>
            </a:r>
            <a:r>
              <a:rPr lang="ru-RU" sz="1800" dirty="0" smtClean="0">
                <a:latin typeface="Times New Roman" panose="02020603050405020304" pitchFamily="18" charset="0"/>
                <a:cs typeface="Times New Roman" panose="02020603050405020304" pitchFamily="18" charset="0"/>
              </a:rPr>
              <a:t>Предприятие </a:t>
            </a:r>
            <a:r>
              <a:rPr lang="ru-RU" sz="1800" dirty="0">
                <a:latin typeface="Times New Roman" panose="02020603050405020304" pitchFamily="18" charset="0"/>
                <a:cs typeface="Times New Roman" panose="02020603050405020304" pitchFamily="18" charset="0"/>
              </a:rPr>
              <a:t>МСБ. Финансовые показатели на данный момент удовлетворительны, однако в период кризиса компания проходила через процесс реструктуризации задолженности и продолжает погашать ранее взятые и реструктурированные долги. Учредители готовы дать личные поручительства по кредиту, но на сумму, сопоставимую с размером запрашиваемого кредита (не превышающую его).</a:t>
            </a:r>
          </a:p>
          <a:p>
            <a:pPr marL="0" indent="0">
              <a:buNone/>
            </a:pPr>
            <a:endParaRPr lang="ru-RU" sz="1400" i="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rotWithShape="1">
          <a:blip r:embed="rId3"/>
          <a:srcRect l="17870" t="16709" r="24485" b="1450"/>
          <a:stretch/>
        </p:blipFill>
        <p:spPr>
          <a:xfrm>
            <a:off x="7884368" y="908720"/>
            <a:ext cx="1116124" cy="1079530"/>
          </a:xfrm>
          <a:prstGeom prst="rect">
            <a:avLst/>
          </a:prstGeom>
        </p:spPr>
      </p:pic>
      <p:pic>
        <p:nvPicPr>
          <p:cNvPr id="5" name="Рисунок 4"/>
          <p:cNvPicPr>
            <a:picLocks noChangeAspect="1"/>
          </p:cNvPicPr>
          <p:nvPr/>
        </p:nvPicPr>
        <p:blipFill>
          <a:blip r:embed="rId4"/>
          <a:stretch>
            <a:fillRect/>
          </a:stretch>
        </p:blipFill>
        <p:spPr>
          <a:xfrm>
            <a:off x="7798022" y="2348880"/>
            <a:ext cx="1267155" cy="949474"/>
          </a:xfrm>
          <a:prstGeom prst="rect">
            <a:avLst/>
          </a:prstGeom>
        </p:spPr>
      </p:pic>
      <p:pic>
        <p:nvPicPr>
          <p:cNvPr id="6" name="Рисунок 5"/>
          <p:cNvPicPr>
            <a:picLocks noChangeAspect="1"/>
          </p:cNvPicPr>
          <p:nvPr/>
        </p:nvPicPr>
        <p:blipFill rotWithShape="1">
          <a:blip r:embed="rId5"/>
          <a:srcRect l="50000" t="9449" r="7665" b="3656"/>
          <a:stretch/>
        </p:blipFill>
        <p:spPr>
          <a:xfrm>
            <a:off x="7956376" y="3528368"/>
            <a:ext cx="980240" cy="1210146"/>
          </a:xfrm>
          <a:prstGeom prst="rect">
            <a:avLst/>
          </a:prstGeom>
        </p:spPr>
      </p:pic>
      <p:pic>
        <p:nvPicPr>
          <p:cNvPr id="7" name="Рисунок 6"/>
          <p:cNvPicPr>
            <a:picLocks noChangeAspect="1"/>
          </p:cNvPicPr>
          <p:nvPr/>
        </p:nvPicPr>
        <p:blipFill rotWithShape="1">
          <a:blip r:embed="rId6"/>
          <a:srcRect l="31100" t="-65" r="29989" b="-65"/>
          <a:stretch/>
        </p:blipFill>
        <p:spPr>
          <a:xfrm>
            <a:off x="8100392" y="5097906"/>
            <a:ext cx="806428" cy="1382447"/>
          </a:xfrm>
          <a:prstGeom prst="rect">
            <a:avLst/>
          </a:prstGeom>
        </p:spPr>
      </p:pic>
    </p:spTree>
    <p:extLst>
      <p:ext uri="{BB962C8B-B14F-4D97-AF65-F5344CB8AC3E}">
        <p14:creationId xmlns:p14="http://schemas.microsoft.com/office/powerpoint/2010/main" val="38929820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04664"/>
            <a:ext cx="9144000" cy="1143000"/>
          </a:xfrm>
        </p:spPr>
        <p:txBody>
          <a:bodyPr>
            <a:normAutofit fontScale="90000"/>
          </a:bodyPr>
          <a:lstStyle/>
          <a:p>
            <a:r>
              <a:rPr lang="ru-RU" sz="4000" b="1" dirty="0">
                <a:solidFill>
                  <a:srgbClr val="000066"/>
                </a:solidFill>
                <a:latin typeface="Times New Roman" panose="02020603050405020304" pitchFamily="18" charset="0"/>
                <a:cs typeface="Times New Roman" panose="02020603050405020304" pitchFamily="18" charset="0"/>
              </a:rPr>
              <a:t>Урок-практикум по математике</a:t>
            </a:r>
            <a:r>
              <a:rPr lang="ru-RU" sz="4000" dirty="0">
                <a:solidFill>
                  <a:srgbClr val="000066"/>
                </a:solidFill>
                <a:latin typeface="Times New Roman" panose="02020603050405020304" pitchFamily="18" charset="0"/>
                <a:cs typeface="Times New Roman" panose="02020603050405020304" pitchFamily="18" charset="0"/>
              </a:rPr>
              <a:t/>
            </a:r>
            <a:br>
              <a:rPr lang="ru-RU" sz="4000" dirty="0">
                <a:solidFill>
                  <a:srgbClr val="000066"/>
                </a:solidFill>
                <a:latin typeface="Times New Roman" panose="02020603050405020304" pitchFamily="18" charset="0"/>
                <a:cs typeface="Times New Roman" panose="02020603050405020304" pitchFamily="18" charset="0"/>
              </a:rPr>
            </a:br>
            <a:r>
              <a:rPr lang="ru-RU" sz="4000" b="1" dirty="0">
                <a:solidFill>
                  <a:srgbClr val="000066"/>
                </a:solidFill>
                <a:latin typeface="Times New Roman" panose="02020603050405020304" pitchFamily="18" charset="0"/>
                <a:cs typeface="Times New Roman" panose="02020603050405020304" pitchFamily="18" charset="0"/>
              </a:rPr>
              <a:t>«В поиске выгодной процентной ставки</a:t>
            </a:r>
            <a:r>
              <a:rPr lang="ru-RU" sz="4000" b="1" dirty="0" smtClean="0">
                <a:solidFill>
                  <a:srgbClr val="000066"/>
                </a:solidFill>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32049" y="3386729"/>
            <a:ext cx="3744415" cy="3471271"/>
          </a:xfrm>
        </p:spPr>
        <p:txBody>
          <a:bodyPr>
            <a:noAutofit/>
          </a:bodyPr>
          <a:lstStyle/>
          <a:p>
            <a:pPr marL="0" indent="0">
              <a:buNone/>
            </a:pPr>
            <a:r>
              <a:rPr lang="ru-RU" sz="2800" b="1" dirty="0">
                <a:latin typeface="Times New Roman" panose="02020603050405020304" pitchFamily="18" charset="0"/>
                <a:cs typeface="Times New Roman" panose="02020603050405020304" pitchFamily="18" charset="0"/>
              </a:rPr>
              <a:t>Цель: </a:t>
            </a:r>
            <a:r>
              <a:rPr lang="ru-RU" sz="2800" dirty="0">
                <a:latin typeface="Times New Roman" panose="02020603050405020304" pitchFamily="18" charset="0"/>
                <a:cs typeface="Times New Roman" panose="02020603050405020304" pitchFamily="18" charset="0"/>
              </a:rPr>
              <a:t>познакомить обучающихся с видами банковских депозитов и развить умение ориентироваться </a:t>
            </a:r>
            <a:r>
              <a:rPr lang="ru-RU" sz="2800" dirty="0" smtClean="0">
                <a:latin typeface="Times New Roman" panose="02020603050405020304" pitchFamily="18" charset="0"/>
                <a:cs typeface="Times New Roman" panose="02020603050405020304" pitchFamily="18" charset="0"/>
              </a:rPr>
              <a:t>в </a:t>
            </a:r>
            <a:r>
              <a:rPr lang="ru-RU" sz="2800" dirty="0">
                <a:latin typeface="Times New Roman" panose="02020603050405020304" pitchFamily="18" charset="0"/>
                <a:cs typeface="Times New Roman" panose="02020603050405020304" pitchFamily="18" charset="0"/>
              </a:rPr>
              <a:t>современной банковской системе</a:t>
            </a:r>
          </a:p>
        </p:txBody>
      </p:sp>
      <p:sp>
        <p:nvSpPr>
          <p:cNvPr id="4" name="TextBox 3"/>
          <p:cNvSpPr txBox="1"/>
          <p:nvPr/>
        </p:nvSpPr>
        <p:spPr>
          <a:xfrm>
            <a:off x="4644008" y="1412776"/>
            <a:ext cx="4225342" cy="2954655"/>
          </a:xfrm>
          <a:prstGeom prst="rect">
            <a:avLst/>
          </a:prstGeom>
          <a:noFill/>
        </p:spPr>
        <p:txBody>
          <a:bodyPr wrap="square" rtlCol="0">
            <a:spAutoFit/>
          </a:bodyPr>
          <a:lstStyle/>
          <a:p>
            <a:pPr marL="342900" indent="-342900">
              <a:buAutoNum type="arabicPeriod"/>
            </a:pPr>
            <a:r>
              <a:rPr lang="ru-RU" sz="2400" dirty="0" smtClean="0">
                <a:latin typeface="Times New Roman" panose="02020603050405020304" pitchFamily="18" charset="0"/>
                <a:cs typeface="Times New Roman" panose="02020603050405020304" pitchFamily="18" charset="0"/>
              </a:rPr>
              <a:t>Вывод формул простого и </a:t>
            </a:r>
          </a:p>
          <a:p>
            <a:r>
              <a:rPr lang="ru-RU" sz="2400" dirty="0" smtClean="0">
                <a:latin typeface="Times New Roman" panose="02020603050405020304" pitchFamily="18" charset="0"/>
                <a:cs typeface="Times New Roman" panose="02020603050405020304" pitchFamily="18" charset="0"/>
              </a:rPr>
              <a:t>сложного процентного роста</a:t>
            </a:r>
          </a:p>
          <a:p>
            <a:r>
              <a:rPr lang="ru-RU" sz="2400" dirty="0" smtClean="0">
                <a:latin typeface="Times New Roman" panose="02020603050405020304" pitchFamily="18" charset="0"/>
                <a:cs typeface="Times New Roman" panose="02020603050405020304" pitchFamily="18" charset="0"/>
              </a:rPr>
              <a:t>    (рабочая тетрадь)</a:t>
            </a:r>
          </a:p>
          <a:p>
            <a:r>
              <a:rPr lang="ru-RU" sz="2400" dirty="0" smtClean="0">
                <a:latin typeface="Times New Roman" panose="02020603050405020304" pitchFamily="18" charset="0"/>
                <a:cs typeface="Times New Roman" panose="02020603050405020304" pitchFamily="18" charset="0"/>
              </a:rPr>
              <a:t>2. Работа в группах.  </a:t>
            </a:r>
          </a:p>
          <a:p>
            <a:r>
              <a:rPr lang="ru-RU" sz="2400" dirty="0" smtClean="0">
                <a:latin typeface="Times New Roman" panose="02020603050405020304" pitchFamily="18" charset="0"/>
                <a:cs typeface="Times New Roman" panose="02020603050405020304" pitchFamily="18" charset="0"/>
              </a:rPr>
              <a:t>Обсуждение видов вкладов с   учетом цели инвестирования</a:t>
            </a:r>
            <a:endParaRPr lang="ru-RU" sz="2400" dirty="0">
              <a:latin typeface="Times New Roman" panose="02020603050405020304" pitchFamily="18" charset="0"/>
              <a:cs typeface="Times New Roman" panose="02020603050405020304" pitchFamily="18" charset="0"/>
            </a:endParaRPr>
          </a:p>
          <a:p>
            <a:r>
              <a:rPr lang="ru-RU" sz="2400" dirty="0" smtClean="0">
                <a:latin typeface="Times New Roman" panose="02020603050405020304" pitchFamily="18" charset="0"/>
                <a:cs typeface="Times New Roman" panose="02020603050405020304" pitchFamily="18" charset="0"/>
              </a:rPr>
              <a:t>3. Рефлексия</a:t>
            </a:r>
          </a:p>
          <a:p>
            <a:pPr marL="342900" indent="-342900">
              <a:buAutoNum type="arabicPeriod"/>
            </a:pPr>
            <a:endParaRPr lang="ru-RU"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4161457"/>
            <a:ext cx="4692886" cy="2696543"/>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2" y="1524248"/>
            <a:ext cx="2988839" cy="1754319"/>
          </a:xfrm>
          <a:prstGeom prst="rect">
            <a:avLst/>
          </a:prstGeom>
        </p:spPr>
      </p:pic>
    </p:spTree>
    <p:extLst>
      <p:ext uri="{BB962C8B-B14F-4D97-AF65-F5344CB8AC3E}">
        <p14:creationId xmlns:p14="http://schemas.microsoft.com/office/powerpoint/2010/main" val="34283408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892480" cy="1143000"/>
          </a:xfrm>
        </p:spPr>
        <p:txBody>
          <a:bodyPr>
            <a:normAutofit fontScale="90000"/>
          </a:bodyPr>
          <a:lstStyle/>
          <a:p>
            <a:r>
              <a:rPr lang="ru-RU" sz="3600" b="1" dirty="0">
                <a:solidFill>
                  <a:srgbClr val="000066"/>
                </a:solidFill>
                <a:latin typeface="Times New Roman" panose="02020603050405020304" pitchFamily="18" charset="0"/>
                <a:cs typeface="Times New Roman" panose="02020603050405020304" pitchFamily="18" charset="0"/>
              </a:rPr>
              <a:t>Методическая разработка элемента занятия </a:t>
            </a:r>
            <a:br>
              <a:rPr lang="ru-RU" sz="3600" b="1" dirty="0">
                <a:solidFill>
                  <a:srgbClr val="000066"/>
                </a:solidFill>
                <a:latin typeface="Times New Roman" panose="02020603050405020304" pitchFamily="18" charset="0"/>
                <a:cs typeface="Times New Roman" panose="02020603050405020304" pitchFamily="18" charset="0"/>
              </a:rPr>
            </a:br>
            <a:r>
              <a:rPr lang="ru-RU" sz="3600" b="1" dirty="0" smtClean="0">
                <a:solidFill>
                  <a:srgbClr val="000066"/>
                </a:solidFill>
                <a:latin typeface="Times New Roman" panose="02020603050405020304" pitchFamily="18" charset="0"/>
                <a:cs typeface="Times New Roman" panose="02020603050405020304" pitchFamily="18" charset="0"/>
              </a:rPr>
              <a:t>«Имидж банка. Открываем двери»</a:t>
            </a:r>
            <a:endParaRPr lang="ru-RU" dirty="0"/>
          </a:p>
        </p:txBody>
      </p:sp>
      <p:pic>
        <p:nvPicPr>
          <p:cNvPr id="5" name="Объект 4"/>
          <p:cNvPicPr>
            <a:picLocks noGrp="1" noChangeAspect="1"/>
          </p:cNvPicPr>
          <p:nvPr>
            <p:ph idx="1"/>
          </p:nvPr>
        </p:nvPicPr>
        <p:blipFill rotWithShape="1">
          <a:blip r:embed="rId2"/>
          <a:srcRect l="4210" t="3572" r="1046" b="28571"/>
          <a:stretch/>
        </p:blipFill>
        <p:spPr>
          <a:xfrm>
            <a:off x="248479" y="1464298"/>
            <a:ext cx="3592071" cy="1516652"/>
          </a:xfrm>
          <a:prstGeom prst="rect">
            <a:avLst/>
          </a:prstGeom>
        </p:spPr>
      </p:pic>
      <p:pic>
        <p:nvPicPr>
          <p:cNvPr id="6" name="Рисунок 5"/>
          <p:cNvPicPr>
            <a:picLocks noChangeAspect="1"/>
          </p:cNvPicPr>
          <p:nvPr/>
        </p:nvPicPr>
        <p:blipFill rotWithShape="1">
          <a:blip r:embed="rId3"/>
          <a:srcRect l="4175" t="8580" r="3263" b="14193"/>
          <a:stretch/>
        </p:blipFill>
        <p:spPr>
          <a:xfrm>
            <a:off x="4669705" y="1556702"/>
            <a:ext cx="4320477" cy="1440160"/>
          </a:xfrm>
          <a:prstGeom prst="rect">
            <a:avLst/>
          </a:prstGeom>
        </p:spPr>
      </p:pic>
      <p:pic>
        <p:nvPicPr>
          <p:cNvPr id="7" name="Рисунок 6"/>
          <p:cNvPicPr>
            <a:picLocks noChangeAspect="1"/>
          </p:cNvPicPr>
          <p:nvPr/>
        </p:nvPicPr>
        <p:blipFill rotWithShape="1">
          <a:blip r:embed="rId4"/>
          <a:srcRect l="4393" t="4405" r="3951" b="2626"/>
          <a:stretch/>
        </p:blipFill>
        <p:spPr>
          <a:xfrm>
            <a:off x="48978" y="3418754"/>
            <a:ext cx="3428381" cy="3428381"/>
          </a:xfrm>
          <a:prstGeom prst="rect">
            <a:avLst/>
          </a:prstGeom>
        </p:spPr>
      </p:pic>
      <p:pic>
        <p:nvPicPr>
          <p:cNvPr id="8" name="Рисунок 7"/>
          <p:cNvPicPr>
            <a:picLocks noChangeAspect="1"/>
          </p:cNvPicPr>
          <p:nvPr/>
        </p:nvPicPr>
        <p:blipFill>
          <a:blip r:embed="rId5"/>
          <a:stretch>
            <a:fillRect/>
          </a:stretch>
        </p:blipFill>
        <p:spPr>
          <a:xfrm>
            <a:off x="1811984" y="2583683"/>
            <a:ext cx="2760016" cy="1543516"/>
          </a:xfrm>
          <a:prstGeom prst="rect">
            <a:avLst/>
          </a:prstGeom>
        </p:spPr>
      </p:pic>
      <p:pic>
        <p:nvPicPr>
          <p:cNvPr id="9" name="Рисунок 8"/>
          <p:cNvPicPr>
            <a:picLocks noChangeAspect="1"/>
          </p:cNvPicPr>
          <p:nvPr/>
        </p:nvPicPr>
        <p:blipFill>
          <a:blip r:embed="rId6"/>
          <a:stretch>
            <a:fillRect/>
          </a:stretch>
        </p:blipFill>
        <p:spPr>
          <a:xfrm>
            <a:off x="2715116" y="5419975"/>
            <a:ext cx="2729192" cy="1265610"/>
          </a:xfrm>
          <a:prstGeom prst="rect">
            <a:avLst/>
          </a:prstGeom>
        </p:spPr>
      </p:pic>
      <p:pic>
        <p:nvPicPr>
          <p:cNvPr id="10" name="Рисунок 9"/>
          <p:cNvPicPr>
            <a:picLocks noChangeAspect="1"/>
          </p:cNvPicPr>
          <p:nvPr/>
        </p:nvPicPr>
        <p:blipFill>
          <a:blip r:embed="rId7"/>
          <a:stretch>
            <a:fillRect/>
          </a:stretch>
        </p:blipFill>
        <p:spPr>
          <a:xfrm>
            <a:off x="2662355" y="4046712"/>
            <a:ext cx="2689899" cy="1317075"/>
          </a:xfrm>
          <a:prstGeom prst="rect">
            <a:avLst/>
          </a:prstGeom>
        </p:spPr>
      </p:pic>
      <p:pic>
        <p:nvPicPr>
          <p:cNvPr id="12" name="Рисунок 11"/>
          <p:cNvPicPr>
            <a:picLocks noChangeAspect="1"/>
          </p:cNvPicPr>
          <p:nvPr/>
        </p:nvPicPr>
        <p:blipFill rotWithShape="1">
          <a:blip r:embed="rId8"/>
          <a:srcRect l="3763" t="8484" r="6800" b="9274"/>
          <a:stretch/>
        </p:blipFill>
        <p:spPr>
          <a:xfrm>
            <a:off x="5352254" y="3563587"/>
            <a:ext cx="3600401" cy="1800200"/>
          </a:xfrm>
          <a:prstGeom prst="rect">
            <a:avLst/>
          </a:prstGeom>
        </p:spPr>
      </p:pic>
      <p:pic>
        <p:nvPicPr>
          <p:cNvPr id="13" name="Рисунок 12"/>
          <p:cNvPicPr>
            <a:picLocks noChangeAspect="1"/>
          </p:cNvPicPr>
          <p:nvPr/>
        </p:nvPicPr>
        <p:blipFill>
          <a:blip r:embed="rId9"/>
          <a:stretch>
            <a:fillRect/>
          </a:stretch>
        </p:blipFill>
        <p:spPr>
          <a:xfrm>
            <a:off x="6449594" y="5476439"/>
            <a:ext cx="1493649" cy="317019"/>
          </a:xfrm>
          <a:prstGeom prst="rect">
            <a:avLst/>
          </a:prstGeom>
        </p:spPr>
      </p:pic>
      <p:pic>
        <p:nvPicPr>
          <p:cNvPr id="14" name="Рисунок 13"/>
          <p:cNvPicPr>
            <a:picLocks noChangeAspect="1"/>
          </p:cNvPicPr>
          <p:nvPr/>
        </p:nvPicPr>
        <p:blipFill>
          <a:blip r:embed="rId10"/>
          <a:stretch>
            <a:fillRect/>
          </a:stretch>
        </p:blipFill>
        <p:spPr>
          <a:xfrm>
            <a:off x="5535316" y="5986870"/>
            <a:ext cx="3548861" cy="627169"/>
          </a:xfrm>
          <a:prstGeom prst="rect">
            <a:avLst/>
          </a:prstGeom>
        </p:spPr>
      </p:pic>
      <p:pic>
        <p:nvPicPr>
          <p:cNvPr id="15" name="Рисунок 14"/>
          <p:cNvPicPr>
            <a:picLocks noChangeAspect="1"/>
          </p:cNvPicPr>
          <p:nvPr/>
        </p:nvPicPr>
        <p:blipFill rotWithShape="1">
          <a:blip r:embed="rId11"/>
          <a:srcRect l="27820" t="27545" r="27819" b="36527"/>
          <a:stretch/>
        </p:blipFill>
        <p:spPr>
          <a:xfrm>
            <a:off x="6902483" y="3024956"/>
            <a:ext cx="576064" cy="576065"/>
          </a:xfrm>
          <a:prstGeom prst="rect">
            <a:avLst/>
          </a:prstGeom>
        </p:spPr>
      </p:pic>
    </p:spTree>
    <p:extLst>
      <p:ext uri="{BB962C8B-B14F-4D97-AF65-F5344CB8AC3E}">
        <p14:creationId xmlns:p14="http://schemas.microsoft.com/office/powerpoint/2010/main" val="38264520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116632"/>
            <a:ext cx="7772400" cy="1022570"/>
          </a:xfrm>
        </p:spPr>
        <p:txBody>
          <a:bodyPr>
            <a:normAutofit fontScale="90000"/>
          </a:bodyPr>
          <a:lstStyle/>
          <a:p>
            <a:r>
              <a:rPr lang="ru-RU" sz="3600" b="1" dirty="0">
                <a:solidFill>
                  <a:srgbClr val="000066"/>
                </a:solidFill>
                <a:latin typeface="Times New Roman" panose="02020603050405020304" pitchFamily="18" charset="0"/>
                <a:cs typeface="Times New Roman" panose="02020603050405020304" pitchFamily="18" charset="0"/>
              </a:rPr>
              <a:t>Занятие с элементами игры. </a:t>
            </a:r>
            <a:r>
              <a:rPr lang="ru-RU" sz="3600" b="1" dirty="0" smtClean="0">
                <a:solidFill>
                  <a:srgbClr val="000066"/>
                </a:solidFill>
                <a:latin typeface="Times New Roman" panose="02020603050405020304" pitchFamily="18" charset="0"/>
                <a:cs typeface="Times New Roman" panose="02020603050405020304" pitchFamily="18" charset="0"/>
              </a:rPr>
              <a:t/>
            </a:r>
            <a:br>
              <a:rPr lang="ru-RU" sz="3600" b="1" dirty="0" smtClean="0">
                <a:solidFill>
                  <a:srgbClr val="000066"/>
                </a:solidFill>
                <a:latin typeface="Times New Roman" panose="02020603050405020304" pitchFamily="18" charset="0"/>
                <a:cs typeface="Times New Roman" panose="02020603050405020304" pitchFamily="18" charset="0"/>
              </a:rPr>
            </a:br>
            <a:r>
              <a:rPr lang="ru-RU" sz="3600" b="1" dirty="0" smtClean="0">
                <a:solidFill>
                  <a:srgbClr val="000066"/>
                </a:solidFill>
                <a:latin typeface="Times New Roman" panose="02020603050405020304" pitchFamily="18" charset="0"/>
                <a:cs typeface="Times New Roman" panose="02020603050405020304" pitchFamily="18" charset="0"/>
              </a:rPr>
              <a:t>«</a:t>
            </a:r>
            <a:r>
              <a:rPr lang="ru-RU" sz="3600" b="1" dirty="0">
                <a:solidFill>
                  <a:srgbClr val="000066"/>
                </a:solidFill>
                <a:latin typeface="Times New Roman" panose="02020603050405020304" pitchFamily="18" charset="0"/>
                <a:cs typeface="Times New Roman" panose="02020603050405020304" pitchFamily="18" charset="0"/>
              </a:rPr>
              <a:t>Что такое банк? Зачем мы туда идем?»</a:t>
            </a:r>
          </a:p>
        </p:txBody>
      </p:sp>
      <p:sp>
        <p:nvSpPr>
          <p:cNvPr id="3" name="Подзаголовок 2"/>
          <p:cNvSpPr>
            <a:spLocks noGrp="1"/>
          </p:cNvSpPr>
          <p:nvPr>
            <p:ph type="subTitle" idx="1"/>
          </p:nvPr>
        </p:nvSpPr>
        <p:spPr>
          <a:xfrm>
            <a:off x="5061083" y="3566998"/>
            <a:ext cx="3955991" cy="3041216"/>
          </a:xfrm>
        </p:spPr>
        <p:txBody>
          <a:bodyPr>
            <a:normAutofit fontScale="77500" lnSpcReduction="20000"/>
          </a:bodyPr>
          <a:lstStyle/>
          <a:p>
            <a:pPr algn="l"/>
            <a:r>
              <a:rPr lang="ru-RU" sz="2600" b="1" dirty="0" smtClean="0">
                <a:solidFill>
                  <a:schemeClr val="tx1"/>
                </a:solidFill>
                <a:latin typeface="Times New Roman" panose="02020603050405020304" pitchFamily="18" charset="0"/>
                <a:cs typeface="Times New Roman" panose="02020603050405020304" pitchFamily="18" charset="0"/>
              </a:rPr>
              <a:t>Рассматриваемые вопросы</a:t>
            </a:r>
          </a:p>
          <a:p>
            <a:pPr algn="l"/>
            <a:r>
              <a:rPr lang="ru-RU" sz="2600" dirty="0" smtClean="0">
                <a:solidFill>
                  <a:schemeClr val="tx1"/>
                </a:solidFill>
                <a:latin typeface="Times New Roman" panose="02020603050405020304" pitchFamily="18" charset="0"/>
                <a:cs typeface="Times New Roman" panose="02020603050405020304" pitchFamily="18" charset="0"/>
              </a:rPr>
              <a:t>История возникновения банков (</a:t>
            </a:r>
            <a:r>
              <a:rPr lang="ru-RU" sz="2600" dirty="0" err="1" smtClean="0">
                <a:solidFill>
                  <a:schemeClr val="tx1"/>
                </a:solidFill>
                <a:latin typeface="Times New Roman" panose="02020603050405020304" pitchFamily="18" charset="0"/>
                <a:cs typeface="Times New Roman" panose="02020603050405020304" pitchFamily="18" charset="0"/>
              </a:rPr>
              <a:t>мировая+российская</a:t>
            </a:r>
            <a:r>
              <a:rPr lang="ru-RU" sz="2600" dirty="0" smtClean="0">
                <a:solidFill>
                  <a:schemeClr val="tx1"/>
                </a:solidFill>
                <a:latin typeface="Times New Roman" panose="02020603050405020304" pitchFamily="18" charset="0"/>
                <a:cs typeface="Times New Roman" panose="02020603050405020304" pitchFamily="18" charset="0"/>
              </a:rPr>
              <a:t>).</a:t>
            </a:r>
          </a:p>
          <a:p>
            <a:pPr algn="l"/>
            <a:r>
              <a:rPr lang="ru-RU" sz="2600" dirty="0" smtClean="0">
                <a:solidFill>
                  <a:schemeClr val="tx1"/>
                </a:solidFill>
                <a:latin typeface="Times New Roman" panose="02020603050405020304" pitchFamily="18" charset="0"/>
                <a:cs typeface="Times New Roman" panose="02020603050405020304" pitchFamily="18" charset="0"/>
              </a:rPr>
              <a:t>Два уровня банков (</a:t>
            </a:r>
            <a:r>
              <a:rPr lang="ru-RU" sz="2600" dirty="0" err="1" smtClean="0">
                <a:solidFill>
                  <a:schemeClr val="tx1"/>
                </a:solidFill>
                <a:latin typeface="Times New Roman" panose="02020603050405020304" pitchFamily="18" charset="0"/>
                <a:cs typeface="Times New Roman" panose="02020603050405020304" pitchFamily="18" charset="0"/>
              </a:rPr>
              <a:t>государственный+коммерческие</a:t>
            </a:r>
            <a:r>
              <a:rPr lang="ru-RU" sz="2600" dirty="0" smtClean="0">
                <a:solidFill>
                  <a:schemeClr val="tx1"/>
                </a:solidFill>
                <a:latin typeface="Times New Roman" panose="02020603050405020304" pitchFamily="18" charset="0"/>
                <a:cs typeface="Times New Roman" panose="02020603050405020304" pitchFamily="18" charset="0"/>
              </a:rPr>
              <a:t>).</a:t>
            </a:r>
          </a:p>
          <a:p>
            <a:pPr algn="l"/>
            <a:r>
              <a:rPr lang="ru-RU" sz="2600" dirty="0" smtClean="0">
                <a:solidFill>
                  <a:schemeClr val="tx1"/>
                </a:solidFill>
                <a:latin typeface="Times New Roman" panose="02020603050405020304" pitchFamily="18" charset="0"/>
                <a:cs typeface="Times New Roman" panose="02020603050405020304" pitchFamily="18" charset="0"/>
              </a:rPr>
              <a:t>Функции сбербанка.</a:t>
            </a:r>
          </a:p>
          <a:p>
            <a:pPr algn="l"/>
            <a:r>
              <a:rPr lang="ru-RU" sz="2600" dirty="0" smtClean="0">
                <a:solidFill>
                  <a:schemeClr val="tx1"/>
                </a:solidFill>
                <a:latin typeface="Times New Roman" panose="02020603050405020304" pitchFamily="18" charset="0"/>
                <a:cs typeface="Times New Roman" panose="02020603050405020304" pitchFamily="18" charset="0"/>
              </a:rPr>
              <a:t>Депозитные операции и кредиты.</a:t>
            </a:r>
          </a:p>
          <a:p>
            <a:pPr algn="l"/>
            <a:r>
              <a:rPr lang="ru-RU" sz="2600" dirty="0">
                <a:solidFill>
                  <a:schemeClr val="tx1"/>
                </a:solidFill>
                <a:latin typeface="Times New Roman" panose="02020603050405020304" pitchFamily="18" charset="0"/>
                <a:cs typeface="Times New Roman" panose="02020603050405020304" pitchFamily="18" charset="0"/>
              </a:rPr>
              <a:t>Услуги и </a:t>
            </a:r>
            <a:r>
              <a:rPr lang="ru-RU" sz="2600" dirty="0" smtClean="0">
                <a:solidFill>
                  <a:schemeClr val="tx1"/>
                </a:solidFill>
                <a:latin typeface="Times New Roman" panose="02020603050405020304" pitchFamily="18" charset="0"/>
                <a:cs typeface="Times New Roman" panose="02020603050405020304" pitchFamily="18" charset="0"/>
              </a:rPr>
              <a:t>банковский продукт.</a:t>
            </a:r>
          </a:p>
          <a:p>
            <a:pPr algn="l"/>
            <a:r>
              <a:rPr lang="ru-RU" sz="2600" dirty="0" smtClean="0">
                <a:solidFill>
                  <a:schemeClr val="tx1"/>
                </a:solidFill>
                <a:latin typeface="Times New Roman" panose="02020603050405020304" pitchFamily="18" charset="0"/>
                <a:cs typeface="Times New Roman" panose="02020603050405020304" pitchFamily="18" charset="0"/>
              </a:rPr>
              <a:t>Какими услугами банка могут пользоваться пятиклассники?</a:t>
            </a:r>
          </a:p>
          <a:p>
            <a:pPr marL="457200" indent="-457200" algn="l">
              <a:buFont typeface="Arial" panose="020B0604020202020204" pitchFamily="34" charset="0"/>
              <a:buChar char="•"/>
            </a:pPr>
            <a:endParaRPr lang="ru-RU" sz="2000" dirty="0">
              <a:solidFill>
                <a:schemeClr val="tx1"/>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5944819" y="1536048"/>
            <a:ext cx="2894457" cy="1634104"/>
          </a:xfrm>
          <a:prstGeom prst="rect">
            <a:avLst/>
          </a:prstGeom>
        </p:spPr>
      </p:pic>
      <p:pic>
        <p:nvPicPr>
          <p:cNvPr id="5" name="Рисунок 4"/>
          <p:cNvPicPr>
            <a:picLocks noChangeAspect="1"/>
          </p:cNvPicPr>
          <p:nvPr/>
        </p:nvPicPr>
        <p:blipFill rotWithShape="1">
          <a:blip r:embed="rId3"/>
          <a:srcRect b="6111"/>
          <a:stretch/>
        </p:blipFill>
        <p:spPr>
          <a:xfrm>
            <a:off x="3254817" y="4278523"/>
            <a:ext cx="1629982" cy="1618167"/>
          </a:xfrm>
          <a:prstGeom prst="rect">
            <a:avLst/>
          </a:prstGeom>
        </p:spPr>
      </p:pic>
      <p:pic>
        <p:nvPicPr>
          <p:cNvPr id="6" name="Рисунок 5"/>
          <p:cNvPicPr>
            <a:picLocks noChangeAspect="1"/>
          </p:cNvPicPr>
          <p:nvPr/>
        </p:nvPicPr>
        <p:blipFill rotWithShape="1">
          <a:blip r:embed="rId4"/>
          <a:srcRect l="7742" r="9679"/>
          <a:stretch/>
        </p:blipFill>
        <p:spPr>
          <a:xfrm>
            <a:off x="199722" y="4581128"/>
            <a:ext cx="2878812" cy="1872208"/>
          </a:xfrm>
          <a:prstGeom prst="rect">
            <a:avLst/>
          </a:prstGeom>
        </p:spPr>
      </p:pic>
      <p:pic>
        <p:nvPicPr>
          <p:cNvPr id="7" name="Рисунок 6"/>
          <p:cNvPicPr>
            <a:picLocks noChangeAspect="1"/>
          </p:cNvPicPr>
          <p:nvPr/>
        </p:nvPicPr>
        <p:blipFill>
          <a:blip r:embed="rId5"/>
          <a:stretch>
            <a:fillRect/>
          </a:stretch>
        </p:blipFill>
        <p:spPr>
          <a:xfrm rot="17678443">
            <a:off x="3741071" y="2330302"/>
            <a:ext cx="2397442" cy="720508"/>
          </a:xfrm>
          <a:prstGeom prst="rect">
            <a:avLst/>
          </a:prstGeom>
        </p:spPr>
      </p:pic>
      <p:sp>
        <p:nvSpPr>
          <p:cNvPr id="8" name="Прямоугольник 7"/>
          <p:cNvSpPr/>
          <p:nvPr/>
        </p:nvSpPr>
        <p:spPr>
          <a:xfrm>
            <a:off x="386689" y="1139202"/>
            <a:ext cx="3897279" cy="3139321"/>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Цели и задачи:</a:t>
            </a:r>
          </a:p>
          <a:p>
            <a:r>
              <a:rPr lang="ru-RU" dirty="0" smtClean="0">
                <a:latin typeface="Times New Roman" panose="02020603050405020304" pitchFamily="18" charset="0"/>
                <a:cs typeface="Times New Roman" panose="02020603050405020304" pitchFamily="18" charset="0"/>
              </a:rPr>
              <a:t>•Расширение </a:t>
            </a:r>
            <a:r>
              <a:rPr lang="ru-RU" dirty="0">
                <a:latin typeface="Times New Roman" panose="02020603050405020304" pitchFamily="18" charset="0"/>
                <a:cs typeface="Times New Roman" panose="02020603050405020304" pitchFamily="18" charset="0"/>
              </a:rPr>
              <a:t>представлений обучающихся о деятельности банков.</a:t>
            </a:r>
          </a:p>
          <a:p>
            <a:r>
              <a:rPr lang="ru-RU" dirty="0" smtClean="0">
                <a:latin typeface="Times New Roman" panose="02020603050405020304" pitchFamily="18" charset="0"/>
                <a:cs typeface="Times New Roman" panose="02020603050405020304" pitchFamily="18" charset="0"/>
              </a:rPr>
              <a:t>•Создание </a:t>
            </a:r>
            <a:r>
              <a:rPr lang="ru-RU" dirty="0">
                <a:latin typeface="Times New Roman" panose="02020603050405020304" pitchFamily="18" charset="0"/>
                <a:cs typeface="Times New Roman" panose="02020603050405020304" pitchFamily="18" charset="0"/>
              </a:rPr>
              <a:t>условий для обобщения полученных знаний по теме, а затем их практического применения в жизни.</a:t>
            </a:r>
          </a:p>
          <a:p>
            <a:r>
              <a:rPr lang="ru-RU" dirty="0" smtClean="0">
                <a:latin typeface="Times New Roman" panose="02020603050405020304" pitchFamily="18" charset="0"/>
                <a:cs typeface="Times New Roman" panose="02020603050405020304" pitchFamily="18" charset="0"/>
              </a:rPr>
              <a:t>•Развитие </a:t>
            </a:r>
            <a:r>
              <a:rPr lang="ru-RU" dirty="0">
                <a:latin typeface="Times New Roman" panose="02020603050405020304" pitchFamily="18" charset="0"/>
                <a:cs typeface="Times New Roman" panose="02020603050405020304" pitchFamily="18" charset="0"/>
              </a:rPr>
              <a:t>коммуникативных навыков, умения работать в группе.</a:t>
            </a:r>
          </a:p>
          <a:p>
            <a:r>
              <a:rPr lang="ru-RU" dirty="0" smtClean="0">
                <a:latin typeface="Times New Roman" panose="02020603050405020304" pitchFamily="18" charset="0"/>
                <a:cs typeface="Times New Roman" panose="02020603050405020304" pitchFamily="18" charset="0"/>
              </a:rPr>
              <a:t>•Воспитание </a:t>
            </a:r>
            <a:r>
              <a:rPr lang="ru-RU" dirty="0">
                <a:latin typeface="Times New Roman" panose="02020603050405020304" pitchFamily="18" charset="0"/>
                <a:cs typeface="Times New Roman" panose="02020603050405020304" pitchFamily="18" charset="0"/>
              </a:rPr>
              <a:t>чувства ответственности, взаимопомощи.</a:t>
            </a:r>
          </a:p>
        </p:txBody>
      </p:sp>
    </p:spTree>
    <p:extLst>
      <p:ext uri="{BB962C8B-B14F-4D97-AF65-F5344CB8AC3E}">
        <p14:creationId xmlns:p14="http://schemas.microsoft.com/office/powerpoint/2010/main" val="34857664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853244" y="4581128"/>
            <a:ext cx="8229600" cy="1143000"/>
          </a:xfrm>
        </p:spPr>
        <p:txBody>
          <a:bodyPr/>
          <a:lstStyle/>
          <a:p>
            <a:r>
              <a:rPr lang="ru-RU" b="1" dirty="0" smtClean="0">
                <a:solidFill>
                  <a:srgbClr val="000066"/>
                </a:solidFill>
                <a:latin typeface="Times New Roman" panose="02020603050405020304" pitchFamily="18" charset="0"/>
                <a:cs typeface="Times New Roman" panose="02020603050405020304" pitchFamily="18" charset="0"/>
              </a:rPr>
              <a:t>Спасибо за внимание!</a:t>
            </a:r>
            <a:endParaRPr lang="ru-RU" b="1" dirty="0">
              <a:solidFill>
                <a:srgbClr val="000066"/>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rotWithShape="1">
          <a:blip r:embed="rId2"/>
          <a:srcRect l="46063" t="29000" r="7475" b="18500"/>
          <a:stretch/>
        </p:blipFill>
        <p:spPr>
          <a:xfrm>
            <a:off x="2339752" y="638026"/>
            <a:ext cx="4680520" cy="3966542"/>
          </a:xfrm>
          <a:prstGeom prst="rect">
            <a:avLst/>
          </a:prstGeom>
        </p:spPr>
      </p:pic>
    </p:spTree>
    <p:extLst>
      <p:ext uri="{BB962C8B-B14F-4D97-AF65-F5344CB8AC3E}">
        <p14:creationId xmlns:p14="http://schemas.microsoft.com/office/powerpoint/2010/main" val="34044681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467544" y="188640"/>
            <a:ext cx="8229600" cy="778098"/>
          </a:xfrm>
        </p:spPr>
        <p:txBody>
          <a:bodyPr>
            <a:normAutofit/>
          </a:bodyPr>
          <a:lstStyle/>
          <a:p>
            <a:r>
              <a:rPr lang="ru-RU" sz="4000" b="1" dirty="0" smtClean="0">
                <a:solidFill>
                  <a:srgbClr val="000066"/>
                </a:solidFill>
                <a:latin typeface="Times New Roman" panose="02020603050405020304" pitchFamily="18" charset="0"/>
                <a:cs typeface="Times New Roman" panose="02020603050405020304" pitchFamily="18" charset="0"/>
              </a:rPr>
              <a:t>Над проектом работали: </a:t>
            </a:r>
            <a:endParaRPr lang="ru-RU" sz="4000" b="1" dirty="0">
              <a:solidFill>
                <a:srgbClr val="000066"/>
              </a:solidFill>
              <a:latin typeface="Times New Roman" panose="02020603050405020304" pitchFamily="18" charset="0"/>
              <a:cs typeface="Times New Roman" panose="02020603050405020304" pitchFamily="18" charset="0"/>
            </a:endParaRPr>
          </a:p>
        </p:txBody>
      </p:sp>
      <p:graphicFrame>
        <p:nvGraphicFramePr>
          <p:cNvPr id="10" name="Объект 9"/>
          <p:cNvGraphicFramePr>
            <a:graphicFrameLocks noGrp="1"/>
          </p:cNvGraphicFramePr>
          <p:nvPr>
            <p:ph idx="1"/>
            <p:extLst>
              <p:ext uri="{D42A27DB-BD31-4B8C-83A1-F6EECF244321}">
                <p14:modId xmlns:p14="http://schemas.microsoft.com/office/powerpoint/2010/main" val="551731173"/>
              </p:ext>
            </p:extLst>
          </p:nvPr>
        </p:nvGraphicFramePr>
        <p:xfrm>
          <a:off x="457200" y="1052736"/>
          <a:ext cx="8229604" cy="5394960"/>
        </p:xfrm>
        <a:graphic>
          <a:graphicData uri="http://schemas.openxmlformats.org/drawingml/2006/table">
            <a:tbl>
              <a:tblPr firstRow="1" bandRow="1">
                <a:tableStyleId>{5940675A-B579-460E-94D1-54222C63F5DA}</a:tableStyleId>
              </a:tblPr>
              <a:tblGrid>
                <a:gridCol w="2746648"/>
                <a:gridCol w="3456384"/>
                <a:gridCol w="2026572"/>
              </a:tblGrid>
              <a:tr h="504056">
                <a:tc>
                  <a:txBody>
                    <a:bodyPr/>
                    <a:lstStyle/>
                    <a:p>
                      <a:r>
                        <a:rPr lang="ru-RU" sz="1400" dirty="0" err="1" smtClean="0">
                          <a:latin typeface="Times New Roman" panose="02020603050405020304" pitchFamily="18" charset="0"/>
                          <a:cs typeface="Times New Roman" panose="02020603050405020304" pitchFamily="18" charset="0"/>
                        </a:rPr>
                        <a:t>Леталин</a:t>
                      </a:r>
                      <a:r>
                        <a:rPr lang="ru-RU" sz="1400" dirty="0" smtClean="0">
                          <a:latin typeface="Times New Roman" panose="02020603050405020304" pitchFamily="18" charset="0"/>
                          <a:cs typeface="Times New Roman" panose="02020603050405020304" pitchFamily="18" charset="0"/>
                        </a:rPr>
                        <a:t>  Владимир Николаевич, учитель обществознания ГБОУ Лицей № 1535</a:t>
                      </a:r>
                    </a:p>
                  </a:txBody>
                  <a:tcPr/>
                </a:tc>
                <a:tc>
                  <a:txBody>
                    <a:bodyPr/>
                    <a:lstStyle/>
                    <a:p>
                      <a:r>
                        <a:rPr lang="ru-RU" sz="1600" dirty="0" smtClean="0">
                          <a:solidFill>
                            <a:schemeClr val="tx1"/>
                          </a:solidFill>
                          <a:latin typeface="Times New Roman" panose="02020603050405020304" pitchFamily="18" charset="0"/>
                          <a:cs typeface="Times New Roman" panose="02020603050405020304" pitchFamily="18" charset="0"/>
                        </a:rPr>
                        <a:t>Семинар (работа в группах) по теме «Виды кредитов</a:t>
                      </a:r>
                      <a:r>
                        <a:rPr lang="ru-RU" sz="1600" baseline="0" dirty="0" smtClean="0">
                          <a:solidFill>
                            <a:schemeClr val="tx1"/>
                          </a:solidFill>
                          <a:latin typeface="Times New Roman" panose="02020603050405020304" pitchFamily="18" charset="0"/>
                          <a:cs typeface="Times New Roman" panose="02020603050405020304" pitchFamily="18" charset="0"/>
                        </a:rPr>
                        <a:t>»</a:t>
                      </a:r>
                      <a:endParaRPr lang="ru-RU"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400" dirty="0" smtClean="0">
                          <a:latin typeface="Times New Roman" panose="02020603050405020304" pitchFamily="18" charset="0"/>
                          <a:cs typeface="Times New Roman" panose="02020603050405020304" pitchFamily="18" charset="0"/>
                        </a:rPr>
                        <a:t>Обществознание, 10 класс, соц.-гуманитарный профиль</a:t>
                      </a:r>
                      <a:endParaRPr lang="ru-RU" sz="1400" dirty="0">
                        <a:latin typeface="Times New Roman" panose="02020603050405020304" pitchFamily="18" charset="0"/>
                        <a:cs typeface="Times New Roman" panose="02020603050405020304" pitchFamily="18" charset="0"/>
                      </a:endParaRPr>
                    </a:p>
                  </a:txBody>
                  <a:tcPr/>
                </a:tc>
              </a:tr>
              <a:tr h="3486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err="1" smtClean="0">
                          <a:latin typeface="Times New Roman" panose="02020603050405020304" pitchFamily="18" charset="0"/>
                          <a:cs typeface="Times New Roman" panose="02020603050405020304" pitchFamily="18" charset="0"/>
                        </a:rPr>
                        <a:t>Шехтман</a:t>
                      </a:r>
                      <a:r>
                        <a:rPr lang="ru-RU" sz="1400" dirty="0" smtClean="0">
                          <a:latin typeface="Times New Roman" panose="02020603050405020304" pitchFamily="18" charset="0"/>
                          <a:cs typeface="Times New Roman" panose="02020603050405020304" pitchFamily="18" charset="0"/>
                        </a:rPr>
                        <a:t> Юлия Борисовна, учитель обществознания ГБОУ Лицей № 1535</a:t>
                      </a:r>
                    </a:p>
                  </a:txBody>
                  <a:tcPr/>
                </a:tc>
                <a:tc>
                  <a:txBody>
                    <a:bodyPr/>
                    <a:lstStyle/>
                    <a:p>
                      <a:r>
                        <a:rPr lang="ru-RU" sz="1600" dirty="0" smtClean="0">
                          <a:latin typeface="Times New Roman" panose="02020603050405020304" pitchFamily="18" charset="0"/>
                          <a:cs typeface="Times New Roman" panose="02020603050405020304" pitchFamily="18" charset="0"/>
                        </a:rPr>
                        <a:t>Кейс «Условия кредитования малого бизнеса»</a:t>
                      </a:r>
                      <a:endParaRPr lang="ru-RU" sz="1600" dirty="0">
                        <a:latin typeface="Times New Roman" panose="02020603050405020304" pitchFamily="18" charset="0"/>
                        <a:cs typeface="Times New Roman" panose="02020603050405020304" pitchFamily="18" charset="0"/>
                      </a:endParaRPr>
                    </a:p>
                  </a:txBody>
                  <a:tcPr/>
                </a:tc>
                <a:tc>
                  <a:txBody>
                    <a:bodyPr/>
                    <a:lstStyle/>
                    <a:p>
                      <a:r>
                        <a:rPr lang="ru-RU" sz="1400" dirty="0" smtClean="0">
                          <a:latin typeface="Times New Roman" panose="02020603050405020304" pitchFamily="18" charset="0"/>
                          <a:cs typeface="Times New Roman" panose="02020603050405020304" pitchFamily="18" charset="0"/>
                        </a:rPr>
                        <a:t>Обществознание,</a:t>
                      </a:r>
                    </a:p>
                    <a:p>
                      <a:r>
                        <a:rPr lang="ru-RU" sz="1400" dirty="0" smtClean="0">
                          <a:latin typeface="Times New Roman" panose="02020603050405020304" pitchFamily="18" charset="0"/>
                          <a:cs typeface="Times New Roman" panose="02020603050405020304" pitchFamily="18" charset="0"/>
                        </a:rPr>
                        <a:t>9 класс</a:t>
                      </a:r>
                      <a:endParaRPr lang="ru-RU" sz="1400" dirty="0">
                        <a:latin typeface="Times New Roman" panose="02020603050405020304" pitchFamily="18" charset="0"/>
                        <a:cs typeface="Times New Roman" panose="02020603050405020304" pitchFamily="18" charset="0"/>
                      </a:endParaRPr>
                    </a:p>
                  </a:txBody>
                  <a:tcPr/>
                </a:tc>
              </a:tr>
              <a:tr h="409168">
                <a:tc>
                  <a:txBody>
                    <a:bodyPr/>
                    <a:lstStyle/>
                    <a:p>
                      <a:r>
                        <a:rPr lang="ru-RU" sz="1400" dirty="0" smtClean="0">
                          <a:latin typeface="Times New Roman" panose="02020603050405020304" pitchFamily="18" charset="0"/>
                          <a:cs typeface="Times New Roman" panose="02020603050405020304" pitchFamily="18" charset="0"/>
                        </a:rPr>
                        <a:t>Акиньшина Ирина Витальевна,</a:t>
                      </a:r>
                      <a:r>
                        <a:rPr lang="ru-RU" sz="1400" baseline="0" dirty="0" smtClean="0">
                          <a:latin typeface="Times New Roman" panose="02020603050405020304" pitchFamily="18" charset="0"/>
                          <a:cs typeface="Times New Roman" panose="02020603050405020304" pitchFamily="18" charset="0"/>
                        </a:rPr>
                        <a:t> учитель истории</a:t>
                      </a:r>
                    </a:p>
                    <a:p>
                      <a:r>
                        <a:rPr lang="ru-RU" sz="1400" baseline="0" dirty="0" smtClean="0">
                          <a:latin typeface="Times New Roman" panose="02020603050405020304" pitchFamily="18" charset="0"/>
                          <a:cs typeface="Times New Roman" panose="02020603050405020304" pitchFamily="18" charset="0"/>
                        </a:rPr>
                        <a:t>ГБОУ Школа № 1613</a:t>
                      </a:r>
                      <a:endParaRPr lang="ru-RU" sz="1400" dirty="0">
                        <a:latin typeface="Times New Roman" panose="02020603050405020304" pitchFamily="18" charset="0"/>
                        <a:cs typeface="Times New Roman" panose="02020603050405020304" pitchFamily="18" charset="0"/>
                      </a:endParaRPr>
                    </a:p>
                  </a:txBody>
                  <a:tcPr/>
                </a:tc>
                <a:tc>
                  <a:txBody>
                    <a:bodyPr/>
                    <a:lstStyle/>
                    <a:p>
                      <a:r>
                        <a:rPr lang="ru-RU" sz="1600" dirty="0" smtClean="0">
                          <a:latin typeface="Times New Roman" panose="02020603050405020304" pitchFamily="18" charset="0"/>
                          <a:cs typeface="Times New Roman" panose="02020603050405020304" pitchFamily="18" charset="0"/>
                        </a:rPr>
                        <a:t>Занятие с элементами игры.</a:t>
                      </a:r>
                      <a:r>
                        <a:rPr lang="ru-RU" sz="1600" baseline="0" dirty="0" smtClean="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«Что такое банк? Зачем мы туда идем?»</a:t>
                      </a:r>
                      <a:endParaRPr lang="ru-RU" sz="1600" dirty="0">
                        <a:latin typeface="Times New Roman" panose="02020603050405020304" pitchFamily="18" charset="0"/>
                        <a:cs typeface="Times New Roman" panose="02020603050405020304" pitchFamily="18" charset="0"/>
                      </a:endParaRPr>
                    </a:p>
                  </a:txBody>
                  <a:tcPr/>
                </a:tc>
                <a:tc>
                  <a:txBody>
                    <a:bodyPr/>
                    <a:lstStyle/>
                    <a:p>
                      <a:r>
                        <a:rPr lang="ru-RU" sz="1400" baseline="0" dirty="0" smtClean="0">
                          <a:latin typeface="Times New Roman" panose="02020603050405020304" pitchFamily="18" charset="0"/>
                          <a:cs typeface="Times New Roman" panose="02020603050405020304" pitchFamily="18" charset="0"/>
                        </a:rPr>
                        <a:t>Дополнительное образование, 5 класс</a:t>
                      </a:r>
                      <a:endParaRPr lang="ru-RU" sz="1400" dirty="0">
                        <a:latin typeface="Times New Roman" panose="02020603050405020304" pitchFamily="18" charset="0"/>
                        <a:cs typeface="Times New Roman" panose="02020603050405020304" pitchFamily="18" charset="0"/>
                      </a:endParaRPr>
                    </a:p>
                  </a:txBody>
                  <a:tcPr/>
                </a:tc>
              </a:tr>
              <a:tr h="325720">
                <a:tc>
                  <a:txBody>
                    <a:bodyPr/>
                    <a:lstStyle/>
                    <a:p>
                      <a:r>
                        <a:rPr lang="ru-RU" sz="1400" dirty="0" err="1" smtClean="0">
                          <a:latin typeface="Times New Roman" panose="02020603050405020304" pitchFamily="18" charset="0"/>
                          <a:cs typeface="Times New Roman" panose="02020603050405020304" pitchFamily="18" charset="0"/>
                        </a:rPr>
                        <a:t>Кулахметьева</a:t>
                      </a:r>
                      <a:r>
                        <a:rPr lang="ru-RU" sz="1400" dirty="0" smtClean="0">
                          <a:latin typeface="Times New Roman" panose="02020603050405020304" pitchFamily="18" charset="0"/>
                          <a:cs typeface="Times New Roman" panose="02020603050405020304" pitchFamily="18" charset="0"/>
                        </a:rPr>
                        <a:t> Камилла </a:t>
                      </a:r>
                      <a:r>
                        <a:rPr lang="ru-RU" sz="1400" dirty="0" err="1" smtClean="0">
                          <a:latin typeface="Times New Roman" panose="02020603050405020304" pitchFamily="18" charset="0"/>
                          <a:cs typeface="Times New Roman" panose="02020603050405020304" pitchFamily="18" charset="0"/>
                        </a:rPr>
                        <a:t>Хайдяровна</a:t>
                      </a:r>
                      <a:r>
                        <a:rPr lang="ru-RU" sz="1400" dirty="0" smtClean="0">
                          <a:latin typeface="Times New Roman" panose="02020603050405020304" pitchFamily="18" charset="0"/>
                          <a:cs typeface="Times New Roman" panose="02020603050405020304" pitchFamily="18" charset="0"/>
                        </a:rPr>
                        <a:t>, учитель математики ГБОУ Школа № 1411</a:t>
                      </a:r>
                      <a:endParaRPr lang="ru-RU" sz="1400" dirty="0">
                        <a:latin typeface="Times New Roman" panose="02020603050405020304" pitchFamily="18" charset="0"/>
                        <a:cs typeface="Times New Roman" panose="02020603050405020304" pitchFamily="18" charset="0"/>
                      </a:endParaRPr>
                    </a:p>
                  </a:txBody>
                  <a:tcPr/>
                </a:tc>
                <a:tc>
                  <a:txBody>
                    <a:bodyPr/>
                    <a:lstStyle/>
                    <a:p>
                      <a:r>
                        <a:rPr lang="ru-RU" sz="1600" dirty="0" smtClean="0">
                          <a:latin typeface="Times New Roman" panose="02020603050405020304" pitchFamily="18" charset="0"/>
                          <a:cs typeface="Times New Roman" panose="02020603050405020304" pitchFamily="18" charset="0"/>
                        </a:rPr>
                        <a:t>Урок-практикум по теме «Проценты».</a:t>
                      </a:r>
                    </a:p>
                    <a:p>
                      <a:r>
                        <a:rPr lang="ru-RU" sz="1600" dirty="0" smtClean="0">
                          <a:latin typeface="Times New Roman" panose="02020603050405020304" pitchFamily="18" charset="0"/>
                          <a:cs typeface="Times New Roman" panose="02020603050405020304" pitchFamily="18" charset="0"/>
                        </a:rPr>
                        <a:t>«В поисках выгодной процентной ставки»</a:t>
                      </a:r>
                      <a:endParaRPr lang="ru-RU" sz="1600" dirty="0">
                        <a:latin typeface="Times New Roman" panose="02020603050405020304" pitchFamily="18" charset="0"/>
                        <a:cs typeface="Times New Roman" panose="02020603050405020304" pitchFamily="18" charset="0"/>
                      </a:endParaRPr>
                    </a:p>
                  </a:txBody>
                  <a:tcPr/>
                </a:tc>
                <a:tc>
                  <a:txBody>
                    <a:bodyPr/>
                    <a:lstStyle/>
                    <a:p>
                      <a:r>
                        <a:rPr lang="ru-RU" sz="1400" dirty="0" smtClean="0">
                          <a:latin typeface="Times New Roman" panose="02020603050405020304" pitchFamily="18" charset="0"/>
                          <a:cs typeface="Times New Roman" panose="02020603050405020304" pitchFamily="18" charset="0"/>
                        </a:rPr>
                        <a:t>Математика, </a:t>
                      </a:r>
                    </a:p>
                    <a:p>
                      <a:r>
                        <a:rPr lang="ru-RU" sz="1400" dirty="0" smtClean="0">
                          <a:latin typeface="Times New Roman" panose="02020603050405020304" pitchFamily="18" charset="0"/>
                          <a:cs typeface="Times New Roman" panose="02020603050405020304" pitchFamily="18" charset="0"/>
                        </a:rPr>
                        <a:t>9 класс</a:t>
                      </a:r>
                      <a:endParaRPr lang="ru-RU" sz="1400" dirty="0">
                        <a:latin typeface="Times New Roman" panose="02020603050405020304" pitchFamily="18" charset="0"/>
                        <a:cs typeface="Times New Roman" panose="02020603050405020304" pitchFamily="18" charset="0"/>
                      </a:endParaRPr>
                    </a:p>
                  </a:txBody>
                  <a:tcPr/>
                </a:tc>
              </a:tr>
              <a:tr h="477981">
                <a:tc>
                  <a:txBody>
                    <a:bodyPr/>
                    <a:lstStyle/>
                    <a:p>
                      <a:r>
                        <a:rPr lang="ru-RU" sz="1400" dirty="0" smtClean="0">
                          <a:latin typeface="Times New Roman" panose="02020603050405020304" pitchFamily="18" charset="0"/>
                          <a:cs typeface="Times New Roman" panose="02020603050405020304" pitchFamily="18" charset="0"/>
                        </a:rPr>
                        <a:t>Сычева Наталья Александровна, методист, учитель </a:t>
                      </a:r>
                      <a:r>
                        <a:rPr lang="ru-RU" sz="1400" dirty="0" err="1" smtClean="0">
                          <a:latin typeface="Times New Roman" panose="02020603050405020304" pitchFamily="18" charset="0"/>
                          <a:cs typeface="Times New Roman" panose="02020603050405020304" pitchFamily="18" charset="0"/>
                        </a:rPr>
                        <a:t>англ.языка</a:t>
                      </a:r>
                      <a:r>
                        <a:rPr lang="ru-RU" sz="1400" dirty="0" smtClean="0">
                          <a:latin typeface="Times New Roman" panose="02020603050405020304" pitchFamily="18" charset="0"/>
                          <a:cs typeface="Times New Roman" panose="02020603050405020304" pitchFamily="18" charset="0"/>
                        </a:rPr>
                        <a:t> ГБОУ Школа</a:t>
                      </a:r>
                      <a:r>
                        <a:rPr lang="ru-RU" sz="1400" baseline="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лицей № 1420</a:t>
                      </a:r>
                      <a:endParaRPr lang="ru-RU" sz="1400" dirty="0">
                        <a:latin typeface="Times New Roman" panose="02020603050405020304" pitchFamily="18" charset="0"/>
                        <a:cs typeface="Times New Roman" panose="02020603050405020304" pitchFamily="18" charset="0"/>
                      </a:endParaRPr>
                    </a:p>
                  </a:txBody>
                  <a:tcPr/>
                </a:tc>
                <a:tc>
                  <a:txBody>
                    <a:bodyPr/>
                    <a:lstStyle/>
                    <a:p>
                      <a:r>
                        <a:rPr lang="ru-RU" sz="1600" dirty="0" smtClean="0">
                          <a:solidFill>
                            <a:schemeClr val="tx1"/>
                          </a:solidFill>
                          <a:latin typeface="Times New Roman" panose="02020603050405020304" pitchFamily="18" charset="0"/>
                          <a:cs typeface="Times New Roman" panose="02020603050405020304" pitchFamily="18" charset="0"/>
                        </a:rPr>
                        <a:t>Занятие-дискуссия</a:t>
                      </a:r>
                    </a:p>
                    <a:p>
                      <a:r>
                        <a:rPr lang="ru-RU" sz="1600" dirty="0" smtClean="0">
                          <a:solidFill>
                            <a:schemeClr val="tx1"/>
                          </a:solidFill>
                          <a:latin typeface="Times New Roman" panose="02020603050405020304" pitchFamily="18" charset="0"/>
                          <a:cs typeface="Times New Roman" panose="02020603050405020304" pitchFamily="18" charset="0"/>
                        </a:rPr>
                        <a:t>«Зачем человеку потребительский кредит»</a:t>
                      </a:r>
                      <a:endParaRPr lang="ru-RU"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400" baseline="0" dirty="0" smtClean="0">
                          <a:latin typeface="Times New Roman" panose="02020603050405020304" pitchFamily="18" charset="0"/>
                          <a:cs typeface="Times New Roman" panose="02020603050405020304" pitchFamily="18" charset="0"/>
                        </a:rPr>
                        <a:t>Дополнительное образование</a:t>
                      </a:r>
                      <a:r>
                        <a:rPr lang="ru-RU" sz="1400" dirty="0" smtClean="0">
                          <a:latin typeface="Times New Roman" panose="02020603050405020304" pitchFamily="18" charset="0"/>
                          <a:cs typeface="Times New Roman" panose="02020603050405020304" pitchFamily="18" charset="0"/>
                        </a:rPr>
                        <a:t>, </a:t>
                      </a:r>
                    </a:p>
                    <a:p>
                      <a:r>
                        <a:rPr lang="ru-RU" sz="1400" dirty="0" smtClean="0">
                          <a:latin typeface="Times New Roman" panose="02020603050405020304" pitchFamily="18" charset="0"/>
                          <a:cs typeface="Times New Roman" panose="02020603050405020304" pitchFamily="18" charset="0"/>
                        </a:rPr>
                        <a:t>7-8 класс</a:t>
                      </a:r>
                      <a:endParaRPr lang="ru-RU" sz="1400" dirty="0">
                        <a:latin typeface="Times New Roman" panose="02020603050405020304" pitchFamily="18" charset="0"/>
                        <a:cs typeface="Times New Roman" panose="02020603050405020304" pitchFamily="18" charset="0"/>
                      </a:endParaRPr>
                    </a:p>
                  </a:txBody>
                  <a:tcPr/>
                </a:tc>
              </a:tr>
              <a:tr h="641059">
                <a:tc>
                  <a:txBody>
                    <a:bodyPr/>
                    <a:lstStyle/>
                    <a:p>
                      <a:r>
                        <a:rPr lang="ru-RU" sz="1400" dirty="0" smtClean="0">
                          <a:latin typeface="Times New Roman" panose="02020603050405020304" pitchFamily="18" charset="0"/>
                          <a:cs typeface="Times New Roman" panose="02020603050405020304" pitchFamily="18" charset="0"/>
                        </a:rPr>
                        <a:t>Еремина Наталья Викторовна, </a:t>
                      </a:r>
                      <a:r>
                        <a:rPr lang="ru-RU" sz="1400" dirty="0" err="1" smtClean="0">
                          <a:latin typeface="Times New Roman" panose="02020603050405020304" pitchFamily="18" charset="0"/>
                          <a:cs typeface="Times New Roman" panose="02020603050405020304" pitchFamily="18" charset="0"/>
                        </a:rPr>
                        <a:t>зам.дир</a:t>
                      </a:r>
                      <a:r>
                        <a:rPr lang="ru-RU" sz="1400" dirty="0" smtClean="0">
                          <a:latin typeface="Times New Roman" panose="02020603050405020304" pitchFamily="18" charset="0"/>
                          <a:cs typeface="Times New Roman" panose="02020603050405020304" pitchFamily="18" charset="0"/>
                        </a:rPr>
                        <a:t>. ГБПОУ ПК им. </a:t>
                      </a:r>
                      <a:r>
                        <a:rPr lang="ru-RU" sz="1400" dirty="0" err="1" smtClean="0">
                          <a:latin typeface="Times New Roman" panose="02020603050405020304" pitchFamily="18" charset="0"/>
                          <a:cs typeface="Times New Roman" panose="02020603050405020304" pitchFamily="18" charset="0"/>
                        </a:rPr>
                        <a:t>Н.Н.Годовикова</a:t>
                      </a:r>
                      <a:endParaRPr lang="ru-RU" sz="1400" dirty="0">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tcPr>
                </a:tc>
                <a:tc>
                  <a:txBody>
                    <a:bodyPr/>
                    <a:lstStyle/>
                    <a:p>
                      <a:r>
                        <a:rPr lang="ru-RU" sz="1600" dirty="0" smtClean="0">
                          <a:latin typeface="Times New Roman" panose="02020603050405020304" pitchFamily="18" charset="0"/>
                          <a:cs typeface="Times New Roman" panose="02020603050405020304" pitchFamily="18" charset="0"/>
                        </a:rPr>
                        <a:t>Урок-практикум.</a:t>
                      </a:r>
                    </a:p>
                    <a:p>
                      <a:r>
                        <a:rPr lang="ru-RU" sz="1600" dirty="0" smtClean="0">
                          <a:latin typeface="Times New Roman" panose="02020603050405020304" pitchFamily="18" charset="0"/>
                          <a:cs typeface="Times New Roman" panose="02020603050405020304" pitchFamily="18" charset="0"/>
                        </a:rPr>
                        <a:t>«Имидж банка. Открываем двери»</a:t>
                      </a:r>
                      <a:endParaRPr lang="ru-RU" sz="1600" dirty="0">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tcPr>
                </a:tc>
                <a:tc>
                  <a:txBody>
                    <a:bodyPr/>
                    <a:lstStyle/>
                    <a:p>
                      <a:r>
                        <a:rPr lang="ru-RU" sz="1400" dirty="0" smtClean="0">
                          <a:latin typeface="Times New Roman" panose="02020603050405020304" pitchFamily="18" charset="0"/>
                          <a:cs typeface="Times New Roman" panose="02020603050405020304" pitchFamily="18" charset="0"/>
                        </a:rPr>
                        <a:t>Обществознание,</a:t>
                      </a:r>
                    </a:p>
                    <a:p>
                      <a:r>
                        <a:rPr lang="ru-RU" sz="1400" dirty="0" smtClean="0">
                          <a:latin typeface="Times New Roman" panose="02020603050405020304" pitchFamily="18" charset="0"/>
                          <a:cs typeface="Times New Roman" panose="02020603050405020304" pitchFamily="18" charset="0"/>
                        </a:rPr>
                        <a:t>8-9 класс, 1 курс СПО</a:t>
                      </a:r>
                      <a:endParaRPr lang="ru-RU" sz="1400" dirty="0">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tcPr>
                </a:tc>
              </a:tr>
              <a:tr h="325252">
                <a:tc>
                  <a:txBody>
                    <a:bodyPr/>
                    <a:lstStyle/>
                    <a:p>
                      <a:r>
                        <a:rPr lang="ru-RU" sz="1400" dirty="0" smtClean="0">
                          <a:latin typeface="Times New Roman" panose="02020603050405020304" pitchFamily="18" charset="0"/>
                          <a:cs typeface="Times New Roman" panose="02020603050405020304" pitchFamily="18" charset="0"/>
                        </a:rPr>
                        <a:t>Чингина Лариса Викторовна, </a:t>
                      </a:r>
                      <a:r>
                        <a:rPr lang="ru-RU" sz="1400" dirty="0" err="1" smtClean="0">
                          <a:latin typeface="Times New Roman" panose="02020603050405020304" pitchFamily="18" charset="0"/>
                          <a:cs typeface="Times New Roman" panose="02020603050405020304" pitchFamily="18" charset="0"/>
                        </a:rPr>
                        <a:t>зам.дир</a:t>
                      </a:r>
                      <a:r>
                        <a:rPr lang="ru-RU" sz="1400" dirty="0" smtClean="0">
                          <a:latin typeface="Times New Roman" panose="02020603050405020304" pitchFamily="18" charset="0"/>
                          <a:cs typeface="Times New Roman" panose="02020603050405020304" pitchFamily="18" charset="0"/>
                        </a:rPr>
                        <a:t>. ГБОУ Гимназия № 1595</a:t>
                      </a:r>
                      <a:endParaRPr lang="ru-RU" sz="1400" dirty="0">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tcPr>
                </a:tc>
                <a:tc>
                  <a:txBody>
                    <a:bodyPr/>
                    <a:lstStyle/>
                    <a:p>
                      <a:r>
                        <a:rPr lang="ru-RU" sz="1600" dirty="0" smtClean="0">
                          <a:latin typeface="Times New Roman" panose="02020603050405020304" pitchFamily="18" charset="0"/>
                          <a:cs typeface="Times New Roman" panose="02020603050405020304" pitchFamily="18" charset="0"/>
                        </a:rPr>
                        <a:t>Урок-практикум. </a:t>
                      </a:r>
                    </a:p>
                    <a:p>
                      <a:r>
                        <a:rPr lang="ru-RU" sz="1600" dirty="0" smtClean="0">
                          <a:latin typeface="Times New Roman" panose="02020603050405020304" pitchFamily="18" charset="0"/>
                          <a:cs typeface="Times New Roman" panose="02020603050405020304" pitchFamily="18" charset="0"/>
                        </a:rPr>
                        <a:t>«Ипотечный кредит»</a:t>
                      </a:r>
                      <a:endParaRPr lang="ru-RU" sz="1600" dirty="0">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tcPr>
                </a:tc>
                <a:tc>
                  <a:txBody>
                    <a:bodyPr/>
                    <a:lstStyle/>
                    <a:p>
                      <a:r>
                        <a:rPr lang="ru-RU" sz="1400" dirty="0" smtClean="0">
                          <a:latin typeface="Times New Roman" panose="02020603050405020304" pitchFamily="18" charset="0"/>
                          <a:cs typeface="Times New Roman" panose="02020603050405020304" pitchFamily="18" charset="0"/>
                        </a:rPr>
                        <a:t>Обществознание,</a:t>
                      </a:r>
                    </a:p>
                    <a:p>
                      <a:r>
                        <a:rPr lang="ru-RU" sz="1400" dirty="0" smtClean="0">
                          <a:latin typeface="Times New Roman" panose="02020603050405020304" pitchFamily="18" charset="0"/>
                          <a:cs typeface="Times New Roman" panose="02020603050405020304" pitchFamily="18" charset="0"/>
                        </a:rPr>
                        <a:t>8-9 класс</a:t>
                      </a:r>
                      <a:endParaRPr lang="ru-RU" sz="1400" dirty="0">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tcPr>
                </a:tc>
              </a:tr>
            </a:tbl>
          </a:graphicData>
        </a:graphic>
      </p:graphicFrame>
    </p:spTree>
    <p:extLst>
      <p:ext uri="{BB962C8B-B14F-4D97-AF65-F5344CB8AC3E}">
        <p14:creationId xmlns:p14="http://schemas.microsoft.com/office/powerpoint/2010/main" val="38661740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7656" y="2595384"/>
            <a:ext cx="8229600" cy="1143000"/>
          </a:xfrm>
        </p:spPr>
        <p:txBody>
          <a:bodyPr/>
          <a:lstStyle/>
          <a:p>
            <a:r>
              <a:rPr lang="ru-RU" b="1" dirty="0" smtClean="0">
                <a:solidFill>
                  <a:srgbClr val="000066"/>
                </a:solidFill>
                <a:latin typeface="Times New Roman" panose="02020603050405020304" pitchFamily="18" charset="0"/>
                <a:cs typeface="Times New Roman" panose="02020603050405020304" pitchFamily="18" charset="0"/>
              </a:rPr>
              <a:t>Актуальность проекта</a:t>
            </a:r>
            <a:endParaRPr lang="ru-RU" b="1" dirty="0">
              <a:solidFill>
                <a:srgbClr val="000066"/>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4294967295"/>
          </p:nvPr>
        </p:nvSpPr>
        <p:spPr>
          <a:xfrm>
            <a:off x="547656" y="3707904"/>
            <a:ext cx="8437520" cy="2678286"/>
          </a:xfrm>
        </p:spPr>
        <p:txBody>
          <a:bodyPr>
            <a:normAutofit fontScale="92500" lnSpcReduction="10000"/>
          </a:bodyPr>
          <a:lstStyle/>
          <a:p>
            <a:pPr marL="0" indent="0">
              <a:buNone/>
            </a:pPr>
            <a:r>
              <a:rPr lang="ru-RU" sz="2800" dirty="0" smtClean="0">
                <a:latin typeface="Times New Roman" panose="02020603050405020304" pitchFamily="18" charset="0"/>
                <a:cs typeface="Times New Roman" panose="02020603050405020304" pitchFamily="18" charset="0"/>
              </a:rPr>
              <a:t>	</a:t>
            </a:r>
            <a:r>
              <a:rPr lang="ru-RU" sz="2600" dirty="0" smtClean="0">
                <a:latin typeface="Times New Roman" panose="02020603050405020304" pitchFamily="18" charset="0"/>
                <a:cs typeface="Times New Roman" panose="02020603050405020304" pitchFamily="18" charset="0"/>
              </a:rPr>
              <a:t>Необходимость </a:t>
            </a:r>
            <a:r>
              <a:rPr lang="ru-RU" sz="2600" dirty="0">
                <a:latin typeface="Times New Roman" panose="02020603050405020304" pitchFamily="18" charset="0"/>
                <a:cs typeface="Times New Roman" panose="02020603050405020304" pitchFamily="18" charset="0"/>
              </a:rPr>
              <a:t>повышения финансовой грамотности молодёжи – приоритетное направление государственной политики. </a:t>
            </a:r>
            <a:endParaRPr lang="ru-RU" sz="2600" dirty="0" smtClean="0">
              <a:latin typeface="Times New Roman" panose="02020603050405020304" pitchFamily="18" charset="0"/>
              <a:cs typeface="Times New Roman" panose="02020603050405020304" pitchFamily="18" charset="0"/>
            </a:endParaRPr>
          </a:p>
          <a:p>
            <a:pPr marL="0" indent="0">
              <a:buNone/>
            </a:pPr>
            <a:r>
              <a:rPr lang="ru-RU" sz="2600" dirty="0">
                <a:latin typeface="Times New Roman" panose="02020603050405020304" pitchFamily="18" charset="0"/>
                <a:cs typeface="Times New Roman" panose="02020603050405020304" pitchFamily="18" charset="0"/>
              </a:rPr>
              <a:t>	</a:t>
            </a:r>
            <a:r>
              <a:rPr lang="ru-RU" sz="2600" dirty="0" smtClean="0">
                <a:latin typeface="Times New Roman" panose="02020603050405020304" pitchFamily="18" charset="0"/>
                <a:cs typeface="Times New Roman" panose="02020603050405020304" pitchFamily="18" charset="0"/>
              </a:rPr>
              <a:t>Финансовое </a:t>
            </a:r>
            <a:r>
              <a:rPr lang="ru-RU" sz="2600" dirty="0">
                <a:latin typeface="Times New Roman" panose="02020603050405020304" pitchFamily="18" charset="0"/>
                <a:cs typeface="Times New Roman" panose="02020603050405020304" pitchFamily="18" charset="0"/>
              </a:rPr>
              <a:t>образование </a:t>
            </a:r>
            <a:r>
              <a:rPr lang="ru-RU" sz="2600" dirty="0" smtClean="0">
                <a:latin typeface="Times New Roman" panose="02020603050405020304" pitchFamily="18" charset="0"/>
                <a:cs typeface="Times New Roman" panose="02020603050405020304" pitchFamily="18" charset="0"/>
              </a:rPr>
              <a:t>обучающихся </a:t>
            </a:r>
            <a:r>
              <a:rPr lang="ru-RU" sz="2600" dirty="0">
                <a:latin typeface="Times New Roman" panose="02020603050405020304" pitchFamily="18" charset="0"/>
                <a:cs typeface="Times New Roman" panose="02020603050405020304" pitchFamily="18" charset="0"/>
              </a:rPr>
              <a:t>способствует принятию грамотных решений, минимизирует риски и, тем самым, способно повысить финансовую безопасность </a:t>
            </a:r>
            <a:r>
              <a:rPr lang="ru-RU" sz="2600" dirty="0" smtClean="0">
                <a:latin typeface="Times New Roman" panose="02020603050405020304" pitchFamily="18" charset="0"/>
                <a:cs typeface="Times New Roman" panose="02020603050405020304" pitchFamily="18" charset="0"/>
              </a:rPr>
              <a:t>подрастающего поколения.</a:t>
            </a:r>
            <a:endParaRPr lang="ru-RU" sz="2600" dirty="0">
              <a:latin typeface="Times New Roman" panose="02020603050405020304" pitchFamily="18" charset="0"/>
              <a:cs typeface="Times New Roman" panose="02020603050405020304" pitchFamily="18" charset="0"/>
            </a:endParaRPr>
          </a:p>
          <a:p>
            <a:pPr marL="0" indent="0">
              <a:buNone/>
            </a:pPr>
            <a:endParaRPr lang="ru-RU" dirty="0"/>
          </a:p>
        </p:txBody>
      </p:sp>
      <p:sp>
        <p:nvSpPr>
          <p:cNvPr id="6" name="Прямоугольник 5"/>
          <p:cNvSpPr/>
          <p:nvPr/>
        </p:nvSpPr>
        <p:spPr>
          <a:xfrm>
            <a:off x="2663428" y="377369"/>
            <a:ext cx="6321748" cy="1631216"/>
          </a:xfrm>
          <a:prstGeom prst="rect">
            <a:avLst/>
          </a:prstGeom>
        </p:spPr>
        <p:txBody>
          <a:bodyPr wrap="square">
            <a:spAutoFit/>
          </a:bodyPr>
          <a:lstStyle/>
          <a:p>
            <a:pPr algn="r"/>
            <a:r>
              <a:rPr lang="ru-RU" sz="2000" b="1" i="1" dirty="0">
                <a:latin typeface="Times New Roman" panose="02020603050405020304" pitchFamily="18" charset="0"/>
                <a:cs typeface="Times New Roman" panose="02020603050405020304" pitchFamily="18" charset="0"/>
              </a:rPr>
              <a:t>Финансовая грамотность</a:t>
            </a:r>
            <a:r>
              <a:rPr lang="ru-RU" sz="2000" i="1" dirty="0">
                <a:latin typeface="Times New Roman" panose="02020603050405020304" pitchFamily="18" charset="0"/>
                <a:cs typeface="Times New Roman" panose="02020603050405020304" pitchFamily="18" charset="0"/>
              </a:rPr>
              <a:t> — совокупность знаний о финансовых рынках, особенностях их функционирования и регулирования, профессиональных участниках и предлагаемых ими финансовых инструментах, продуктах и услугах</a:t>
            </a:r>
          </a:p>
        </p:txBody>
      </p:sp>
      <p:pic>
        <p:nvPicPr>
          <p:cNvPr id="7" name="Рисунок 6"/>
          <p:cNvPicPr>
            <a:picLocks noChangeAspect="1"/>
          </p:cNvPicPr>
          <p:nvPr/>
        </p:nvPicPr>
        <p:blipFill rotWithShape="1">
          <a:blip r:embed="rId2">
            <a:duotone>
              <a:schemeClr val="accent1">
                <a:shade val="45000"/>
                <a:satMod val="135000"/>
              </a:schemeClr>
              <a:prstClr val="white"/>
            </a:duotone>
          </a:blip>
          <a:srcRect l="2983" t="16060" r="4526" b="12288"/>
          <a:stretch/>
        </p:blipFill>
        <p:spPr>
          <a:xfrm>
            <a:off x="107504" y="159427"/>
            <a:ext cx="2660324" cy="2435957"/>
          </a:xfrm>
          <a:prstGeom prst="rect">
            <a:avLst/>
          </a:prstGeom>
        </p:spPr>
      </p:pic>
    </p:spTree>
    <p:extLst>
      <p:ext uri="{BB962C8B-B14F-4D97-AF65-F5344CB8AC3E}">
        <p14:creationId xmlns:p14="http://schemas.microsoft.com/office/powerpoint/2010/main" val="14766463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66130"/>
          </a:xfrm>
        </p:spPr>
        <p:txBody>
          <a:bodyPr>
            <a:normAutofit/>
          </a:bodyPr>
          <a:lstStyle/>
          <a:p>
            <a:r>
              <a:rPr lang="ru-RU" b="1" dirty="0">
                <a:solidFill>
                  <a:srgbClr val="000066"/>
                </a:solidFill>
                <a:latin typeface="Times New Roman" panose="02020603050405020304" pitchFamily="18" charset="0"/>
                <a:cs typeface="Times New Roman" panose="02020603050405020304" pitchFamily="18" charset="0"/>
              </a:rPr>
              <a:t>Цель проекта </a:t>
            </a:r>
            <a:endParaRPr lang="ru-RU" dirty="0"/>
          </a:p>
        </p:txBody>
      </p:sp>
      <p:sp>
        <p:nvSpPr>
          <p:cNvPr id="3" name="Объект 2"/>
          <p:cNvSpPr>
            <a:spLocks noGrp="1"/>
          </p:cNvSpPr>
          <p:nvPr>
            <p:ph idx="1"/>
          </p:nvPr>
        </p:nvSpPr>
        <p:spPr>
          <a:xfrm>
            <a:off x="514350" y="1542802"/>
            <a:ext cx="8229600" cy="2246238"/>
          </a:xfrm>
        </p:spPr>
        <p:txBody>
          <a:bodyPr>
            <a:normAutofit fontScale="85000" lnSpcReduction="20000"/>
          </a:bodyPr>
          <a:lstStyle/>
          <a:p>
            <a:pPr marL="0" indent="0">
              <a:buNone/>
            </a:pPr>
            <a:r>
              <a:rPr lang="ru-RU" sz="3400" dirty="0" smtClean="0">
                <a:latin typeface="Times New Roman" panose="02020603050405020304" pitchFamily="18" charset="0"/>
                <a:cs typeface="Times New Roman" panose="02020603050405020304" pitchFamily="18" charset="0"/>
              </a:rPr>
              <a:t>	Разработать методические материалы, которые помогут повысить уровень </a:t>
            </a:r>
            <a:r>
              <a:rPr lang="ru-RU" sz="3400" dirty="0">
                <a:latin typeface="Times New Roman" panose="02020603050405020304" pitchFamily="18" charset="0"/>
                <a:cs typeface="Times New Roman" panose="02020603050405020304" pitchFamily="18" charset="0"/>
              </a:rPr>
              <a:t>финансовой грамотности </a:t>
            </a:r>
            <a:r>
              <a:rPr lang="ru-RU" sz="3400" dirty="0" smtClean="0">
                <a:latin typeface="Times New Roman" panose="02020603050405020304" pitchFamily="18" charset="0"/>
                <a:cs typeface="Times New Roman" panose="02020603050405020304" pitchFamily="18" charset="0"/>
              </a:rPr>
              <a:t>обучающихся посредством </a:t>
            </a:r>
            <a:r>
              <a:rPr lang="ru-RU" sz="3400" dirty="0">
                <a:latin typeface="Times New Roman" panose="02020603050405020304" pitchFamily="18" charset="0"/>
                <a:cs typeface="Times New Roman" panose="02020603050405020304" pitchFamily="18" charset="0"/>
              </a:rPr>
              <a:t>освоения </a:t>
            </a:r>
            <a:r>
              <a:rPr lang="ru-RU" sz="3400" dirty="0" smtClean="0">
                <a:latin typeface="Times New Roman" panose="02020603050405020304" pitchFamily="18" charset="0"/>
                <a:cs typeface="Times New Roman" panose="02020603050405020304" pitchFamily="18" charset="0"/>
              </a:rPr>
              <a:t>ими базовых понятий модуля «Банковские услуги и отношения людей с банками», приобретения </a:t>
            </a:r>
            <a:r>
              <a:rPr lang="ru-RU" sz="3400" dirty="0">
                <a:latin typeface="Times New Roman" panose="02020603050405020304" pitchFamily="18" charset="0"/>
                <a:cs typeface="Times New Roman" panose="02020603050405020304" pitchFamily="18" charset="0"/>
              </a:rPr>
              <a:t>практических навыков взаимодействия с банками.</a:t>
            </a:r>
          </a:p>
          <a:p>
            <a:pPr marL="0" indent="0">
              <a:buNone/>
            </a:pPr>
            <a:endParaRPr lang="ru-RU" sz="6700" dirty="0" smtClean="0"/>
          </a:p>
          <a:p>
            <a:pPr marL="0" indent="0" algn="just">
              <a:buNone/>
            </a:pPr>
            <a:endParaRPr lang="ru-RU" sz="6700" dirty="0"/>
          </a:p>
          <a:p>
            <a:pPr marL="0" indent="0" algn="just">
              <a:buNone/>
            </a:pPr>
            <a:endParaRPr lang="ru-RU" sz="4400" dirty="0" smtClean="0"/>
          </a:p>
        </p:txBody>
      </p:sp>
      <p:pic>
        <p:nvPicPr>
          <p:cNvPr id="8" name="Рисунок 7"/>
          <p:cNvPicPr>
            <a:picLocks noChangeAspect="1"/>
          </p:cNvPicPr>
          <p:nvPr/>
        </p:nvPicPr>
        <p:blipFill>
          <a:blip r:embed="rId2"/>
          <a:stretch>
            <a:fillRect/>
          </a:stretch>
        </p:blipFill>
        <p:spPr>
          <a:xfrm>
            <a:off x="4355976" y="3991074"/>
            <a:ext cx="4031729" cy="2685752"/>
          </a:xfrm>
          <a:prstGeom prst="rect">
            <a:avLst/>
          </a:prstGeom>
        </p:spPr>
      </p:pic>
    </p:spTree>
    <p:extLst>
      <p:ext uri="{BB962C8B-B14F-4D97-AF65-F5344CB8AC3E}">
        <p14:creationId xmlns:p14="http://schemas.microsoft.com/office/powerpoint/2010/main" val="23315046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b="1" dirty="0">
                <a:solidFill>
                  <a:srgbClr val="000066"/>
                </a:solidFill>
                <a:latin typeface="Times New Roman" panose="02020603050405020304" pitchFamily="18" charset="0"/>
                <a:cs typeface="Times New Roman" panose="02020603050405020304" pitchFamily="18" charset="0"/>
              </a:rPr>
              <a:t>Задачи проекта: </a:t>
            </a:r>
            <a:endParaRPr lang="ru-RU" dirty="0">
              <a:solidFill>
                <a:srgbClr val="000066"/>
              </a:solidFill>
            </a:endParaRPr>
          </a:p>
        </p:txBody>
      </p:sp>
      <p:sp>
        <p:nvSpPr>
          <p:cNvPr id="3" name="Объект 2"/>
          <p:cNvSpPr>
            <a:spLocks noGrp="1"/>
          </p:cNvSpPr>
          <p:nvPr>
            <p:ph idx="1"/>
          </p:nvPr>
        </p:nvSpPr>
        <p:spPr>
          <a:xfrm>
            <a:off x="457200" y="1005335"/>
            <a:ext cx="8229600" cy="3431777"/>
          </a:xfrm>
        </p:spPr>
        <p:txBody>
          <a:bodyPr>
            <a:normAutofit fontScale="47500" lnSpcReduction="20000"/>
          </a:bodyPr>
          <a:lstStyle/>
          <a:p>
            <a:pPr marL="0" indent="0">
              <a:buNone/>
            </a:pPr>
            <a:endParaRPr lang="ru-RU"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ru-RU" sz="5100" dirty="0" smtClean="0">
                <a:latin typeface="Times New Roman" panose="02020603050405020304" pitchFamily="18" charset="0"/>
                <a:cs typeface="Times New Roman" panose="02020603050405020304" pitchFamily="18" charset="0"/>
              </a:rPr>
              <a:t>Формирование знаний о современной банковской системе.</a:t>
            </a:r>
          </a:p>
          <a:p>
            <a:pPr>
              <a:buFont typeface="Wingdings" panose="05000000000000000000" pitchFamily="2" charset="2"/>
              <a:buChar char="Ø"/>
            </a:pPr>
            <a:r>
              <a:rPr lang="ru-RU" sz="5100" dirty="0" smtClean="0">
                <a:latin typeface="Times New Roman" panose="02020603050405020304" pitchFamily="18" charset="0"/>
                <a:cs typeface="Times New Roman" panose="02020603050405020304" pitchFamily="18" charset="0"/>
              </a:rPr>
              <a:t>Овладение умениями получать и критически осмысливать экономическую информацию, анализировать, систематизировать полученные знания.</a:t>
            </a:r>
          </a:p>
          <a:p>
            <a:pPr>
              <a:buFont typeface="Wingdings" panose="05000000000000000000" pitchFamily="2" charset="2"/>
              <a:buChar char="Ø"/>
            </a:pPr>
            <a:r>
              <a:rPr lang="ru-RU" sz="5100" dirty="0" smtClean="0">
                <a:latin typeface="Times New Roman" panose="02020603050405020304" pitchFamily="18" charset="0"/>
                <a:cs typeface="Times New Roman" panose="02020603050405020304" pitchFamily="18" charset="0"/>
              </a:rPr>
              <a:t>Повышение мотивации и познавательной активности за счет разнообразия форм работы.</a:t>
            </a:r>
          </a:p>
          <a:p>
            <a:pPr>
              <a:buFont typeface="Wingdings" panose="05000000000000000000" pitchFamily="2" charset="2"/>
              <a:buChar char="Ø"/>
            </a:pPr>
            <a:r>
              <a:rPr lang="ru-RU" sz="5100" dirty="0" smtClean="0">
                <a:latin typeface="Times New Roman" panose="02020603050405020304" pitchFamily="18" charset="0"/>
                <a:cs typeface="Times New Roman" panose="02020603050405020304" pitchFamily="18" charset="0"/>
              </a:rPr>
              <a:t>Воспитание ответственности за принятие экономических решений.</a:t>
            </a:r>
            <a:endParaRPr lang="ru-RU" sz="5100"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ru-RU" sz="5100" dirty="0" smtClean="0">
                <a:latin typeface="Times New Roman" panose="02020603050405020304" pitchFamily="18" charset="0"/>
                <a:cs typeface="Times New Roman" panose="02020603050405020304" pitchFamily="18" charset="0"/>
              </a:rPr>
              <a:t>Формирование опыта применения полученных знаний.</a:t>
            </a:r>
            <a:endParaRPr lang="ru-RU" sz="5100" dirty="0">
              <a:latin typeface="Times New Roman" panose="02020603050405020304" pitchFamily="18" charset="0"/>
              <a:cs typeface="Times New Roman" panose="02020603050405020304" pitchFamily="18" charset="0"/>
            </a:endParaRPr>
          </a:p>
          <a:p>
            <a:pPr marL="0" indent="0">
              <a:buNone/>
            </a:pPr>
            <a:endParaRPr lang="ru-RU" dirty="0">
              <a:latin typeface="Times New Roman" panose="02020603050405020304" pitchFamily="18" charset="0"/>
              <a:cs typeface="Times New Roman" panose="02020603050405020304" pitchFamily="18" charset="0"/>
            </a:endParaRPr>
          </a:p>
          <a:p>
            <a:pPr marL="0" indent="0">
              <a:buNone/>
            </a:pPr>
            <a:endParaRPr lang="ru-RU" dirty="0"/>
          </a:p>
        </p:txBody>
      </p:sp>
      <p:pic>
        <p:nvPicPr>
          <p:cNvPr id="4" name="Рисунок 3"/>
          <p:cNvPicPr>
            <a:picLocks noChangeAspect="1"/>
          </p:cNvPicPr>
          <p:nvPr/>
        </p:nvPicPr>
        <p:blipFill>
          <a:blip r:embed="rId2"/>
          <a:stretch>
            <a:fillRect/>
          </a:stretch>
        </p:blipFill>
        <p:spPr>
          <a:xfrm>
            <a:off x="1187624" y="4437112"/>
            <a:ext cx="6696744" cy="2229433"/>
          </a:xfrm>
          <a:prstGeom prst="rect">
            <a:avLst/>
          </a:prstGeom>
        </p:spPr>
      </p:pic>
    </p:spTree>
    <p:extLst>
      <p:ext uri="{BB962C8B-B14F-4D97-AF65-F5344CB8AC3E}">
        <p14:creationId xmlns:p14="http://schemas.microsoft.com/office/powerpoint/2010/main" val="3796882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2"/>
          <p:cNvSpPr txBox="1">
            <a:spLocks/>
          </p:cNvSpPr>
          <p:nvPr/>
        </p:nvSpPr>
        <p:spPr>
          <a:xfrm>
            <a:off x="251520" y="476672"/>
            <a:ext cx="8647936" cy="5810418"/>
          </a:xfrm>
          <a:prstGeom prst="rect">
            <a:avLst/>
          </a:prstGeom>
        </p:spPr>
        <p:txBody>
          <a:bodyPr vert="horz">
            <a:normAutofit fontScale="92500" lnSpcReduction="10000"/>
          </a:bodyPr>
          <a:lstStyle/>
          <a:p>
            <a:pPr lvl="0">
              <a:spcBef>
                <a:spcPct val="20000"/>
              </a:spcBef>
              <a:buClr>
                <a:schemeClr val="accent1"/>
              </a:buClr>
              <a:buSzPct val="85000"/>
              <a:defRPr/>
            </a:pPr>
            <a:r>
              <a:rPr lang="ru-RU" sz="2400" b="1" dirty="0">
                <a:solidFill>
                  <a:srgbClr val="000066"/>
                </a:solidFill>
                <a:latin typeface="Times New Roman" panose="02020603050405020304" pitchFamily="18" charset="0"/>
                <a:cs typeface="Times New Roman" panose="02020603050405020304" pitchFamily="18" charset="0"/>
              </a:rPr>
              <a:t>В</a:t>
            </a:r>
            <a:r>
              <a:rPr lang="ru-RU" sz="2400" b="1" dirty="0" smtClean="0">
                <a:solidFill>
                  <a:srgbClr val="000066"/>
                </a:solidFill>
                <a:latin typeface="Times New Roman" panose="02020603050405020304" pitchFamily="18" charset="0"/>
                <a:cs typeface="Times New Roman" panose="02020603050405020304" pitchFamily="18" charset="0"/>
              </a:rPr>
              <a:t>иды </a:t>
            </a:r>
            <a:r>
              <a:rPr lang="ru-RU" sz="2400" b="1" dirty="0">
                <a:solidFill>
                  <a:srgbClr val="000066"/>
                </a:solidFill>
                <a:latin typeface="Times New Roman" panose="02020603050405020304" pitchFamily="18" charset="0"/>
                <a:cs typeface="Times New Roman" panose="02020603050405020304" pitchFamily="18" charset="0"/>
              </a:rPr>
              <a:t>обучения:</a:t>
            </a:r>
          </a:p>
          <a:p>
            <a:pPr lvl="0">
              <a:spcBef>
                <a:spcPct val="20000"/>
              </a:spcBef>
              <a:buClr>
                <a:schemeClr val="accent1"/>
              </a:buClr>
              <a:buSzPct val="85000"/>
              <a:defRPr/>
            </a:pPr>
            <a:r>
              <a:rPr lang="ru-RU" sz="2400" dirty="0">
                <a:latin typeface="Times New Roman" panose="02020603050405020304" pitchFamily="18" charset="0"/>
                <a:cs typeface="Times New Roman" panose="02020603050405020304" pitchFamily="18" charset="0"/>
              </a:rPr>
              <a:t>– объяснительно-иллюстративное (</a:t>
            </a:r>
            <a:r>
              <a:rPr lang="ru-RU" sz="2400" dirty="0" smtClean="0">
                <a:latin typeface="Times New Roman" panose="02020603050405020304" pitchFamily="18" charset="0"/>
                <a:cs typeface="Times New Roman" panose="02020603050405020304" pitchFamily="18" charset="0"/>
              </a:rPr>
              <a:t>ОИ);</a:t>
            </a:r>
            <a:endParaRPr lang="ru-RU" sz="2400" dirty="0">
              <a:latin typeface="Times New Roman" panose="02020603050405020304" pitchFamily="18" charset="0"/>
              <a:cs typeface="Times New Roman" panose="02020603050405020304" pitchFamily="18" charset="0"/>
            </a:endParaRPr>
          </a:p>
          <a:p>
            <a:pPr lvl="0">
              <a:spcBef>
                <a:spcPct val="20000"/>
              </a:spcBef>
              <a:buClr>
                <a:schemeClr val="accent1"/>
              </a:buClr>
              <a:buSzPct val="85000"/>
              <a:defRPr/>
            </a:pPr>
            <a:r>
              <a:rPr lang="ru-RU" sz="2400" dirty="0">
                <a:latin typeface="Times New Roman" panose="02020603050405020304" pitchFamily="18" charset="0"/>
                <a:cs typeface="Times New Roman" panose="02020603050405020304" pitchFamily="18" charset="0"/>
              </a:rPr>
              <a:t>– проблемное (</a:t>
            </a:r>
            <a:r>
              <a:rPr lang="ru-RU" sz="2400" dirty="0" err="1">
                <a:latin typeface="Times New Roman" panose="02020603050405020304" pitchFamily="18" charset="0"/>
                <a:cs typeface="Times New Roman" panose="02020603050405020304" pitchFamily="18" charset="0"/>
              </a:rPr>
              <a:t>ПбО</a:t>
            </a:r>
            <a:r>
              <a:rPr lang="ru-RU" sz="2400" dirty="0">
                <a:latin typeface="Times New Roman" panose="02020603050405020304" pitchFamily="18" charset="0"/>
                <a:cs typeface="Times New Roman" panose="02020603050405020304" pitchFamily="18" charset="0"/>
              </a:rPr>
              <a:t>) ;</a:t>
            </a:r>
          </a:p>
          <a:p>
            <a:pPr lvl="0">
              <a:spcBef>
                <a:spcPct val="20000"/>
              </a:spcBef>
              <a:buClr>
                <a:schemeClr val="accent1"/>
              </a:buClr>
              <a:buSzPct val="85000"/>
              <a:defRPr/>
            </a:pPr>
            <a:r>
              <a:rPr lang="ru-RU" sz="2400" dirty="0">
                <a:latin typeface="Times New Roman" panose="02020603050405020304" pitchFamily="18" charset="0"/>
                <a:cs typeface="Times New Roman" panose="02020603050405020304" pitchFamily="18" charset="0"/>
              </a:rPr>
              <a:t>– программированное (ПО) </a:t>
            </a:r>
            <a:r>
              <a:rPr lang="ru-RU" sz="2400" dirty="0" smtClean="0">
                <a:latin typeface="Times New Roman" panose="02020603050405020304" pitchFamily="18" charset="0"/>
                <a:cs typeface="Times New Roman" panose="02020603050405020304" pitchFamily="18" charset="0"/>
              </a:rPr>
              <a:t>или компьютеризованное </a:t>
            </a:r>
            <a:r>
              <a:rPr lang="ru-RU" sz="2400" dirty="0">
                <a:latin typeface="Times New Roman" panose="02020603050405020304" pitchFamily="18" charset="0"/>
                <a:cs typeface="Times New Roman" panose="02020603050405020304" pitchFamily="18" charset="0"/>
              </a:rPr>
              <a:t>обучение (КО</a:t>
            </a:r>
            <a:r>
              <a:rPr lang="ru-RU" sz="2400" dirty="0" smtClean="0">
                <a:latin typeface="Times New Roman" panose="02020603050405020304" pitchFamily="18" charset="0"/>
                <a:cs typeface="Times New Roman" panose="02020603050405020304" pitchFamily="18" charset="0"/>
              </a:rPr>
              <a:t>).</a:t>
            </a:r>
          </a:p>
          <a:p>
            <a:pPr lvl="0">
              <a:spcBef>
                <a:spcPct val="20000"/>
              </a:spcBef>
              <a:buClr>
                <a:schemeClr val="accent1"/>
              </a:buClr>
              <a:buSzPct val="85000"/>
              <a:defRPr/>
            </a:pPr>
            <a:endParaRPr lang="ru-RU" sz="2400" b="1" dirty="0" smtClean="0">
              <a:latin typeface="Times New Roman" panose="02020603050405020304" pitchFamily="18" charset="0"/>
              <a:cs typeface="Times New Roman" panose="02020603050405020304" pitchFamily="18" charset="0"/>
            </a:endParaRPr>
          </a:p>
          <a:p>
            <a:pPr lvl="0">
              <a:spcBef>
                <a:spcPct val="20000"/>
              </a:spcBef>
              <a:buClr>
                <a:schemeClr val="accent1"/>
              </a:buClr>
              <a:buSzPct val="85000"/>
              <a:defRPr/>
            </a:pPr>
            <a:r>
              <a:rPr lang="ru-RU" sz="2400" b="1" dirty="0" smtClean="0">
                <a:solidFill>
                  <a:srgbClr val="000066"/>
                </a:solidFill>
                <a:latin typeface="Times New Roman" panose="02020603050405020304" pitchFamily="18" charset="0"/>
                <a:cs typeface="Times New Roman" panose="02020603050405020304" pitchFamily="18" charset="0"/>
              </a:rPr>
              <a:t>Формы обучения:</a:t>
            </a:r>
          </a:p>
          <a:p>
            <a:pPr lvl="0">
              <a:spcBef>
                <a:spcPct val="20000"/>
              </a:spcBef>
              <a:buClr>
                <a:schemeClr val="accent1"/>
              </a:buClr>
              <a:buSzPct val="85000"/>
              <a:defRPr/>
            </a:pPr>
            <a:r>
              <a:rPr lang="ru-RU" sz="2400" dirty="0" smtClean="0">
                <a:latin typeface="Times New Roman" panose="02020603050405020304" pitchFamily="18" charset="0"/>
                <a:cs typeface="Times New Roman" panose="02020603050405020304" pitchFamily="18" charset="0"/>
              </a:rPr>
              <a:t>коллективные, групповые, </a:t>
            </a:r>
            <a:r>
              <a:rPr lang="ru-RU" sz="2400" dirty="0" err="1" smtClean="0">
                <a:latin typeface="Times New Roman" panose="02020603050405020304" pitchFamily="18" charset="0"/>
                <a:cs typeface="Times New Roman" panose="02020603050405020304" pitchFamily="18" charset="0"/>
              </a:rPr>
              <a:t>микрогрупповые</a:t>
            </a:r>
            <a:r>
              <a:rPr lang="ru-RU" sz="2400" dirty="0" smtClean="0">
                <a:latin typeface="Times New Roman" panose="02020603050405020304" pitchFamily="18" charset="0"/>
                <a:cs typeface="Times New Roman" panose="02020603050405020304" pitchFamily="18" charset="0"/>
              </a:rPr>
              <a:t>, индивидуальные.</a:t>
            </a:r>
          </a:p>
          <a:p>
            <a:pPr lvl="0">
              <a:spcBef>
                <a:spcPct val="20000"/>
              </a:spcBef>
              <a:buClr>
                <a:schemeClr val="accent1"/>
              </a:buClr>
              <a:buSzPct val="85000"/>
              <a:defRPr/>
            </a:pPr>
            <a:endParaRPr lang="ru-RU" sz="2400" b="1" dirty="0" smtClean="0">
              <a:latin typeface="Times New Roman" panose="02020603050405020304" pitchFamily="18" charset="0"/>
              <a:cs typeface="Times New Roman" panose="02020603050405020304" pitchFamily="18" charset="0"/>
            </a:endParaRPr>
          </a:p>
          <a:p>
            <a:pPr lvl="0">
              <a:spcBef>
                <a:spcPct val="20000"/>
              </a:spcBef>
              <a:buClr>
                <a:schemeClr val="accent1"/>
              </a:buClr>
              <a:buSzPct val="85000"/>
              <a:defRPr/>
            </a:pPr>
            <a:r>
              <a:rPr lang="ru-RU" sz="2400" b="1" dirty="0" smtClean="0">
                <a:solidFill>
                  <a:srgbClr val="000066"/>
                </a:solidFill>
                <a:latin typeface="Times New Roman" panose="02020603050405020304" pitchFamily="18" charset="0"/>
                <a:cs typeface="Times New Roman" panose="02020603050405020304" pitchFamily="18" charset="0"/>
              </a:rPr>
              <a:t>Используемые технологии проведения занятий:</a:t>
            </a:r>
          </a:p>
          <a:p>
            <a:pPr marL="342900" lvl="0" indent="-342900">
              <a:buFont typeface="Arial" panose="020B0604020202020204" pitchFamily="34" charset="0"/>
              <a:buChar char="•"/>
            </a:pPr>
            <a:r>
              <a:rPr lang="ru-RU" sz="2400" dirty="0" smtClean="0">
                <a:latin typeface="Times New Roman" panose="02020603050405020304" pitchFamily="18" charset="0"/>
                <a:cs typeface="Times New Roman" panose="02020603050405020304" pitchFamily="18" charset="0"/>
              </a:rPr>
              <a:t>дискуссия</a:t>
            </a:r>
            <a:r>
              <a:rPr lang="ru-RU" sz="2400" dirty="0">
                <a:latin typeface="Times New Roman" panose="02020603050405020304" pitchFamily="18" charset="0"/>
                <a:cs typeface="Times New Roman" panose="02020603050405020304" pitchFamily="18" charset="0"/>
              </a:rPr>
              <a:t>, </a:t>
            </a:r>
            <a:r>
              <a:rPr lang="ru-RU" sz="2400" dirty="0" smtClean="0">
                <a:latin typeface="Times New Roman" panose="02020603050405020304" pitchFamily="18" charset="0"/>
                <a:cs typeface="Times New Roman" panose="02020603050405020304" pitchFamily="18" charset="0"/>
              </a:rPr>
              <a:t>дебаты;</a:t>
            </a:r>
            <a:endParaRPr lang="ru-RU" sz="2400" dirty="0">
              <a:latin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мозговой </a:t>
            </a:r>
            <a:r>
              <a:rPr lang="ru-RU" sz="2400" dirty="0" smtClean="0">
                <a:latin typeface="Times New Roman" panose="02020603050405020304" pitchFamily="18" charset="0"/>
                <a:cs typeface="Times New Roman" panose="02020603050405020304" pitchFamily="18" charset="0"/>
              </a:rPr>
              <a:t>штурм;</a:t>
            </a:r>
            <a:endParaRPr lang="ru-RU" sz="2400" dirty="0">
              <a:latin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ru-RU" sz="2400" dirty="0" smtClean="0">
                <a:latin typeface="Times New Roman" panose="02020603050405020304" pitchFamily="18" charset="0"/>
                <a:cs typeface="Times New Roman" panose="02020603050405020304" pitchFamily="18" charset="0"/>
              </a:rPr>
              <a:t>кейс-технология;</a:t>
            </a:r>
            <a:endParaRPr lang="ru-RU" sz="2400" dirty="0">
              <a:latin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ru-RU" sz="2400" dirty="0" smtClean="0">
                <a:latin typeface="Times New Roman" panose="02020603050405020304" pitchFamily="18" charset="0"/>
                <a:cs typeface="Times New Roman" panose="02020603050405020304" pitchFamily="18" charset="0"/>
              </a:rPr>
              <a:t>работа </a:t>
            </a:r>
            <a:r>
              <a:rPr lang="ru-RU" sz="2400" dirty="0">
                <a:latin typeface="Times New Roman" panose="02020603050405020304" pitchFamily="18" charset="0"/>
                <a:cs typeface="Times New Roman" panose="02020603050405020304" pitchFamily="18" charset="0"/>
              </a:rPr>
              <a:t>в малых группах;</a:t>
            </a:r>
          </a:p>
          <a:p>
            <a:pPr marL="342900" lvl="0" indent="-342900">
              <a:buFont typeface="Arial" panose="020B0604020202020204" pitchFamily="34" charset="0"/>
              <a:buChar char="•"/>
            </a:pPr>
            <a:r>
              <a:rPr lang="ru-RU" sz="2400" smtClean="0">
                <a:latin typeface="Times New Roman" panose="02020603050405020304" pitchFamily="18" charset="0"/>
                <a:cs typeface="Times New Roman" panose="02020603050405020304" pitchFamily="18" charset="0"/>
              </a:rPr>
              <a:t>ИКТ-технологии;</a:t>
            </a:r>
            <a:endParaRPr lang="ru-RU" sz="2400" dirty="0">
              <a:latin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ru-RU" sz="2400" dirty="0" smtClean="0">
                <a:latin typeface="Times New Roman" panose="02020603050405020304" pitchFamily="18" charset="0"/>
                <a:cs typeface="Times New Roman" panose="02020603050405020304" pitchFamily="18" charset="0"/>
              </a:rPr>
              <a:t>социальные проекты;</a:t>
            </a:r>
            <a:endParaRPr lang="ru-RU" sz="2400" dirty="0">
              <a:latin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интерактивная лекция с применением видео- и аудиоматериалов;</a:t>
            </a:r>
          </a:p>
          <a:p>
            <a:pPr marL="342900" lvl="0" indent="-342900">
              <a:buFont typeface="Arial" panose="020B0604020202020204" pitchFamily="34" charset="0"/>
              <a:buChar char="•"/>
            </a:pPr>
            <a:r>
              <a:rPr lang="ru-RU" sz="2400" dirty="0" smtClean="0">
                <a:latin typeface="Times New Roman" panose="02020603050405020304" pitchFamily="18" charset="0"/>
                <a:cs typeface="Times New Roman" panose="02020603050405020304" pitchFamily="18" charset="0"/>
              </a:rPr>
              <a:t>обсуждение </a:t>
            </a:r>
            <a:r>
              <a:rPr lang="ru-RU" sz="2400" dirty="0">
                <a:latin typeface="Times New Roman" panose="02020603050405020304" pitchFamily="18" charset="0"/>
                <a:cs typeface="Times New Roman" panose="02020603050405020304" pitchFamily="18" charset="0"/>
              </a:rPr>
              <a:t>сложных и дискуссионных вопросов и </a:t>
            </a:r>
            <a:r>
              <a:rPr lang="ru-RU" sz="2400" dirty="0" smtClean="0">
                <a:latin typeface="Times New Roman" panose="02020603050405020304" pitchFamily="18" charset="0"/>
                <a:cs typeface="Times New Roman" panose="02020603050405020304" pitchFamily="18" charset="0"/>
              </a:rPr>
              <a:t>проблем</a:t>
            </a:r>
            <a:endParaRPr lang="ru-RU" sz="2400" dirty="0">
              <a:latin typeface="Times New Roman" panose="02020603050405020304" pitchFamily="18" charset="0"/>
              <a:cs typeface="Times New Roman" panose="02020603050405020304" pitchFamily="18" charset="0"/>
            </a:endParaRPr>
          </a:p>
          <a:p>
            <a:pPr marL="342900" lvl="0" indent="-342900">
              <a:spcBef>
                <a:spcPct val="20000"/>
              </a:spcBef>
              <a:buClr>
                <a:schemeClr val="accent1"/>
              </a:buClr>
              <a:buSzPct val="85000"/>
              <a:buFont typeface="Arial" panose="020B0604020202020204" pitchFamily="34" charset="0"/>
              <a:buChar char="•"/>
              <a:defRPr/>
            </a:pPr>
            <a:endParaRPr lang="ru-RU" sz="2400" dirty="0" smtClean="0">
              <a:solidFill>
                <a:srgbClr val="002060"/>
              </a:solidFill>
              <a:latin typeface="Times New Roman" panose="02020603050405020304" pitchFamily="18" charset="0"/>
              <a:cs typeface="Times New Roman" panose="02020603050405020304" pitchFamily="18" charset="0"/>
            </a:endParaRPr>
          </a:p>
          <a:p>
            <a:pPr lvl="0">
              <a:spcBef>
                <a:spcPct val="20000"/>
              </a:spcBef>
              <a:buClr>
                <a:schemeClr val="accent1"/>
              </a:buClr>
              <a:buSzPct val="85000"/>
              <a:defRPr/>
            </a:pPr>
            <a:endParaRPr lang="ru-RU" sz="2400" dirty="0">
              <a:solidFill>
                <a:srgbClr val="002060"/>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
                <a:schemeClr val="accent1"/>
              </a:buClr>
              <a:buSzPct val="85000"/>
              <a:buFont typeface="Wingdings 2"/>
              <a:buNone/>
              <a:tabLst/>
              <a:defRPr/>
            </a:pPr>
            <a:endParaRPr kumimoji="0" lang="ru-RU" sz="2400" i="1" u="none" strike="noStrike" kern="1200" cap="none" spc="0" normalizeH="0" baseline="0" noProof="0" dirty="0" smtClean="0">
              <a:ln>
                <a:noFill/>
              </a:ln>
              <a:solidFill>
                <a:srgbClr val="002060"/>
              </a:solidFill>
              <a:effectLst/>
              <a:uLnTx/>
              <a:uFillTx/>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ct val="20000"/>
              </a:spcBef>
              <a:spcAft>
                <a:spcPts val="0"/>
              </a:spcAft>
              <a:buClr>
                <a:schemeClr val="accent1"/>
              </a:buClr>
              <a:buSzPct val="85000"/>
              <a:buFont typeface="Wingdings 2"/>
              <a:buNone/>
              <a:tabLst/>
              <a:defRPr/>
            </a:pPr>
            <a:endParaRPr kumimoji="0" lang="ru-RU" sz="2400" i="1" u="none" strike="noStrike" kern="1200" cap="none" spc="0" normalizeH="0" baseline="0" noProof="0" dirty="0" smtClean="0">
              <a:ln>
                <a:noFill/>
              </a:ln>
              <a:solidFill>
                <a:srgbClr val="002060"/>
              </a:solidFill>
              <a:effectLst/>
              <a:uLnTx/>
              <a:uFillTx/>
              <a:latin typeface="Times New Roman" panose="02020603050405020304" pitchFamily="18" charset="0"/>
              <a:cs typeface="Times New Roman" panose="02020603050405020304" pitchFamily="18" charset="0"/>
            </a:endParaRPr>
          </a:p>
          <a:p>
            <a:pPr marL="274320" marR="0" lvl="0" indent="-274320"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endParaRPr kumimoji="0" lang="ru-RU" sz="2700"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endParaRPr>
          </a:p>
          <a:p>
            <a:pPr marL="274320" marR="0" lvl="0" indent="-274320"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endParaRPr kumimoji="0" lang="ru-RU" sz="2700"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endParaRPr>
          </a:p>
          <a:p>
            <a:pPr marL="274320" marR="0" lvl="0" indent="-274320"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endParaRPr kumimoji="0" lang="ru-RU" sz="270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rotWithShape="1">
          <a:blip r:embed="rId2"/>
          <a:srcRect l="22565" t="2750" r="27137" b="5799"/>
          <a:stretch/>
        </p:blipFill>
        <p:spPr>
          <a:xfrm>
            <a:off x="6444208" y="3212976"/>
            <a:ext cx="1944216" cy="2294399"/>
          </a:xfrm>
          <a:prstGeom prst="rect">
            <a:avLst/>
          </a:prstGeom>
        </p:spPr>
      </p:pic>
      <p:pic>
        <p:nvPicPr>
          <p:cNvPr id="8" name="Рисунок 7"/>
          <p:cNvPicPr>
            <a:picLocks noChangeAspect="1"/>
          </p:cNvPicPr>
          <p:nvPr/>
        </p:nvPicPr>
        <p:blipFill rotWithShape="1">
          <a:blip r:embed="rId3"/>
          <a:srcRect l="14942" t="12733" r="12246" b="19388"/>
          <a:stretch/>
        </p:blipFill>
        <p:spPr>
          <a:xfrm>
            <a:off x="5939656" y="116632"/>
            <a:ext cx="2664791" cy="1429591"/>
          </a:xfrm>
          <a:prstGeom prst="rect">
            <a:avLst/>
          </a:prstGeom>
        </p:spPr>
      </p:pic>
    </p:spTree>
    <p:extLst>
      <p:ext uri="{BB962C8B-B14F-4D97-AF65-F5344CB8AC3E}">
        <p14:creationId xmlns:p14="http://schemas.microsoft.com/office/powerpoint/2010/main" val="22170397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7760"/>
            <a:ext cx="8229600" cy="1143000"/>
          </a:xfrm>
        </p:spPr>
        <p:txBody>
          <a:bodyPr>
            <a:normAutofit/>
          </a:bodyPr>
          <a:lstStyle/>
          <a:p>
            <a:r>
              <a:rPr lang="ru-RU" b="1" dirty="0">
                <a:solidFill>
                  <a:srgbClr val="000066"/>
                </a:solidFill>
                <a:latin typeface="Times New Roman" panose="02020603050405020304" pitchFamily="18" charset="0"/>
                <a:cs typeface="Times New Roman" panose="02020603050405020304" pitchFamily="18" charset="0"/>
              </a:rPr>
              <a:t>Планируемые </a:t>
            </a:r>
            <a:r>
              <a:rPr lang="ru-RU" b="1" dirty="0" smtClean="0">
                <a:solidFill>
                  <a:srgbClr val="000066"/>
                </a:solidFill>
                <a:latin typeface="Times New Roman" panose="02020603050405020304" pitchFamily="18" charset="0"/>
                <a:cs typeface="Times New Roman" panose="02020603050405020304" pitchFamily="18" charset="0"/>
              </a:rPr>
              <a:t>результаты</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584569794"/>
              </p:ext>
            </p:extLst>
          </p:nvPr>
        </p:nvGraphicFramePr>
        <p:xfrm>
          <a:off x="261863" y="1268760"/>
          <a:ext cx="8640962" cy="5217160"/>
        </p:xfrm>
        <a:graphic>
          <a:graphicData uri="http://schemas.openxmlformats.org/drawingml/2006/table">
            <a:tbl>
              <a:tblPr firstRow="1" bandRow="1">
                <a:tableStyleId>{5940675A-B579-460E-94D1-54222C63F5DA}</a:tableStyleId>
              </a:tblPr>
              <a:tblGrid>
                <a:gridCol w="2880320"/>
                <a:gridCol w="3240360"/>
                <a:gridCol w="2520282"/>
              </a:tblGrid>
              <a:tr h="370840">
                <a:tc>
                  <a:txBody>
                    <a:bodyPr/>
                    <a:lstStyle/>
                    <a:p>
                      <a:pPr algn="ctr"/>
                      <a:r>
                        <a:rPr lang="ru-RU" b="1" i="1" dirty="0" err="1" smtClean="0">
                          <a:latin typeface="Times New Roman" panose="02020603050405020304" pitchFamily="18" charset="0"/>
                          <a:cs typeface="Times New Roman" panose="02020603050405020304" pitchFamily="18" charset="0"/>
                        </a:rPr>
                        <a:t>Метапредметные</a:t>
                      </a:r>
                      <a:endParaRPr lang="ru-RU" dirty="0"/>
                    </a:p>
                  </a:txBody>
                  <a:tcPr/>
                </a:tc>
                <a:tc>
                  <a:txBody>
                    <a:bodyPr/>
                    <a:lstStyle/>
                    <a:p>
                      <a:pPr algn="ctr"/>
                      <a:r>
                        <a:rPr lang="ru-RU" b="1" i="1" dirty="0" smtClean="0">
                          <a:latin typeface="Times New Roman" panose="02020603050405020304" pitchFamily="18" charset="0"/>
                          <a:cs typeface="Times New Roman" panose="02020603050405020304" pitchFamily="18" charset="0"/>
                        </a:rPr>
                        <a:t>Предметные</a:t>
                      </a:r>
                      <a:endParaRPr lang="ru-RU" dirty="0"/>
                    </a:p>
                  </a:txBody>
                  <a:tcPr/>
                </a:tc>
                <a:tc>
                  <a:txBody>
                    <a:bodyPr/>
                    <a:lstStyle/>
                    <a:p>
                      <a:pPr algn="ctr"/>
                      <a:r>
                        <a:rPr lang="ru-RU" b="1" i="1" dirty="0" smtClean="0">
                          <a:latin typeface="Times New Roman" panose="02020603050405020304" pitchFamily="18" charset="0"/>
                          <a:cs typeface="Times New Roman" panose="02020603050405020304" pitchFamily="18" charset="0"/>
                        </a:rPr>
                        <a:t>Личностные</a:t>
                      </a:r>
                      <a:endParaRPr lang="ru-RU" dirty="0"/>
                    </a:p>
                  </a:txBody>
                  <a:tcPr/>
                </a:tc>
              </a:tr>
              <a:tr h="370840">
                <a:tc>
                  <a:txBody>
                    <a:bodyPr/>
                    <a:lstStyle/>
                    <a:p>
                      <a:pPr algn="l"/>
                      <a:r>
                        <a:rPr lang="ru-RU" sz="1400" dirty="0" smtClean="0">
                          <a:latin typeface="Times New Roman" panose="02020603050405020304" pitchFamily="18" charset="0"/>
                          <a:cs typeface="Times New Roman" panose="02020603050405020304" pitchFamily="18" charset="0"/>
                        </a:rPr>
                        <a:t>- выработка умения самостоятельно определять цели, разрабатывать план деятельности, выбирать успешные стратегии деятельности в различных ситуациях;</a:t>
                      </a:r>
                    </a:p>
                    <a:p>
                      <a:pPr algn="l"/>
                      <a:r>
                        <a:rPr lang="ru-RU" sz="1400" dirty="0" smtClean="0">
                          <a:latin typeface="Times New Roman" panose="02020603050405020304" pitchFamily="18" charset="0"/>
                          <a:cs typeface="Times New Roman" panose="02020603050405020304" pitchFamily="18" charset="0"/>
                        </a:rPr>
                        <a:t>- овладение навыками познавательной, учебно-исследовательской и проектной деятельности, самостоятельного поиска методов решения практических задач;</a:t>
                      </a:r>
                    </a:p>
                    <a:p>
                      <a:pPr algn="l"/>
                      <a:r>
                        <a:rPr lang="ru-RU" sz="1400" dirty="0" smtClean="0">
                          <a:latin typeface="Times New Roman" panose="02020603050405020304" pitchFamily="18" charset="0"/>
                          <a:cs typeface="Times New Roman" panose="02020603050405020304" pitchFamily="18" charset="0"/>
                        </a:rPr>
                        <a:t>- формирование способности к самостоятельной информационно-познавательной деятельности, включая умение ориентироваться в различных источниках информации, критически оценивать и интерпретировать информацию, получаемую из различных источников</a:t>
                      </a:r>
                      <a:endParaRPr lang="ru-RU" sz="1400" dirty="0">
                        <a:latin typeface="Times New Roman" panose="02020603050405020304" pitchFamily="18" charset="0"/>
                        <a:cs typeface="Times New Roman" panose="02020603050405020304" pitchFamily="18" charset="0"/>
                      </a:endParaRPr>
                    </a:p>
                  </a:txBody>
                  <a:tcPr/>
                </a:tc>
                <a:tc>
                  <a:txBody>
                    <a:bodyPr/>
                    <a:lstStyle/>
                    <a:p>
                      <a:pPr algn="l"/>
                      <a:r>
                        <a:rPr lang="ru-RU" sz="1400" dirty="0" smtClean="0">
                          <a:latin typeface="Times New Roman" panose="02020603050405020304" pitchFamily="18" charset="0"/>
                          <a:cs typeface="Times New Roman" panose="02020603050405020304" pitchFamily="18" charset="0"/>
                        </a:rPr>
                        <a:t>- формирование системы знаний о финансовой сфере в жизни общества как пространстве, в котором осуществляется экономическая деятельность индивидов, семей, отдельных предприятий и государства;</a:t>
                      </a:r>
                    </a:p>
                    <a:p>
                      <a:pPr algn="l"/>
                      <a:r>
                        <a:rPr lang="ru-RU" sz="1400" dirty="0" smtClean="0">
                          <a:latin typeface="Times New Roman" panose="02020603050405020304" pitchFamily="18" charset="0"/>
                          <a:cs typeface="Times New Roman" panose="02020603050405020304" pitchFamily="18" charset="0"/>
                        </a:rPr>
                        <a:t>- формирование экономического мышления: умения принимать рациональные  решения в условиях ограниченности денежных средств, оценивать возможные последствия для себя, своей семьи и общества в целом и принимать ответственность за них;</a:t>
                      </a:r>
                    </a:p>
                    <a:p>
                      <a:pPr algn="l"/>
                      <a:r>
                        <a:rPr lang="ru-RU" sz="1400" dirty="0" smtClean="0">
                          <a:latin typeface="Times New Roman" panose="02020603050405020304" pitchFamily="18" charset="0"/>
                          <a:cs typeface="Times New Roman" panose="02020603050405020304" pitchFamily="18" charset="0"/>
                        </a:rPr>
                        <a:t>- выработка умения находить и оценивать финансовую информацию из различных источников, включая Интернет, а также умения анализировать, преобразовывать и использовать полученную информацию для решения практических финансовых задач в реальной жизни</a:t>
                      </a:r>
                    </a:p>
                    <a:p>
                      <a:pPr algn="l"/>
                      <a:endParaRPr lang="ru-RU" dirty="0"/>
                    </a:p>
                  </a:txBody>
                  <a:tcPr/>
                </a:tc>
                <a:tc>
                  <a:txBody>
                    <a:bodyPr/>
                    <a:lstStyle/>
                    <a:p>
                      <a:pPr algn="l"/>
                      <a:r>
                        <a:rPr lang="ru-RU" sz="1400" dirty="0" smtClean="0">
                          <a:latin typeface="Times New Roman" panose="02020603050405020304" pitchFamily="18" charset="0"/>
                          <a:cs typeface="Times New Roman" panose="02020603050405020304" pitchFamily="18" charset="0"/>
                        </a:rPr>
                        <a:t>- формирование гражданской позиции обучающихся как активных и ответственных членов российского общества, осознающих свои права и обязанности, уважающих закон и правопорядок, обладающих чувством собственного достоинства;</a:t>
                      </a:r>
                    </a:p>
                    <a:p>
                      <a:pPr algn="l"/>
                      <a:r>
                        <a:rPr lang="ru-RU" sz="1400" dirty="0" smtClean="0">
                          <a:latin typeface="Times New Roman" panose="02020603050405020304" pitchFamily="18" charset="0"/>
                          <a:cs typeface="Times New Roman" panose="02020603050405020304" pitchFamily="18" charset="0"/>
                        </a:rPr>
                        <a:t>- приобретение навыков сотрудничества со сверстниками и взрослыми в образовательной, учебно-исследовательской, проектной и других видах деятельности;</a:t>
                      </a:r>
                    </a:p>
                    <a:p>
                      <a:pPr algn="l"/>
                      <a:r>
                        <a:rPr lang="ru-RU" sz="1400" dirty="0" smtClean="0">
                          <a:latin typeface="Times New Roman" panose="02020603050405020304" pitchFamily="18" charset="0"/>
                          <a:cs typeface="Times New Roman" panose="02020603050405020304" pitchFamily="18" charset="0"/>
                        </a:rPr>
                        <a:t>- выработка умения делать осознанный выбор из различных возможностей реализации собственных жизненных планов.</a:t>
                      </a:r>
                    </a:p>
                    <a:p>
                      <a:pPr algn="l"/>
                      <a:endParaRPr lang="ru-RU" sz="1400"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15988083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9036496" cy="1143000"/>
          </a:xfrm>
        </p:spPr>
        <p:txBody>
          <a:bodyPr>
            <a:noAutofit/>
          </a:bodyPr>
          <a:lstStyle/>
          <a:p>
            <a:r>
              <a:rPr lang="ru-RU" sz="3600" b="1" dirty="0">
                <a:solidFill>
                  <a:srgbClr val="000066"/>
                </a:solidFill>
                <a:latin typeface="Times New Roman" panose="02020603050405020304" pitchFamily="18" charset="0"/>
                <a:cs typeface="Times New Roman" panose="02020603050405020304" pitchFamily="18" charset="0"/>
              </a:rPr>
              <a:t>Семинар (работа в группах</a:t>
            </a:r>
            <a:r>
              <a:rPr lang="ru-RU" sz="3600" b="1" dirty="0" smtClean="0">
                <a:solidFill>
                  <a:srgbClr val="000066"/>
                </a:solidFill>
                <a:latin typeface="Times New Roman" panose="02020603050405020304" pitchFamily="18" charset="0"/>
                <a:cs typeface="Times New Roman" panose="02020603050405020304" pitchFamily="18" charset="0"/>
              </a:rPr>
              <a:t>) по теме: </a:t>
            </a:r>
            <a:r>
              <a:rPr lang="ru-RU" sz="3600" b="1" dirty="0">
                <a:solidFill>
                  <a:srgbClr val="000066"/>
                </a:solidFill>
                <a:latin typeface="Times New Roman" panose="02020603050405020304" pitchFamily="18" charset="0"/>
                <a:cs typeface="Times New Roman" panose="02020603050405020304" pitchFamily="18" charset="0"/>
              </a:rPr>
              <a:t>«Виды кредитов»</a:t>
            </a:r>
          </a:p>
        </p:txBody>
      </p:sp>
      <p:sp>
        <p:nvSpPr>
          <p:cNvPr id="3" name="Объект 2"/>
          <p:cNvSpPr>
            <a:spLocks noGrp="1"/>
          </p:cNvSpPr>
          <p:nvPr>
            <p:ph idx="1"/>
          </p:nvPr>
        </p:nvSpPr>
        <p:spPr>
          <a:xfrm>
            <a:off x="403448" y="1559399"/>
            <a:ext cx="8229600" cy="4968552"/>
          </a:xfrm>
        </p:spPr>
        <p:txBody>
          <a:bodyPr>
            <a:normAutofit lnSpcReduction="10000"/>
          </a:bodyPr>
          <a:lstStyle/>
          <a:p>
            <a:pPr marL="0" indent="0">
              <a:buNone/>
            </a:pPr>
            <a:r>
              <a:rPr lang="ru-RU" sz="2000" dirty="0">
                <a:latin typeface="Times New Roman" panose="02020603050405020304" pitchFamily="18" charset="0"/>
                <a:cs typeface="Times New Roman" panose="02020603050405020304" pitchFamily="18" charset="0"/>
              </a:rPr>
              <a:t>Урок проводится для учащихся 10-11 классов </a:t>
            </a: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smtClean="0">
                <a:latin typeface="Times New Roman" panose="02020603050405020304" pitchFamily="18" charset="0"/>
                <a:cs typeface="Times New Roman" panose="02020603050405020304" pitchFamily="18" charset="0"/>
              </a:rPr>
              <a:t>гуманитарного </a:t>
            </a:r>
            <a:r>
              <a:rPr lang="ru-RU" sz="2000" dirty="0">
                <a:latin typeface="Times New Roman" panose="02020603050405020304" pitchFamily="18" charset="0"/>
                <a:cs typeface="Times New Roman" panose="02020603050405020304" pitchFamily="18" charset="0"/>
              </a:rPr>
              <a:t>и социально-гуманитарного профиля</a:t>
            </a:r>
            <a:r>
              <a:rPr lang="ru-RU" sz="2000" dirty="0" smtClean="0">
                <a:latin typeface="Times New Roman" panose="02020603050405020304" pitchFamily="18" charset="0"/>
                <a:cs typeface="Times New Roman" panose="02020603050405020304" pitchFamily="18" charset="0"/>
              </a:rPr>
              <a:t>.</a:t>
            </a:r>
          </a:p>
          <a:p>
            <a:pPr marL="0" indent="0">
              <a:buNone/>
            </a:pPr>
            <a:endParaRPr lang="ru-RU" sz="900" dirty="0" smtClean="0">
              <a:latin typeface="Times New Roman" panose="02020603050405020304" pitchFamily="18" charset="0"/>
              <a:cs typeface="Times New Roman" panose="02020603050405020304" pitchFamily="18" charset="0"/>
            </a:endParaRPr>
          </a:p>
          <a:p>
            <a:pPr marL="0" indent="0">
              <a:buNone/>
            </a:pPr>
            <a:r>
              <a:rPr lang="ru-RU" sz="2000" b="1" u="sng" dirty="0" smtClean="0">
                <a:latin typeface="Times New Roman" panose="02020603050405020304" pitchFamily="18" charset="0"/>
                <a:cs typeface="Times New Roman" panose="02020603050405020304" pitchFamily="18" charset="0"/>
              </a:rPr>
              <a:t>Цель</a:t>
            </a:r>
            <a:r>
              <a:rPr lang="ru-RU" sz="2000" dirty="0">
                <a:latin typeface="Times New Roman" panose="02020603050405020304" pitchFamily="18" charset="0"/>
                <a:cs typeface="Times New Roman" panose="02020603050405020304" pitchFamily="18" charset="0"/>
              </a:rPr>
              <a:t>: познакомить учащихся с деятельностью банков по кредитованию физических лиц. Дать представления о видах кредитов для населения, их положительные свойства и риски, возможные при кредитовании физических лиц</a:t>
            </a:r>
            <a:r>
              <a:rPr lang="ru-RU" sz="2000" dirty="0" smtClean="0">
                <a:latin typeface="Times New Roman" panose="02020603050405020304" pitchFamily="18" charset="0"/>
                <a:cs typeface="Times New Roman" panose="02020603050405020304" pitchFamily="18" charset="0"/>
              </a:rPr>
              <a:t>.</a:t>
            </a:r>
          </a:p>
          <a:p>
            <a:pPr marL="0" indent="0">
              <a:buNone/>
            </a:pPr>
            <a:endParaRPr lang="ru-RU" sz="800" dirty="0">
              <a:latin typeface="Times New Roman" panose="02020603050405020304" pitchFamily="18" charset="0"/>
              <a:cs typeface="Times New Roman" panose="02020603050405020304" pitchFamily="18" charset="0"/>
            </a:endParaRPr>
          </a:p>
          <a:p>
            <a:pPr marL="0" indent="0">
              <a:buNone/>
            </a:pPr>
            <a:r>
              <a:rPr lang="ru-RU" sz="2000" b="1" u="sng" dirty="0" smtClean="0">
                <a:latin typeface="Times New Roman" panose="02020603050405020304" pitchFamily="18" charset="0"/>
                <a:cs typeface="Times New Roman" panose="02020603050405020304" pitchFamily="18" charset="0"/>
              </a:rPr>
              <a:t>Задание для группы 1</a:t>
            </a:r>
            <a:r>
              <a:rPr lang="ru-RU" sz="2000" dirty="0" smtClean="0">
                <a:latin typeface="Times New Roman" panose="02020603050405020304" pitchFamily="18" charset="0"/>
                <a:cs typeface="Times New Roman" panose="02020603050405020304" pitchFamily="18" charset="0"/>
              </a:rPr>
              <a:t>. Для чего нужны кредиты.</a:t>
            </a:r>
          </a:p>
          <a:p>
            <a:pPr marL="0" indent="0">
              <a:buNone/>
            </a:pPr>
            <a:r>
              <a:rPr lang="ru-RU" sz="2000" b="1" u="sng" dirty="0" smtClean="0">
                <a:latin typeface="Times New Roman" panose="02020603050405020304" pitchFamily="18" charset="0"/>
                <a:cs typeface="Times New Roman" panose="02020603050405020304" pitchFamily="18" charset="0"/>
              </a:rPr>
              <a:t>Задание для группы 2</a:t>
            </a:r>
            <a:r>
              <a:rPr lang="ru-RU" sz="2000" dirty="0" smtClean="0">
                <a:latin typeface="Times New Roman" panose="02020603050405020304" pitchFamily="18" charset="0"/>
                <a:cs typeface="Times New Roman" panose="02020603050405020304" pitchFamily="18" charset="0"/>
              </a:rPr>
              <a:t>. Виды кредитов. Потребительские кредиты.</a:t>
            </a:r>
          </a:p>
          <a:p>
            <a:pPr marL="0" indent="0">
              <a:buNone/>
            </a:pPr>
            <a:r>
              <a:rPr lang="ru-RU" sz="2000" b="1" u="sng" dirty="0" smtClean="0">
                <a:latin typeface="Times New Roman" panose="02020603050405020304" pitchFamily="18" charset="0"/>
                <a:cs typeface="Times New Roman" panose="02020603050405020304" pitchFamily="18" charset="0"/>
              </a:rPr>
              <a:t>Задание для группы 3</a:t>
            </a:r>
            <a:r>
              <a:rPr lang="ru-RU" sz="2000" dirty="0" smtClean="0">
                <a:latin typeface="Times New Roman" panose="02020603050405020304" pitchFamily="18" charset="0"/>
                <a:cs typeface="Times New Roman" panose="02020603050405020304" pitchFamily="18" charset="0"/>
              </a:rPr>
              <a:t>. Виды кредитов. Ипотечный кредит.</a:t>
            </a:r>
          </a:p>
          <a:p>
            <a:pPr marL="0" indent="0">
              <a:buNone/>
            </a:pPr>
            <a:r>
              <a:rPr lang="ru-RU" sz="2000" b="1" u="sng" dirty="0" smtClean="0">
                <a:latin typeface="Times New Roman" panose="02020603050405020304" pitchFamily="18" charset="0"/>
                <a:cs typeface="Times New Roman" panose="02020603050405020304" pitchFamily="18" charset="0"/>
              </a:rPr>
              <a:t>Задание для группы 4</a:t>
            </a:r>
            <a:r>
              <a:rPr lang="ru-RU" sz="2000" dirty="0" smtClean="0">
                <a:latin typeface="Times New Roman" panose="02020603050405020304" pitchFamily="18" charset="0"/>
                <a:cs typeface="Times New Roman" panose="02020603050405020304" pitchFamily="18" charset="0"/>
              </a:rPr>
              <a:t>. виды кредитов для развития бизнеса.</a:t>
            </a:r>
          </a:p>
          <a:p>
            <a:pPr marL="0" indent="0">
              <a:buNone/>
            </a:pPr>
            <a:endParaRPr lang="ru-RU" sz="2000" dirty="0">
              <a:latin typeface="Times New Roman" panose="02020603050405020304" pitchFamily="18" charset="0"/>
              <a:cs typeface="Times New Roman" panose="02020603050405020304" pitchFamily="18" charset="0"/>
            </a:endParaRPr>
          </a:p>
          <a:p>
            <a:pPr marL="0" indent="0">
              <a:buNone/>
            </a:pPr>
            <a:r>
              <a:rPr lang="ru-RU" sz="2000" b="1" u="sng" dirty="0" smtClean="0">
                <a:latin typeface="Times New Roman" panose="02020603050405020304" pitchFamily="18" charset="0"/>
                <a:cs typeface="Times New Roman" panose="02020603050405020304" pitchFamily="18" charset="0"/>
              </a:rPr>
              <a:t>Подведение итогов</a:t>
            </a:r>
            <a:r>
              <a:rPr lang="ru-RU" sz="2000" dirty="0" smtClean="0">
                <a:latin typeface="Times New Roman" panose="02020603050405020304" pitchFamily="18" charset="0"/>
                <a:cs typeface="Times New Roman" panose="02020603050405020304" pitchFamily="18" charset="0"/>
              </a:rPr>
              <a:t>, выявление проблем, которые требуют дополнительного обсуждения. Данные проблемы фиксируются учителем на электронной доске.</a:t>
            </a:r>
            <a:endParaRPr lang="ru-RU" sz="2000" dirty="0">
              <a:latin typeface="Times New Roman" panose="02020603050405020304" pitchFamily="18" charset="0"/>
              <a:cs typeface="Times New Roman" panose="02020603050405020304" pitchFamily="18" charset="0"/>
            </a:endParaRPr>
          </a:p>
          <a:p>
            <a:pPr marL="0" indent="0">
              <a:buNone/>
            </a:pPr>
            <a:endParaRPr lang="ru-RU" sz="1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rotWithShape="1">
          <a:blip r:embed="rId2"/>
          <a:srcRect l="3932" t="1176" r="5114" b="18500"/>
          <a:stretch/>
        </p:blipFill>
        <p:spPr>
          <a:xfrm rot="486672">
            <a:off x="7098823" y="1167834"/>
            <a:ext cx="1779956" cy="1178932"/>
          </a:xfrm>
          <a:prstGeom prst="rect">
            <a:avLst/>
          </a:prstGeom>
        </p:spPr>
      </p:pic>
      <p:pic>
        <p:nvPicPr>
          <p:cNvPr id="5" name="Рисунок 4"/>
          <p:cNvPicPr>
            <a:picLocks noChangeAspect="1"/>
          </p:cNvPicPr>
          <p:nvPr/>
        </p:nvPicPr>
        <p:blipFill rotWithShape="1">
          <a:blip r:embed="rId3"/>
          <a:srcRect l="2751" t="4642" r="70081" b="14720"/>
          <a:stretch/>
        </p:blipFill>
        <p:spPr>
          <a:xfrm>
            <a:off x="7846114" y="3669104"/>
            <a:ext cx="1190382" cy="1656184"/>
          </a:xfrm>
          <a:prstGeom prst="rect">
            <a:avLst/>
          </a:prstGeom>
        </p:spPr>
      </p:pic>
    </p:spTree>
    <p:extLst>
      <p:ext uri="{BB962C8B-B14F-4D97-AF65-F5344CB8AC3E}">
        <p14:creationId xmlns:p14="http://schemas.microsoft.com/office/powerpoint/2010/main" val="35436029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0419" y="548680"/>
            <a:ext cx="5112568" cy="2088232"/>
          </a:xfrm>
        </p:spPr>
        <p:txBody>
          <a:bodyPr>
            <a:normAutofit fontScale="90000"/>
          </a:bodyPr>
          <a:lstStyle/>
          <a:p>
            <a:pPr algn="l"/>
            <a:r>
              <a:rPr lang="ru-RU" sz="3600" b="1" dirty="0">
                <a:solidFill>
                  <a:srgbClr val="000066"/>
                </a:solidFill>
                <a:latin typeface="Times New Roman" panose="02020603050405020304" pitchFamily="18" charset="0"/>
                <a:cs typeface="Times New Roman" panose="02020603050405020304" pitchFamily="18" charset="0"/>
              </a:rPr>
              <a:t/>
            </a:r>
            <a:br>
              <a:rPr lang="ru-RU" sz="3600" b="1" dirty="0">
                <a:solidFill>
                  <a:srgbClr val="000066"/>
                </a:solidFill>
                <a:latin typeface="Times New Roman" panose="02020603050405020304" pitchFamily="18" charset="0"/>
                <a:cs typeface="Times New Roman" panose="02020603050405020304" pitchFamily="18" charset="0"/>
              </a:rPr>
            </a:br>
            <a:r>
              <a:rPr lang="ru-RU" sz="4000" b="1" dirty="0">
                <a:solidFill>
                  <a:srgbClr val="000066"/>
                </a:solidFill>
                <a:latin typeface="Times New Roman" panose="02020603050405020304" pitchFamily="18" charset="0"/>
                <a:cs typeface="Times New Roman" panose="02020603050405020304" pitchFamily="18" charset="0"/>
              </a:rPr>
              <a:t>Занятие-дискуссия</a:t>
            </a:r>
            <a:br>
              <a:rPr lang="ru-RU" sz="4000" b="1" dirty="0">
                <a:solidFill>
                  <a:srgbClr val="000066"/>
                </a:solidFill>
                <a:latin typeface="Times New Roman" panose="02020603050405020304" pitchFamily="18" charset="0"/>
                <a:cs typeface="Times New Roman" panose="02020603050405020304" pitchFamily="18" charset="0"/>
              </a:rPr>
            </a:br>
            <a:r>
              <a:rPr lang="ru-RU" sz="4000" b="1" dirty="0" smtClean="0">
                <a:solidFill>
                  <a:srgbClr val="000066"/>
                </a:solidFill>
                <a:latin typeface="Times New Roman" panose="02020603050405020304" pitchFamily="18" charset="0"/>
                <a:cs typeface="Times New Roman" panose="02020603050405020304" pitchFamily="18" charset="0"/>
              </a:rPr>
              <a:t>«</a:t>
            </a:r>
            <a:r>
              <a:rPr lang="ru-RU" sz="4000" b="1" dirty="0">
                <a:solidFill>
                  <a:srgbClr val="000066"/>
                </a:solidFill>
                <a:latin typeface="Times New Roman" panose="02020603050405020304" pitchFamily="18" charset="0"/>
                <a:cs typeface="Times New Roman" panose="02020603050405020304" pitchFamily="18" charset="0"/>
              </a:rPr>
              <a:t>Зачем человеку </a:t>
            </a:r>
            <a:r>
              <a:rPr lang="ru-RU" sz="4000" b="1" dirty="0" smtClean="0">
                <a:solidFill>
                  <a:srgbClr val="000066"/>
                </a:solidFill>
                <a:latin typeface="Times New Roman" panose="02020603050405020304" pitchFamily="18" charset="0"/>
                <a:cs typeface="Times New Roman" panose="02020603050405020304" pitchFamily="18" charset="0"/>
              </a:rPr>
              <a:t>        потребительский </a:t>
            </a:r>
            <a:r>
              <a:rPr lang="ru-RU" sz="4000" b="1" dirty="0">
                <a:solidFill>
                  <a:srgbClr val="000066"/>
                </a:solidFill>
                <a:latin typeface="Times New Roman" panose="02020603050405020304" pitchFamily="18" charset="0"/>
                <a:cs typeface="Times New Roman" panose="02020603050405020304" pitchFamily="18" charset="0"/>
              </a:rPr>
              <a:t>кредит»</a:t>
            </a:r>
            <a:r>
              <a:rPr lang="ru-RU" dirty="0"/>
              <a:t/>
            </a:r>
            <a:br>
              <a:rPr lang="ru-RU" dirty="0"/>
            </a:br>
            <a:endParaRPr lang="ru-RU" dirty="0"/>
          </a:p>
        </p:txBody>
      </p:sp>
      <p:sp>
        <p:nvSpPr>
          <p:cNvPr id="3" name="Объект 2"/>
          <p:cNvSpPr>
            <a:spLocks noGrp="1"/>
          </p:cNvSpPr>
          <p:nvPr>
            <p:ph idx="1"/>
          </p:nvPr>
        </p:nvSpPr>
        <p:spPr>
          <a:xfrm>
            <a:off x="339572" y="3140968"/>
            <a:ext cx="8229600" cy="2828553"/>
          </a:xfrm>
        </p:spPr>
        <p:txBody>
          <a:bodyPr>
            <a:normAutofit lnSpcReduction="10000"/>
          </a:bodyPr>
          <a:lstStyle/>
          <a:p>
            <a:pPr marL="0" indent="0" fontAlgn="t">
              <a:buNone/>
              <a:defRPr/>
            </a:pPr>
            <a:r>
              <a:rPr lang="ru-RU" sz="2400" dirty="0" smtClean="0">
                <a:latin typeface="Times New Roman" panose="02020603050405020304" pitchFamily="18" charset="0"/>
                <a:cs typeface="Times New Roman" panose="02020603050405020304" pitchFamily="18" charset="0"/>
              </a:rPr>
              <a:t>Цель</a:t>
            </a:r>
            <a:r>
              <a:rPr lang="en-US" sz="2400" dirty="0" smtClean="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занятия</a:t>
            </a:r>
            <a:r>
              <a:rPr lang="ru-RU" sz="2400" dirty="0" smtClean="0">
                <a:latin typeface="Times New Roman" panose="02020603050405020304" pitchFamily="18" charset="0"/>
                <a:cs typeface="Times New Roman" panose="02020603050405020304" pitchFamily="18" charset="0"/>
              </a:rPr>
              <a:t>:</a:t>
            </a:r>
          </a:p>
          <a:p>
            <a:pPr marL="0" indent="0" fontAlgn="t">
              <a:buNone/>
              <a:defRPr/>
            </a:pPr>
            <a:endParaRPr lang="ru-RU" sz="2400" dirty="0">
              <a:latin typeface="Times New Roman" panose="02020603050405020304" pitchFamily="18" charset="0"/>
              <a:cs typeface="Times New Roman" panose="02020603050405020304" pitchFamily="18" charset="0"/>
            </a:endParaRPr>
          </a:p>
          <a:p>
            <a:pPr fontAlgn="t">
              <a:defRPr/>
            </a:pPr>
            <a:r>
              <a:rPr lang="ru-RU" sz="2400" dirty="0">
                <a:latin typeface="Times New Roman" panose="02020603050405020304" pitchFamily="18" charset="0"/>
                <a:cs typeface="Times New Roman" panose="02020603050405020304" pitchFamily="18" charset="0"/>
              </a:rPr>
              <a:t>на основе приобретенных знаний формировать умения пользоваться экономическими понятиями в жизни;</a:t>
            </a:r>
          </a:p>
          <a:p>
            <a:pPr fontAlgn="t">
              <a:defRPr/>
            </a:pPr>
            <a:r>
              <a:rPr lang="ru-RU" sz="2400" dirty="0">
                <a:latin typeface="Times New Roman" panose="02020603050405020304" pitchFamily="18" charset="0"/>
                <a:cs typeface="Times New Roman" panose="02020603050405020304" pitchFamily="18" charset="0"/>
              </a:rPr>
              <a:t>развивать культуру экономического мышления и умение принимать взвешенные решения в сфере личных финансов.</a:t>
            </a:r>
          </a:p>
          <a:p>
            <a:pPr marL="0" indent="0">
              <a:buNone/>
            </a:pPr>
            <a:endParaRPr lang="ru-RU" dirty="0"/>
          </a:p>
        </p:txBody>
      </p:sp>
      <p:pic>
        <p:nvPicPr>
          <p:cNvPr id="4" name="Рисунок 3"/>
          <p:cNvPicPr>
            <a:picLocks noChangeAspect="1"/>
          </p:cNvPicPr>
          <p:nvPr/>
        </p:nvPicPr>
        <p:blipFill>
          <a:blip r:embed="rId2"/>
          <a:stretch>
            <a:fillRect/>
          </a:stretch>
        </p:blipFill>
        <p:spPr>
          <a:xfrm>
            <a:off x="4601209" y="550416"/>
            <a:ext cx="3967963" cy="2672300"/>
          </a:xfrm>
          <a:prstGeom prst="rect">
            <a:avLst/>
          </a:prstGeom>
        </p:spPr>
      </p:pic>
    </p:spTree>
    <p:extLst>
      <p:ext uri="{BB962C8B-B14F-4D97-AF65-F5344CB8AC3E}">
        <p14:creationId xmlns:p14="http://schemas.microsoft.com/office/powerpoint/2010/main" val="266768558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Busines</Template>
  <TotalTime>1498</TotalTime>
  <Words>995</Words>
  <Application>Microsoft Office PowerPoint</Application>
  <PresentationFormat>Экран (4:3)</PresentationFormat>
  <Paragraphs>203</Paragraphs>
  <Slides>17</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17</vt:i4>
      </vt:variant>
    </vt:vector>
  </HeadingPairs>
  <TitlesOfParts>
    <vt:vector size="23" baseType="lpstr">
      <vt:lpstr>Arial</vt:lpstr>
      <vt:lpstr>Calibri</vt:lpstr>
      <vt:lpstr>Times New Roman</vt:lpstr>
      <vt:lpstr>Wingdings</vt:lpstr>
      <vt:lpstr>Wingdings 2</vt:lpstr>
      <vt:lpstr>Тема Office</vt:lpstr>
      <vt:lpstr>Программа повышения квалификации  «Содержание и методика преподавания курса финансовой грамотности различным категориям обучающихся» </vt:lpstr>
      <vt:lpstr>Над проектом работали: </vt:lpstr>
      <vt:lpstr>Актуальность проекта</vt:lpstr>
      <vt:lpstr>Цель проекта </vt:lpstr>
      <vt:lpstr>Задачи проекта: </vt:lpstr>
      <vt:lpstr>Презентация PowerPoint</vt:lpstr>
      <vt:lpstr>Планируемые результаты</vt:lpstr>
      <vt:lpstr>Семинар (работа в группах) по теме: «Виды кредитов»</vt:lpstr>
      <vt:lpstr> Занятие-дискуссия «Зачем человеку         потребительский кредит» </vt:lpstr>
      <vt:lpstr>Презентация PowerPoint</vt:lpstr>
      <vt:lpstr>Презентация PowerPoint</vt:lpstr>
      <vt:lpstr>Урок-практикум «Ипотечный кредит» </vt:lpstr>
      <vt:lpstr>Кейс «Условия кредитования малого бизнеса»</vt:lpstr>
      <vt:lpstr>Урок-практикум по математике «В поиске выгодной процентной ставки» </vt:lpstr>
      <vt:lpstr>Методическая разработка элемента занятия  «Имидж банка. Открываем двери»</vt:lpstr>
      <vt:lpstr>Занятие с элементами игры.  «Что такое банк? Зачем мы туда идем?»</vt:lpstr>
      <vt:lpstr>Спасибо за внимание!</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Windows User</dc:creator>
  <cp:lastModifiedBy>Ирина</cp:lastModifiedBy>
  <cp:revision>146</cp:revision>
  <cp:lastPrinted>2016-11-28T22:54:29Z</cp:lastPrinted>
  <dcterms:created xsi:type="dcterms:W3CDTF">2016-10-16T13:09:36Z</dcterms:created>
  <dcterms:modified xsi:type="dcterms:W3CDTF">2016-11-30T00:52:15Z</dcterms:modified>
</cp:coreProperties>
</file>