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70" r:id="rId3"/>
    <p:sldId id="258" r:id="rId4"/>
    <p:sldId id="259" r:id="rId5"/>
    <p:sldId id="260" r:id="rId6"/>
    <p:sldId id="261" r:id="rId7"/>
    <p:sldId id="262" r:id="rId8"/>
    <p:sldId id="263" r:id="rId9"/>
    <p:sldId id="264" r:id="rId10"/>
    <p:sldId id="271" r:id="rId11"/>
    <p:sldId id="269" r:id="rId12"/>
    <p:sldId id="265" r:id="rId13"/>
    <p:sldId id="266" r:id="rId14"/>
    <p:sldId id="267" r:id="rId15"/>
    <p:sldId id="268"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179" autoAdjust="0"/>
  </p:normalViewPr>
  <p:slideViewPr>
    <p:cSldViewPr>
      <p:cViewPr varScale="1">
        <p:scale>
          <a:sx n="51" d="100"/>
          <a:sy n="51" d="100"/>
        </p:scale>
        <p:origin x="-139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12DE412-8361-4F41-8315-6D5F260C7ACE}" type="datetimeFigureOut">
              <a:rPr lang="ru-RU"/>
              <a:pPr>
                <a:defRPr/>
              </a:pPr>
              <a:t>29.11.2016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B21AF99-A85E-4FE0-8F96-071A0B3034D3}"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Каждому гражданину РФ необходимо знать о том, что налог на имущество физических лиц является обязательным для всех, кто владеет недвижимостью, к которой относятся: дома, квартиры, дачи, хозяйственные и прочие строения. Оплачивать этот налог обязаны все лица, которые не освобождены от него или же не имеют специальных льгот на выплату данного налога.</a:t>
            </a:r>
          </a:p>
          <a:p>
            <a:pPr>
              <a:spcBef>
                <a:spcPct val="0"/>
              </a:spcBef>
            </a:pPr>
            <a:r>
              <a:rPr lang="ru-RU" smtClean="0"/>
              <a:t>Отметим и тот момент, что даже несовершеннолетние лица, в чьем владении находятся объекты недвижимости, обязаны выплачивать этот налог. До наступления совершеннолетия, за данных лиц совершают оплату их опекуны или родители, что соответствует НКРФ, пункт №2, статьи №27.</a:t>
            </a:r>
          </a:p>
          <a:p>
            <a:pPr>
              <a:spcBef>
                <a:spcPct val="0"/>
              </a:spcBef>
            </a:pPr>
            <a:r>
              <a:rPr lang="ru-RU" smtClean="0"/>
              <a:t>В 2015 году вступили в действие обновленные рекомендации, затрагивающие непосредственно налог на имущество физических лиц, в том числе недвижимость.</a:t>
            </a:r>
          </a:p>
          <a:p>
            <a:pPr>
              <a:spcBef>
                <a:spcPct val="0"/>
              </a:spcBef>
            </a:pPr>
            <a:endParaRPr lang="ru-RU" smtClean="0"/>
          </a:p>
        </p:txBody>
      </p:sp>
      <p:sp>
        <p:nvSpPr>
          <p:cNvPr id="1638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3026DD-DCD6-4E73-A7D6-7DB567F4FB3B}" type="slidenum">
              <a:rPr lang="ru-RU">
                <a:cs typeface="Arial" charset="0"/>
              </a:rPr>
              <a:pPr fontAlgn="base">
                <a:spcBef>
                  <a:spcPct val="0"/>
                </a:spcBef>
                <a:spcAft>
                  <a:spcPct val="0"/>
                </a:spcAft>
              </a:pPr>
              <a:t>2</a:t>
            </a:fld>
            <a:endParaRPr lang="ru-RU">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noFill/>
          <a:ln>
            <a:solidFill>
              <a:srgbClr val="000000"/>
            </a:solidFill>
            <a:miter lim="800000"/>
            <a:headEnd/>
            <a:tailEnd/>
          </a:ln>
        </p:spPr>
      </p:sp>
      <p:sp>
        <p:nvSpPr>
          <p:cNvPr id="40963" name="Rectangle 3"/>
          <p:cNvSpPr>
            <a:spLocks noGrp="1"/>
          </p:cNvSpPr>
          <p:nvPr>
            <p:ph type="body" idx="1"/>
          </p:nvPr>
        </p:nvSpPr>
        <p:spPr bwMode="auto">
          <a:noFill/>
        </p:spPr>
        <p:txBody>
          <a:bodyPr wrap="square" numCol="1" anchor="t" anchorCtr="0" compatLnSpc="1">
            <a:prstTxWarp prst="textNoShape">
              <a:avLst/>
            </a:prstTxWarp>
          </a:bodyPr>
          <a:lstStyle/>
          <a:p>
            <a:r>
              <a:rPr lang="ru-RU" smtClean="0"/>
              <a:t>Впервые жителями столицы в этом году будет совершена уплата имущественного налога от кадастровой стоимости. До 1 декабря они должны будут внести плату за прошлый год, если же плата начислена не будет, то стоит ожидать начисления пени. Если рассудить объективно, то москвичам потребуется объективно больше времени на то, чтобы получать консультации и разобраться в новых правилах уплаты и исчисления», - говорится в департаменте.   Для жителей Москвы – это дополнительная поддержка, которая может им адаптироваться к новым условиям и введенным правительством правилам.</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Если вы обладатель нового строения, то вам придется заплатить эту пошлину с того года, который следует за тем, когда вы его возвели.</a:t>
            </a:r>
          </a:p>
          <a:p>
            <a:pPr>
              <a:spcBef>
                <a:spcPct val="0"/>
              </a:spcBef>
            </a:pPr>
            <a:r>
              <a:rPr lang="ru-RU" smtClean="0"/>
              <a:t>В том случае, когда вам передали по наследству какую-то недвижимость, вы будете являться плательщиком только после того как вступите полноценно в права наследования.</a:t>
            </a:r>
          </a:p>
          <a:p>
            <a:pPr>
              <a:spcBef>
                <a:spcPct val="0"/>
              </a:spcBef>
            </a:pPr>
            <a:r>
              <a:rPr lang="ru-RU" smtClean="0"/>
              <a:t>С граждан, чьё имущество было разрушено и подлежало полному уничтожению, обязательства по уплате полностью снимаются.</a:t>
            </a:r>
          </a:p>
          <a:p>
            <a:pPr>
              <a:spcBef>
                <a:spcPct val="0"/>
              </a:spcBef>
            </a:pPr>
            <a:r>
              <a:rPr lang="ru-RU" smtClean="0"/>
              <a:t>Если имела место быть передача прав собственности от одного хозяина недвижимости к другому, то плательщиком является старый хозяин до конца календарного года.</a:t>
            </a:r>
          </a:p>
          <a:p>
            <a:pPr>
              <a:spcBef>
                <a:spcPct val="0"/>
              </a:spcBef>
            </a:pPr>
            <a:endParaRPr lang="ru-RU" smtClean="0"/>
          </a:p>
        </p:txBody>
      </p:sp>
      <p:sp>
        <p:nvSpPr>
          <p:cNvPr id="1945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A6D934-2EA5-4F6C-8584-432C0D9DC608}" type="slidenum">
              <a:rPr lang="ru-RU">
                <a:cs typeface="Arial" charset="0"/>
              </a:rPr>
              <a:pPr fontAlgn="base">
                <a:spcBef>
                  <a:spcPct val="0"/>
                </a:spcBef>
                <a:spcAft>
                  <a:spcPct val="0"/>
                </a:spcAft>
              </a:pPr>
              <a:t>4</a:t>
            </a:fld>
            <a:endParaRPr lang="ru-RU">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Такие изменения вводятся отдельно в каждом регионе нашей страны. И поэтому в некоторых из них возможны несовпадения по срокам реализации данного проекта. В тех областях, где не успели применить нововведения, он будет рассчитываться как и прежде (по инвентаризационной стоимости), однако к 2020 году вся страна должна перейти на организацию таких выплат только из кадастровой стоимости недвижимости.</a:t>
            </a:r>
          </a:p>
          <a:p>
            <a:pPr>
              <a:spcBef>
                <a:spcPct val="0"/>
              </a:spcBef>
            </a:pPr>
            <a:endParaRPr lang="ru-RU" smtClean="0"/>
          </a:p>
        </p:txBody>
      </p:sp>
      <p:sp>
        <p:nvSpPr>
          <p:cNvPr id="2150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135FA5-CED1-4317-8B41-8AF1570C73CF}" type="slidenum">
              <a:rPr lang="ru-RU">
                <a:cs typeface="Arial" charset="0"/>
              </a:rPr>
              <a:pPr fontAlgn="base">
                <a:spcBef>
                  <a:spcPct val="0"/>
                </a:spcBef>
                <a:spcAft>
                  <a:spcPct val="0"/>
                </a:spcAft>
              </a:pPr>
              <a:t>5</a:t>
            </a:fld>
            <a:endParaRPr lang="ru-RU">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Примечательно, что такая стоимость, как правило, значительно ниже рыночной цены объекта, так как в расчет берется значимость строительных материалов, использованных при постройке, работы и конструктивных характеристик. </a:t>
            </a:r>
          </a:p>
          <a:p>
            <a:pPr>
              <a:spcBef>
                <a:spcPct val="0"/>
              </a:spcBef>
            </a:pPr>
            <a:endParaRPr lang="ru-RU" smtClean="0"/>
          </a:p>
        </p:txBody>
      </p:sp>
      <p:sp>
        <p:nvSpPr>
          <p:cNvPr id="2355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333F03-CA71-4BFD-81C0-45F2D0FA4A93}" type="slidenum">
              <a:rPr lang="ru-RU">
                <a:cs typeface="Arial" charset="0"/>
              </a:rPr>
              <a:pPr fontAlgn="base">
                <a:spcBef>
                  <a:spcPct val="0"/>
                </a:spcBef>
                <a:spcAft>
                  <a:spcPct val="0"/>
                </a:spcAft>
              </a:pPr>
              <a:t>6</a:t>
            </a:fld>
            <a:endParaRPr lang="ru-RU">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Образ слайда 1"/>
          <p:cNvSpPr>
            <a:spLocks noGrp="1" noRot="1" noChangeAspect="1"/>
          </p:cNvSpPr>
          <p:nvPr>
            <p:ph type="sldImg"/>
          </p:nvPr>
        </p:nvSpPr>
        <p:spPr bwMode="auto">
          <a:noFill/>
          <a:ln>
            <a:solidFill>
              <a:srgbClr val="000000"/>
            </a:solidFill>
            <a:miter lim="800000"/>
            <a:headEnd/>
            <a:tailEnd/>
          </a:ln>
        </p:spPr>
      </p:sp>
      <p:sp>
        <p:nvSpPr>
          <p:cNvPr id="2560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Ранее кадастровая стоимость была не важна для россиян.</a:t>
            </a:r>
          </a:p>
          <a:p>
            <a:pPr>
              <a:spcBef>
                <a:spcPct val="0"/>
              </a:spcBef>
            </a:pPr>
            <a:r>
              <a:rPr lang="ru-RU" smtClean="0"/>
              <a:t>Теперь же, с введением новой системы налогообложения, о ней заговорил каждый налогоплательщик.</a:t>
            </a:r>
          </a:p>
          <a:p>
            <a:pPr>
              <a:spcBef>
                <a:spcPct val="0"/>
              </a:spcBef>
            </a:pPr>
            <a:endParaRPr lang="ru-RU" smtClean="0"/>
          </a:p>
        </p:txBody>
      </p:sp>
      <p:sp>
        <p:nvSpPr>
          <p:cNvPr id="2560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3DF58A0-995E-4831-9287-6416C5E0D32B}" type="slidenum">
              <a:rPr lang="ru-RU">
                <a:cs typeface="Arial" charset="0"/>
              </a:rPr>
              <a:pPr fontAlgn="base">
                <a:spcBef>
                  <a:spcPct val="0"/>
                </a:spcBef>
                <a:spcAft>
                  <a:spcPct val="0"/>
                </a:spcAft>
              </a:pPr>
              <a:t>7</a:t>
            </a:fld>
            <a:endParaRPr lang="ru-RU">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bwMode="auto">
          <a:noFill/>
          <a:ln>
            <a:solidFill>
              <a:srgbClr val="000000"/>
            </a:solidFill>
            <a:miter lim="800000"/>
            <a:headEnd/>
            <a:tailEnd/>
          </a:ln>
        </p:spPr>
      </p:sp>
      <p:sp>
        <p:nvSpPr>
          <p:cNvPr id="2765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Стоить отметить, что властями было принято решение о постепенном увеличении ставок по данным выплатам. 4 года будет действовать специальная формула расчета, которая учтет понижающий коэффициент. Таким образом, жители нашей страны смогут в полной мере начинать производить выплаты с 2016 года только на 5 год после установления нововведений.</a:t>
            </a:r>
          </a:p>
          <a:p>
            <a:pPr>
              <a:spcBef>
                <a:spcPct val="0"/>
              </a:spcBef>
            </a:pPr>
            <a:endParaRPr lang="ru-RU" smtClean="0"/>
          </a:p>
        </p:txBody>
      </p:sp>
      <p:sp>
        <p:nvSpPr>
          <p:cNvPr id="2765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3EF886-182A-4A77-8F05-80989E60FCB8}" type="slidenum">
              <a:rPr lang="ru-RU">
                <a:cs typeface="Arial" charset="0"/>
              </a:rPr>
              <a:pPr fontAlgn="base">
                <a:spcBef>
                  <a:spcPct val="0"/>
                </a:spcBef>
                <a:spcAft>
                  <a:spcPct val="0"/>
                </a:spcAft>
              </a:pPr>
              <a:t>8</a:t>
            </a:fld>
            <a:endParaRPr lang="ru-RU">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Образ слайда 1"/>
          <p:cNvSpPr>
            <a:spLocks noGrp="1" noRot="1" noChangeAspect="1"/>
          </p:cNvSpPr>
          <p:nvPr>
            <p:ph type="sldImg"/>
          </p:nvPr>
        </p:nvSpPr>
        <p:spPr bwMode="auto">
          <a:noFill/>
          <a:ln>
            <a:solidFill>
              <a:srgbClr val="000000"/>
            </a:solidFill>
            <a:miter lim="800000"/>
            <a:headEnd/>
            <a:tailEnd/>
          </a:ln>
        </p:spPr>
      </p:sp>
      <p:sp>
        <p:nvSpPr>
          <p:cNvPr id="2969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Чтобы полностью избавиться себя от выплат по части имущества достаточно знать некоторые правила и особенности начисления данного акциза.</a:t>
            </a:r>
          </a:p>
          <a:p>
            <a:pPr>
              <a:spcBef>
                <a:spcPct val="0"/>
              </a:spcBef>
            </a:pPr>
            <a:r>
              <a:rPr lang="ru-RU" smtClean="0"/>
              <a:t>Существую некоторые льготы, которые помогают значительно сэкономить.</a:t>
            </a:r>
            <a:br>
              <a:rPr lang="ru-RU" smtClean="0"/>
            </a:br>
            <a:r>
              <a:rPr lang="ru-RU" smtClean="0"/>
              <a:t>Первое, о чем мы поговорим — специальные вычеты. Они означают, что существуют определенные условия, при которых не взимаются деньги с плательщика. Это зависит от площади имущества.</a:t>
            </a:r>
          </a:p>
          <a:p>
            <a:pPr>
              <a:spcBef>
                <a:spcPct val="0"/>
              </a:spcBef>
            </a:pPr>
            <a:endParaRPr lang="ru-RU" smtClean="0"/>
          </a:p>
        </p:txBody>
      </p:sp>
      <p:sp>
        <p:nvSpPr>
          <p:cNvPr id="2969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13BCF5-8486-41A3-ABAB-3642B8150F47}" type="slidenum">
              <a:rPr lang="ru-RU">
                <a:cs typeface="Arial" charset="0"/>
              </a:rPr>
              <a:pPr fontAlgn="base">
                <a:spcBef>
                  <a:spcPct val="0"/>
                </a:spcBef>
                <a:spcAft>
                  <a:spcPct val="0"/>
                </a:spcAft>
              </a:pPr>
              <a:t>9</a:t>
            </a:fld>
            <a:endParaRPr lang="ru-RU">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Образ слайда 1"/>
          <p:cNvSpPr>
            <a:spLocks noGrp="1" noRot="1" noChangeAspect="1"/>
          </p:cNvSpPr>
          <p:nvPr>
            <p:ph type="sldImg"/>
          </p:nvPr>
        </p:nvSpPr>
        <p:spPr bwMode="auto">
          <a:noFill/>
          <a:ln>
            <a:solidFill>
              <a:srgbClr val="000000"/>
            </a:solidFill>
            <a:miter lim="800000"/>
            <a:headEnd/>
            <a:tailEnd/>
          </a:ln>
        </p:spPr>
      </p:sp>
      <p:sp>
        <p:nvSpPr>
          <p:cNvPr id="3277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Помимо специальных вычетов существуют еще и льготы для отдельных категорий граждан. Некоторые из них полностью освобождаются от ежегодных выплат, но в таком случае можно получить дотации только на один вид имущества каждого типа.</a:t>
            </a:r>
            <a:r>
              <a:rPr lang="ru-RU" b="1" i="1" u="sng" smtClean="0"/>
              <a:t> Например на 1 квартиру, 1 гараж, 1 хоз.постройку. Но не на 2 дома, 2 гаража и т.д.</a:t>
            </a:r>
            <a:endParaRPr lang="ru-RU" smtClean="0"/>
          </a:p>
        </p:txBody>
      </p:sp>
      <p:sp>
        <p:nvSpPr>
          <p:cNvPr id="3277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63610D-28B3-45D0-81E6-B0278611D0E8}" type="slidenum">
              <a:rPr lang="ru-RU">
                <a:cs typeface="Arial" charset="0"/>
              </a:rPr>
              <a:pPr fontAlgn="base">
                <a:spcBef>
                  <a:spcPct val="0"/>
                </a:spcBef>
                <a:spcAft>
                  <a:spcPct val="0"/>
                </a:spcAft>
              </a:pPr>
              <a:t>12</a:t>
            </a:fld>
            <a:endParaRPr lang="ru-RU">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Образ слайда 1"/>
          <p:cNvSpPr>
            <a:spLocks noGrp="1" noRot="1" noChangeAspect="1"/>
          </p:cNvSpPr>
          <p:nvPr>
            <p:ph type="sldImg"/>
          </p:nvPr>
        </p:nvSpPr>
        <p:spPr bwMode="auto">
          <a:noFill/>
          <a:ln>
            <a:solidFill>
              <a:srgbClr val="000000"/>
            </a:solidFill>
            <a:miter lim="800000"/>
            <a:headEnd/>
            <a:tailEnd/>
          </a:ln>
        </p:spPr>
      </p:sp>
      <p:sp>
        <p:nvSpPr>
          <p:cNvPr id="3481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Помните, что только сотрудники инспекционной службы производят официальные расчеты ваших выплат и именно они занимаются отсылкой соответствующих уведомлений. В них расположена вся информация о сроках уплаты, размере выплаты и так далее.</a:t>
            </a:r>
          </a:p>
          <a:p>
            <a:pPr>
              <a:spcBef>
                <a:spcPct val="0"/>
              </a:spcBef>
            </a:pPr>
            <a:r>
              <a:rPr lang="ru-RU" smtClean="0"/>
              <a:t>Такие записи обязаны приходить не позднее чем за месяц до даты осуществления платежа. </a:t>
            </a:r>
          </a:p>
        </p:txBody>
      </p:sp>
      <p:sp>
        <p:nvSpPr>
          <p:cNvPr id="3481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BE51DD-6C0E-4F3E-821F-93E426BD01EF}" type="slidenum">
              <a:rPr lang="ru-RU">
                <a:cs typeface="Arial" charset="0"/>
              </a:rPr>
              <a:pPr fontAlgn="base">
                <a:spcBef>
                  <a:spcPct val="0"/>
                </a:spcBef>
                <a:spcAft>
                  <a:spcPct val="0"/>
                </a:spcAft>
              </a:pPr>
              <a:t>13</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7ACA38C4-9CCF-4AFF-AFDF-74E99889C7D3}" type="datetimeFigureOut">
              <a:rPr lang="ru-RU"/>
              <a:pPr>
                <a:defRPr/>
              </a:pPr>
              <a:t>29.11.2016</a:t>
            </a:fld>
            <a:endParaRPr lang="ru-RU"/>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ABBE45E3-B92C-44AD-B749-47F31089A7E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75484A6F-4BAF-4CE7-97B1-FA688CF1E34B}" type="datetimeFigureOut">
              <a:rPr lang="ru-RU"/>
              <a:pPr>
                <a:defRPr/>
              </a:pPr>
              <a:t>29.11.2016</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14353B5C-5CAC-4154-90C2-1213805D861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61885E6F-65F4-4244-976A-B340BADD78D8}" type="datetimeFigureOut">
              <a:rPr lang="ru-RU"/>
              <a:pPr>
                <a:defRPr/>
              </a:pPr>
              <a:t>29.11.2016</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8490E13D-1C23-4D85-BED5-61F722ACBE9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19C311A9-A431-4773-AE87-107523229A03}" type="datetimeFigureOut">
              <a:rPr lang="ru-RU"/>
              <a:pPr>
                <a:defRPr/>
              </a:pPr>
              <a:t>29.11.2016</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0A1B8A51-CAC5-4064-B816-E00AFA1E7B9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09E047A-60D2-4962-884B-F627680FC09E}" type="datetimeFigureOut">
              <a:rPr lang="ru-RU"/>
              <a:pPr>
                <a:defRPr/>
              </a:pPr>
              <a:t>29.11.2016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919DADE-83E4-43A6-9D29-2563EC3C70DD}"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69AC90BC-8921-46A7-BF5C-C6CAC0B2CE31}" type="datetimeFigureOut">
              <a:rPr lang="ru-RU"/>
              <a:pPr>
                <a:defRPr/>
              </a:pPr>
              <a:t>29.11.2016</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AAD7E4FC-F9B8-453F-96C6-53538D434C8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09028150-6338-4970-B683-817A662009D8}" type="datetimeFigureOut">
              <a:rPr lang="ru-RU"/>
              <a:pPr>
                <a:defRPr/>
              </a:pPr>
              <a:t>29.11.2016</a:t>
            </a:fld>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C15939FA-6C3F-4774-9DE9-39D044A7C508}"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732F2CAE-D420-438B-9D74-3EB991823D0C}" type="datetimeFigureOut">
              <a:rPr lang="ru-RU"/>
              <a:pPr>
                <a:defRPr/>
              </a:pPr>
              <a:t>29.11.2016</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1CB16F6B-A8FA-4C70-8C35-CDFAD1F64B37}"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BE819AC6-F719-4997-91FE-C2FBD66F0B09}" type="datetimeFigureOut">
              <a:rPr lang="ru-RU"/>
              <a:pPr>
                <a:defRPr/>
              </a:pPr>
              <a:t>29.11.2016</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06E31819-18DB-429A-8B57-F961AD8B9DC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DABA6189-21E7-4B61-9486-2EBFBFC96AD6}" type="datetimeFigureOut">
              <a:rPr lang="ru-RU"/>
              <a:pPr>
                <a:defRPr/>
              </a:pPr>
              <a:t>29.11.2016</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BAE40827-4519-4EA1-BB66-673E7881332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ый треугольник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CE9B6F7F-1A05-4FD1-929C-A9EE8EFC2192}" type="datetimeFigureOut">
              <a:rPr lang="ru-RU"/>
              <a:pPr>
                <a:defRPr/>
              </a:pPr>
              <a:t>29.11.2016</a:t>
            </a:fld>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6260ECB0-9AD9-453B-AC45-8ADF635D401D}"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092997B3-E117-4D47-A26D-AA55722A0E7F}" type="datetimeFigureOut">
              <a:rPr lang="ru-RU"/>
              <a:pPr>
                <a:defRPr/>
              </a:pPr>
              <a:t>29.11.2016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5D84A3FC-839D-4F75-ADCF-B508F4024D54}" type="slidenum">
              <a:rPr lang="ru-RU"/>
              <a:pPr>
                <a:defRPr/>
              </a:pPr>
              <a:t>‹#›</a:t>
            </a:fld>
            <a:endParaRPr lang="ru-RU"/>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66" r:id="rId8"/>
    <p:sldLayoutId id="2147483674" r:id="rId9"/>
    <p:sldLayoutId id="2147483665" r:id="rId10"/>
    <p:sldLayoutId id="2147483664" r:id="rId11"/>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Подзаголовок 2"/>
          <p:cNvSpPr>
            <a:spLocks noGrp="1"/>
          </p:cNvSpPr>
          <p:nvPr>
            <p:ph type="subTitle" idx="1"/>
          </p:nvPr>
        </p:nvSpPr>
        <p:spPr>
          <a:xfrm>
            <a:off x="533400" y="4149725"/>
            <a:ext cx="7854950" cy="2087563"/>
          </a:xfrm>
        </p:spPr>
        <p:txBody>
          <a:bodyPr/>
          <a:lstStyle/>
          <a:p>
            <a:pPr marR="0"/>
            <a:endParaRPr lang="ru-RU" smtClean="0"/>
          </a:p>
          <a:p>
            <a:pPr marR="0"/>
            <a:endParaRPr lang="ru-RU" smtClean="0"/>
          </a:p>
          <a:p>
            <a:pPr marR="0"/>
            <a:r>
              <a:rPr lang="ru-RU" sz="2800" smtClean="0"/>
              <a:t>НАЛОГИ  на </a:t>
            </a:r>
          </a:p>
          <a:p>
            <a:pPr marR="0"/>
            <a:r>
              <a:rPr lang="ru-RU" sz="2800" smtClean="0"/>
              <a:t>ИМУЩЕСТВО ФИЗИЧЕСКИХ ЛИЦ</a:t>
            </a:r>
          </a:p>
        </p:txBody>
      </p:sp>
      <p:pic>
        <p:nvPicPr>
          <p:cNvPr id="14342" name="Picture 6" descr="9854157"/>
          <p:cNvPicPr>
            <a:picLocks noChangeAspect="1" noChangeArrowheads="1"/>
          </p:cNvPicPr>
          <p:nvPr/>
        </p:nvPicPr>
        <p:blipFill>
          <a:blip r:embed="rId2"/>
          <a:srcRect/>
          <a:stretch>
            <a:fillRect/>
          </a:stretch>
        </p:blipFill>
        <p:spPr bwMode="auto">
          <a:xfrm>
            <a:off x="468313" y="404813"/>
            <a:ext cx="8135937" cy="42481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457200" y="476250"/>
            <a:ext cx="8229600" cy="865188"/>
          </a:xfrm>
        </p:spPr>
        <p:txBody>
          <a:bodyPr/>
          <a:lstStyle/>
          <a:p>
            <a:r>
              <a:rPr lang="ru-RU" b="1" smtClean="0"/>
              <a:t>Налоговые ставки</a:t>
            </a:r>
          </a:p>
        </p:txBody>
      </p:sp>
      <p:sp>
        <p:nvSpPr>
          <p:cNvPr id="41987" name="Rectangle 3"/>
          <p:cNvSpPr>
            <a:spLocks noGrp="1"/>
          </p:cNvSpPr>
          <p:nvPr>
            <p:ph type="body" idx="1"/>
          </p:nvPr>
        </p:nvSpPr>
        <p:spPr>
          <a:xfrm>
            <a:off x="457200" y="1484313"/>
            <a:ext cx="8229600" cy="4840287"/>
          </a:xfrm>
        </p:spPr>
        <p:txBody>
          <a:bodyPr/>
          <a:lstStyle/>
          <a:p>
            <a:pPr>
              <a:lnSpc>
                <a:spcPct val="80000"/>
              </a:lnSpc>
              <a:buFont typeface="Wingdings 2" pitchFamily="18" charset="2"/>
              <a:buNone/>
            </a:pPr>
            <a:endParaRPr lang="ru-RU" sz="1700" b="1" smtClean="0"/>
          </a:p>
          <a:p>
            <a:pPr>
              <a:lnSpc>
                <a:spcPct val="80000"/>
              </a:lnSpc>
            </a:pPr>
            <a:r>
              <a:rPr lang="ru-RU" sz="1700" smtClean="0"/>
              <a:t>Пунктом 2 ст. 406 НК РФ установлены базовые налоговые ставки в зависимости от кадастровой стоимости объекта налогообложения.</a:t>
            </a:r>
          </a:p>
          <a:p>
            <a:pPr>
              <a:lnSpc>
                <a:spcPct val="80000"/>
              </a:lnSpc>
            </a:pPr>
            <a:r>
              <a:rPr lang="ru-RU" sz="1700" smtClean="0"/>
              <a:t>При этом базовые налоговые ставки могут быть уменьшены до нуля или увеличены, но не более чем в три раза нормативными правовыми актами представительных органов муниципальных образований (законами городов федерального значения Москвы, Санкт-Петербурга и Севастополя). Такое право предоставляет п. 3 ст. 406 НК РФ.</a:t>
            </a:r>
          </a:p>
          <a:p>
            <a:pPr>
              <a:lnSpc>
                <a:spcPct val="80000"/>
              </a:lnSpc>
            </a:pPr>
            <a:r>
              <a:rPr lang="ru-RU" sz="1700" smtClean="0"/>
              <a:t>Законом г. Москвы от 19.11.14 г. № 51 «О налоге на имущество физических лиц» предусмотрена ставка налога при кадастровой стоимости объекта недвижимости:</a:t>
            </a:r>
          </a:p>
          <a:p>
            <a:pPr>
              <a:lnSpc>
                <a:spcPct val="80000"/>
              </a:lnSpc>
            </a:pPr>
            <a:r>
              <a:rPr lang="ru-RU" sz="1700" smtClean="0"/>
              <a:t>- до 10 млн руб. (включительно) – 0,1%;</a:t>
            </a:r>
          </a:p>
          <a:p>
            <a:pPr>
              <a:lnSpc>
                <a:spcPct val="80000"/>
              </a:lnSpc>
            </a:pPr>
            <a:r>
              <a:rPr lang="ru-RU" sz="1700" smtClean="0"/>
              <a:t>- свыше 10 млн до 20 млн руб. (включительно) – 0,15%;</a:t>
            </a:r>
          </a:p>
          <a:p>
            <a:pPr>
              <a:lnSpc>
                <a:spcPct val="80000"/>
              </a:lnSpc>
            </a:pPr>
            <a:r>
              <a:rPr lang="ru-RU" sz="1700" smtClean="0"/>
              <a:t>- для гаражей и машино-мест (независимо от кадастровой стоимости) – 0,1%.</a:t>
            </a:r>
          </a:p>
          <a:p>
            <a:pPr>
              <a:lnSpc>
                <a:spcPct val="80000"/>
              </a:lnSpc>
            </a:pPr>
            <a:r>
              <a:rPr lang="ru-RU" sz="1700" smtClean="0"/>
              <a:t>Для объектов, в отношении которых налоговая база рассчитывается по старым правилам (т.е. на основе инвентаризационной стоимости, умноженной на коэффициент-дефлятор), налоговые ставки по сравнению с Законом № 2003-1 не изменились (п. 4 ст. 406 НК РФ).</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52513"/>
            <a:ext cx="8229600" cy="5272087"/>
          </a:xfrm>
        </p:spPr>
        <p:txBody>
          <a:bodyPr>
            <a:normAutofit/>
          </a:bodyPr>
          <a:lstStyle/>
          <a:p>
            <a:pPr>
              <a:lnSpc>
                <a:spcPct val="80000"/>
              </a:lnSpc>
              <a:buFont typeface="Wingdings 2" pitchFamily="18" charset="2"/>
              <a:buNone/>
            </a:pPr>
            <a:r>
              <a:rPr lang="ru-RU" sz="1700" b="1" smtClean="0"/>
              <a:t>Разберем это на конкретном примере</a:t>
            </a:r>
          </a:p>
          <a:p>
            <a:pPr>
              <a:lnSpc>
                <a:spcPct val="80000"/>
              </a:lnSpc>
            </a:pPr>
            <a:endParaRPr lang="ru-RU" sz="1000" b="1" smtClean="0"/>
          </a:p>
          <a:p>
            <a:pPr>
              <a:lnSpc>
                <a:spcPct val="80000"/>
              </a:lnSpc>
              <a:buFont typeface="Wingdings 2" pitchFamily="18" charset="2"/>
              <a:buNone/>
            </a:pPr>
            <a:r>
              <a:rPr lang="ru-RU" sz="1000" smtClean="0"/>
              <a:t>      </a:t>
            </a:r>
            <a:r>
              <a:rPr lang="ru-RU" sz="1600" smtClean="0"/>
              <a:t>Допустим, некоторый гражданин обладает квартирой площадью 60 м², её кадастровая стоимость равняется 4 млн. рублей.</a:t>
            </a:r>
          </a:p>
          <a:p>
            <a:pPr>
              <a:lnSpc>
                <a:spcPct val="80000"/>
              </a:lnSpc>
              <a:buFont typeface="Wingdings 2" pitchFamily="18" charset="2"/>
              <a:buNone/>
            </a:pPr>
            <a:endParaRPr lang="ru-RU" sz="1600" smtClean="0"/>
          </a:p>
          <a:p>
            <a:pPr>
              <a:lnSpc>
                <a:spcPct val="80000"/>
              </a:lnSpc>
            </a:pPr>
            <a:r>
              <a:rPr lang="ru-RU" sz="1600" smtClean="0"/>
              <a:t>Не забываем, что согласно закону, налогом не облагаются 20м². В этом случае он будет высчитываться из кадастровой стоимости — 2,6млн. рублей. Как мы это высчитали? По простой формуле: </a:t>
            </a:r>
            <a:r>
              <a:rPr lang="ru-RU" sz="1600" b="1" smtClean="0"/>
              <a:t>4 млн. / 60м² * 40м².</a:t>
            </a:r>
            <a:endParaRPr lang="ru-RU" sz="1600" smtClean="0"/>
          </a:p>
          <a:p>
            <a:pPr>
              <a:lnSpc>
                <a:spcPct val="80000"/>
              </a:lnSpc>
            </a:pPr>
            <a:endParaRPr lang="ru-RU" sz="1600" smtClean="0"/>
          </a:p>
          <a:p>
            <a:pPr>
              <a:lnSpc>
                <a:spcPct val="80000"/>
              </a:lnSpc>
            </a:pPr>
            <a:r>
              <a:rPr lang="ru-RU" sz="1600" smtClean="0"/>
              <a:t>Предположим, что инвентаризационная стоимость равняется 300 000 рублей, а налоговые ставки, которые, кстати, совершенно разные в различных регионах России, совпадают и равняются 0,1%.</a:t>
            </a:r>
          </a:p>
          <a:p>
            <a:pPr>
              <a:lnSpc>
                <a:spcPct val="80000"/>
              </a:lnSpc>
            </a:pPr>
            <a:r>
              <a:rPr lang="ru-RU" sz="1600" smtClean="0"/>
              <a:t>Платеж на этом основании составит 2600 рублей </a:t>
            </a:r>
            <a:r>
              <a:rPr lang="ru-RU" sz="1600" b="1" smtClean="0"/>
              <a:t>(2,6 млн руб. * 0,1%)</a:t>
            </a:r>
            <a:r>
              <a:rPr lang="ru-RU" sz="1600" smtClean="0"/>
              <a:t>.</a:t>
            </a:r>
          </a:p>
          <a:p>
            <a:pPr>
              <a:lnSpc>
                <a:spcPct val="80000"/>
              </a:lnSpc>
            </a:pPr>
            <a:endParaRPr lang="ru-RU" sz="1600" smtClean="0"/>
          </a:p>
          <a:p>
            <a:pPr>
              <a:lnSpc>
                <a:spcPct val="80000"/>
              </a:lnSpc>
            </a:pPr>
            <a:r>
              <a:rPr lang="ru-RU" sz="1600" smtClean="0"/>
              <a:t>Сумма от инвентаризационной стоимости будет равняться 300 рублей </a:t>
            </a:r>
            <a:r>
              <a:rPr lang="ru-RU" sz="1600" b="1" smtClean="0"/>
              <a:t>(300 000 * 0,1).</a:t>
            </a:r>
            <a:endParaRPr lang="ru-RU" sz="1600" smtClean="0"/>
          </a:p>
          <a:p>
            <a:pPr>
              <a:lnSpc>
                <a:spcPct val="80000"/>
              </a:lnSpc>
            </a:pPr>
            <a:r>
              <a:rPr lang="ru-RU" sz="1600" smtClean="0"/>
              <a:t>И подсчитаем полную стоимость налога на недвижимость для физического лица в 2016 году:</a:t>
            </a:r>
          </a:p>
          <a:p>
            <a:pPr>
              <a:lnSpc>
                <a:spcPct val="80000"/>
              </a:lnSpc>
            </a:pPr>
            <a:r>
              <a:rPr lang="ru-RU" sz="1600" b="1" smtClean="0"/>
              <a:t>(( 2600 – 300) * 0,2 + 300) = 760 рублей</a:t>
            </a:r>
            <a:endParaRPr lang="ru-RU" sz="1600" smtClean="0"/>
          </a:p>
          <a:p>
            <a:pPr>
              <a:lnSpc>
                <a:spcPct val="80000"/>
              </a:lnSpc>
            </a:pPr>
            <a:endParaRPr lang="ru-RU" sz="1600" smtClean="0"/>
          </a:p>
          <a:p>
            <a:pPr>
              <a:lnSpc>
                <a:spcPct val="80000"/>
              </a:lnSpc>
            </a:pPr>
            <a:r>
              <a:rPr lang="ru-RU" sz="1600" smtClean="0"/>
              <a:t>Именно столько гражданин обязан отчислять в инспекцию в первый год.</a:t>
            </a:r>
          </a:p>
          <a:p>
            <a:pPr>
              <a:lnSpc>
                <a:spcPct val="80000"/>
              </a:lnSpc>
            </a:pPr>
            <a:endParaRPr lang="ru-RU" sz="8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p:txBody>
          <a:bodyPr/>
          <a:lstStyle/>
          <a:p>
            <a:r>
              <a:rPr lang="ru-RU" sz="3600" b="1" smtClean="0"/>
              <a:t>Как уменьшить налог на недвижимость физических лиц иными способами?</a:t>
            </a:r>
            <a:endParaRPr lang="ru-RU" sz="3600" smtClean="0"/>
          </a:p>
        </p:txBody>
      </p:sp>
      <p:sp>
        <p:nvSpPr>
          <p:cNvPr id="3" name="Содержимое 2"/>
          <p:cNvSpPr>
            <a:spLocks noGrp="1"/>
          </p:cNvSpPr>
          <p:nvPr>
            <p:ph idx="1"/>
          </p:nvPr>
        </p:nvSpPr>
        <p:spPr/>
        <p:txBody>
          <a:bodyPr>
            <a:normAutofit fontScale="77500" lnSpcReduction="20000"/>
          </a:bodyPr>
          <a:lstStyle/>
          <a:p>
            <a:pPr marL="274320" indent="-274320" fontAlgn="auto">
              <a:spcAft>
                <a:spcPts val="0"/>
              </a:spcAft>
              <a:buClr>
                <a:schemeClr val="accent3"/>
              </a:buClr>
              <a:buFont typeface="Wingdings 2"/>
              <a:buNone/>
              <a:defRPr/>
            </a:pPr>
            <a:r>
              <a:rPr lang="ru-RU" b="1" dirty="0" smtClean="0"/>
              <a:t>Список категорий граждан, которые имеют право на льготные условия оплаты налога:</a:t>
            </a:r>
            <a:endParaRPr lang="ru-RU" dirty="0" smtClean="0"/>
          </a:p>
          <a:p>
            <a:pPr marL="274320" indent="-274320" fontAlgn="auto">
              <a:spcAft>
                <a:spcPts val="0"/>
              </a:spcAft>
              <a:buClr>
                <a:schemeClr val="accent3"/>
              </a:buClr>
              <a:buFont typeface="Wingdings 2"/>
              <a:buChar char=""/>
              <a:defRPr/>
            </a:pPr>
            <a:r>
              <a:rPr lang="ru-RU" dirty="0" smtClean="0"/>
              <a:t>люди с инвалидностью 1 и 2 группы, а также инвалиды детства;</a:t>
            </a:r>
          </a:p>
          <a:p>
            <a:pPr marL="274320" indent="-274320" fontAlgn="auto">
              <a:spcAft>
                <a:spcPts val="0"/>
              </a:spcAft>
              <a:buClr>
                <a:schemeClr val="accent3"/>
              </a:buClr>
              <a:buFont typeface="Wingdings 2"/>
              <a:buChar char=""/>
              <a:defRPr/>
            </a:pPr>
            <a:r>
              <a:rPr lang="ru-RU" dirty="0" smtClean="0"/>
              <a:t>ветераны ВОВ и других войн;</a:t>
            </a:r>
          </a:p>
          <a:p>
            <a:pPr marL="274320" indent="-274320" fontAlgn="auto">
              <a:spcAft>
                <a:spcPts val="0"/>
              </a:spcAft>
              <a:buClr>
                <a:schemeClr val="accent3"/>
              </a:buClr>
              <a:buFont typeface="Wingdings 2"/>
              <a:buChar char=""/>
              <a:defRPr/>
            </a:pPr>
            <a:r>
              <a:rPr lang="ru-RU" dirty="0" smtClean="0"/>
              <a:t>граждане с военным стажем более 20 лет;</a:t>
            </a:r>
          </a:p>
          <a:p>
            <a:pPr marL="274320" indent="-274320" fontAlgn="auto">
              <a:spcAft>
                <a:spcPts val="0"/>
              </a:spcAft>
              <a:buClr>
                <a:schemeClr val="accent3"/>
              </a:buClr>
              <a:buFont typeface="Wingdings 2"/>
              <a:buChar char=""/>
              <a:defRPr/>
            </a:pPr>
            <a:r>
              <a:rPr lang="ru-RU" dirty="0" smtClean="0"/>
              <a:t>пенсионеры;</a:t>
            </a:r>
          </a:p>
          <a:p>
            <a:pPr marL="274320" indent="-274320" fontAlgn="auto">
              <a:spcAft>
                <a:spcPts val="0"/>
              </a:spcAft>
              <a:buClr>
                <a:schemeClr val="accent3"/>
              </a:buClr>
              <a:buFont typeface="Wingdings 2"/>
              <a:buChar char=""/>
              <a:defRPr/>
            </a:pPr>
            <a:r>
              <a:rPr lang="ru-RU" dirty="0" smtClean="0"/>
              <a:t>ликвидаторы чернобыльской АЭС;</a:t>
            </a:r>
          </a:p>
          <a:p>
            <a:pPr marL="274320" indent="-274320" fontAlgn="auto">
              <a:spcAft>
                <a:spcPts val="0"/>
              </a:spcAft>
              <a:buClr>
                <a:schemeClr val="accent3"/>
              </a:buClr>
              <a:buFont typeface="Wingdings 2"/>
              <a:buNone/>
              <a:defRPr/>
            </a:pPr>
            <a:endParaRPr lang="ru-RU" dirty="0" smtClean="0"/>
          </a:p>
          <a:p>
            <a:pPr marL="274320" indent="-274320" fontAlgn="auto">
              <a:spcAft>
                <a:spcPts val="0"/>
              </a:spcAft>
              <a:buClr>
                <a:schemeClr val="accent3"/>
              </a:buClr>
              <a:buFont typeface="Wingdings 2"/>
              <a:buNone/>
              <a:defRPr/>
            </a:pPr>
            <a:r>
              <a:rPr lang="ru-RU" dirty="0" smtClean="0"/>
              <a:t>Такие льготы можно получить, если предоставить специальное заявление.</a:t>
            </a:r>
          </a:p>
          <a:p>
            <a:pPr marL="274320" indent="-274320" fontAlgn="auto">
              <a:spcAft>
                <a:spcPts val="0"/>
              </a:spcAft>
              <a:buClr>
                <a:schemeClr val="accent3"/>
              </a:buClr>
              <a:buFont typeface="Wingdings 2"/>
              <a:buNone/>
              <a:defRPr/>
            </a:pPr>
            <a:endParaRPr lang="ru-RU" dirty="0" smtClean="0"/>
          </a:p>
          <a:p>
            <a:pPr marL="274320" indent="-274320" fontAlgn="auto">
              <a:spcAft>
                <a:spcPts val="0"/>
              </a:spcAft>
              <a:buClr>
                <a:schemeClr val="accent3"/>
              </a:buClr>
              <a:buFont typeface="Wingdings 2"/>
              <a:buChar char=""/>
              <a:defRPr/>
            </a:pPr>
            <a:r>
              <a:rPr lang="ru-RU" b="1" i="1" u="sng" dirty="0" smtClean="0"/>
              <a:t>Если гражданин может претендовать сразу на несколько льготных категорий, например инвалид 2 группы и ликвидатор ЧАЭС, то выбрать он может тоже только одну из них.</a:t>
            </a:r>
            <a:endParaRPr lang="ru-RU" dirty="0" smtClean="0"/>
          </a:p>
          <a:p>
            <a:pPr marL="274320" indent="-274320" fontAlgn="auto">
              <a:spcAft>
                <a:spcPts val="0"/>
              </a:spcAft>
              <a:buClr>
                <a:schemeClr val="accent3"/>
              </a:buClr>
              <a:buFont typeface="Wingdings 2"/>
              <a:buChar char=""/>
              <a:defRPr/>
            </a:pP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Заголовок 1"/>
          <p:cNvSpPr>
            <a:spLocks noGrp="1"/>
          </p:cNvSpPr>
          <p:nvPr>
            <p:ph type="title"/>
          </p:nvPr>
        </p:nvSpPr>
        <p:spPr/>
        <p:txBody>
          <a:bodyPr/>
          <a:lstStyle/>
          <a:p>
            <a:r>
              <a:rPr lang="ru-RU" sz="3600" b="1" smtClean="0"/>
              <a:t>Как узнать налог на квартиру через интернет?</a:t>
            </a:r>
            <a:endParaRPr lang="ru-RU" sz="3600" smtClean="0"/>
          </a:p>
        </p:txBody>
      </p:sp>
      <p:sp>
        <p:nvSpPr>
          <p:cNvPr id="33794" name="Содержимое 2"/>
          <p:cNvSpPr>
            <a:spLocks noGrp="1"/>
          </p:cNvSpPr>
          <p:nvPr>
            <p:ph idx="1"/>
          </p:nvPr>
        </p:nvSpPr>
        <p:spPr/>
        <p:txBody>
          <a:bodyPr/>
          <a:lstStyle/>
          <a:p>
            <a:pPr>
              <a:buFont typeface="Wingdings 2" pitchFamily="18" charset="2"/>
              <a:buNone/>
            </a:pPr>
            <a:endParaRPr lang="ru-RU" smtClean="0"/>
          </a:p>
          <a:p>
            <a:pPr>
              <a:buFont typeface="Wingdings 2" pitchFamily="18" charset="2"/>
              <a:buNone/>
            </a:pPr>
            <a:r>
              <a:rPr lang="ru-RU" smtClean="0"/>
              <a:t>Если вам необходимо произвести расчет налогов на недвижимость физических лиц и определить, какую сумму вам следует заплатить по ним, то можете воспользоваться специальным калькулятором на сайте ФНС в подразделе</a:t>
            </a:r>
            <a:r>
              <a:rPr lang="ru-RU" b="1" i="1" smtClean="0"/>
              <a:t> «Предварительный расчет налога на имущество физических лиц»</a:t>
            </a:r>
            <a:r>
              <a:rPr lang="ru-RU" smtClean="0"/>
              <a:t> раздела </a:t>
            </a:r>
            <a:r>
              <a:rPr lang="ru-RU" b="1" i="1" smtClean="0"/>
              <a:t>«Налог на имущество физических лиц 2016».</a:t>
            </a:r>
            <a:endParaRPr lang="ru-RU" smtClean="0"/>
          </a:p>
          <a:p>
            <a:endParaRPr lang="ru-RU"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fontAlgn="auto">
              <a:spcAft>
                <a:spcPts val="0"/>
              </a:spcAft>
              <a:defRPr/>
            </a:pPr>
            <a:r>
              <a:rPr lang="ru-RU" dirty="0" smtClean="0"/>
              <a:t>Сроки оплаты.</a:t>
            </a:r>
            <a:br>
              <a:rPr lang="ru-RU" dirty="0" smtClean="0"/>
            </a:br>
            <a:r>
              <a:rPr lang="ru-RU" dirty="0" smtClean="0"/>
              <a:t>Штрафные санкции.</a:t>
            </a:r>
            <a:endParaRPr lang="ru-RU" dirty="0"/>
          </a:p>
        </p:txBody>
      </p:sp>
      <p:sp>
        <p:nvSpPr>
          <p:cNvPr id="35842" name="Содержимое 2"/>
          <p:cNvSpPr>
            <a:spLocks noGrp="1"/>
          </p:cNvSpPr>
          <p:nvPr>
            <p:ph idx="1"/>
          </p:nvPr>
        </p:nvSpPr>
        <p:spPr/>
        <p:txBody>
          <a:bodyPr/>
          <a:lstStyle/>
          <a:p>
            <a:r>
              <a:rPr lang="ru-RU" smtClean="0"/>
              <a:t>Во всех частях РФ существует один срок уплаты имущественной пошлины – до первого октября текущего года.</a:t>
            </a:r>
          </a:p>
          <a:p>
            <a:pPr>
              <a:buFont typeface="Wingdings 2" pitchFamily="18" charset="2"/>
              <a:buNone/>
            </a:pPr>
            <a:endParaRPr lang="ru-RU" smtClean="0"/>
          </a:p>
          <a:p>
            <a:r>
              <a:rPr lang="ru-RU" smtClean="0"/>
              <a:t>Если же вы не оплатили его в назначенный срок, то инспекторы имеют полное право выписать вам штраф в размере 20% от неоплаченной стоимости, плюс ко всему, начислить пени за каждый день просрочки.</a:t>
            </a:r>
          </a:p>
          <a:p>
            <a:endParaRPr lang="ru-RU"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Содержимое 2"/>
          <p:cNvSpPr>
            <a:spLocks noGrp="1"/>
          </p:cNvSpPr>
          <p:nvPr>
            <p:ph idx="1"/>
          </p:nvPr>
        </p:nvSpPr>
        <p:spPr/>
        <p:txBody>
          <a:bodyPr/>
          <a:lstStyle/>
          <a:p>
            <a:pPr algn="ctr">
              <a:buFont typeface="Wingdings 2" pitchFamily="18" charset="2"/>
              <a:buNone/>
            </a:pPr>
            <a:r>
              <a:rPr lang="ru-RU" sz="4400" b="1" i="1" smtClean="0">
                <a:solidFill>
                  <a:srgbClr val="002060"/>
                </a:solidFill>
              </a:rPr>
              <a:t>Спасибо за внимание!</a:t>
            </a:r>
          </a:p>
          <a:p>
            <a:pPr algn="ctr">
              <a:buFont typeface="Wingdings 2" pitchFamily="18" charset="2"/>
              <a:buNone/>
            </a:pPr>
            <a:endParaRPr lang="ru-RU" sz="4400" b="1" i="1" smtClean="0">
              <a:solidFill>
                <a:srgbClr val="002060"/>
              </a:solidFill>
            </a:endParaRPr>
          </a:p>
          <a:p>
            <a:pPr algn="ctr">
              <a:buFont typeface="Wingdings 2" pitchFamily="18" charset="2"/>
              <a:buNone/>
            </a:pPr>
            <a:r>
              <a:rPr lang="ru-RU" sz="4400" b="1" i="1" smtClean="0">
                <a:solidFill>
                  <a:srgbClr val="002060"/>
                </a:solidFill>
              </a:rPr>
              <a:t>Приступаем к самостоятельной работе.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p:txBody>
          <a:bodyPr/>
          <a:lstStyle/>
          <a:p>
            <a:pPr algn="ctr"/>
            <a:r>
              <a:rPr lang="ru-RU" smtClean="0"/>
              <a:t>Определение</a:t>
            </a:r>
          </a:p>
        </p:txBody>
      </p:sp>
      <p:sp>
        <p:nvSpPr>
          <p:cNvPr id="3" name="Содержимое 2"/>
          <p:cNvSpPr>
            <a:spLocks noGrp="1"/>
          </p:cNvSpPr>
          <p:nvPr>
            <p:ph idx="1"/>
          </p:nvPr>
        </p:nvSpPr>
        <p:spPr/>
        <p:txBody>
          <a:bodyPr>
            <a:normAutofit/>
          </a:bodyPr>
          <a:lstStyle/>
          <a:p>
            <a:pPr>
              <a:lnSpc>
                <a:spcPct val="90000"/>
              </a:lnSpc>
              <a:buFont typeface="Wingdings 2" pitchFamily="18" charset="2"/>
              <a:buNone/>
            </a:pPr>
            <a:endParaRPr lang="ru-RU" sz="2700" b="1" smtClean="0"/>
          </a:p>
          <a:p>
            <a:pPr>
              <a:lnSpc>
                <a:spcPct val="90000"/>
              </a:lnSpc>
              <a:buFont typeface="Wingdings 2" pitchFamily="18" charset="2"/>
              <a:buNone/>
            </a:pPr>
            <a:r>
              <a:rPr lang="ru-RU" sz="2700" smtClean="0">
                <a:latin typeface="Times New Roman" pitchFamily="18" charset="0"/>
              </a:rPr>
              <a:t>Налог на недвижимость</a:t>
            </a:r>
            <a:r>
              <a:rPr lang="ru-RU" sz="2700" smtClean="0"/>
              <a:t> </a:t>
            </a:r>
            <a:r>
              <a:rPr lang="ru-RU" sz="2700" smtClean="0">
                <a:latin typeface="Times New Roman" pitchFamily="18" charset="0"/>
              </a:rPr>
              <a:t>- местный налог</a:t>
            </a:r>
            <a:r>
              <a:rPr lang="ru-RU" sz="2700" smtClean="0"/>
              <a:t> </a:t>
            </a:r>
            <a:r>
              <a:rPr lang="ru-RU" sz="2700" smtClean="0">
                <a:latin typeface="Times New Roman" pitchFamily="18" charset="0"/>
              </a:rPr>
              <a:t>на</a:t>
            </a:r>
            <a:r>
              <a:rPr lang="ru-RU" sz="2700" smtClean="0"/>
              <a:t> </a:t>
            </a:r>
            <a:r>
              <a:rPr lang="ru-RU" sz="2700" smtClean="0">
                <a:latin typeface="Times New Roman" pitchFamily="18" charset="0"/>
              </a:rPr>
              <a:t>земельные участки,</a:t>
            </a:r>
            <a:r>
              <a:rPr lang="ru-RU" sz="2700" smtClean="0"/>
              <a:t> </a:t>
            </a:r>
            <a:r>
              <a:rPr lang="ru-RU" sz="2700" smtClean="0">
                <a:latin typeface="Times New Roman" pitchFamily="18" charset="0"/>
              </a:rPr>
              <a:t>здания,</a:t>
            </a:r>
            <a:r>
              <a:rPr lang="ru-RU" sz="2700" smtClean="0"/>
              <a:t> </a:t>
            </a:r>
            <a:r>
              <a:rPr lang="ru-RU" sz="2700" smtClean="0">
                <a:latin typeface="Times New Roman" pitchFamily="18" charset="0"/>
              </a:rPr>
              <a:t>сооружения,</a:t>
            </a:r>
            <a:r>
              <a:rPr lang="ru-RU" sz="2700" smtClean="0"/>
              <a:t> </a:t>
            </a:r>
            <a:r>
              <a:rPr lang="ru-RU" sz="2700" smtClean="0">
                <a:latin typeface="Times New Roman" pitchFamily="18" charset="0"/>
              </a:rPr>
              <a:t>жилые и</a:t>
            </a:r>
            <a:r>
              <a:rPr lang="ru-RU" sz="2700" smtClean="0"/>
              <a:t> </a:t>
            </a:r>
            <a:r>
              <a:rPr lang="ru-RU" sz="2700" smtClean="0">
                <a:latin typeface="Times New Roman" pitchFamily="18" charset="0"/>
              </a:rPr>
              <a:t>нежилые помещения, обособленные водные объекты,</a:t>
            </a:r>
            <a:r>
              <a:rPr lang="ru-RU" sz="2700" smtClean="0"/>
              <a:t> </a:t>
            </a:r>
            <a:r>
              <a:rPr lang="ru-RU" sz="2700" smtClean="0">
                <a:latin typeface="Times New Roman" pitchFamily="18" charset="0"/>
              </a:rPr>
              <a:t>леса. Существует более чем в 130 странах мира.</a:t>
            </a:r>
          </a:p>
          <a:p>
            <a:pPr>
              <a:lnSpc>
                <a:spcPct val="90000"/>
              </a:lnSpc>
              <a:buFont typeface="Wingdings 2" pitchFamily="18" charset="2"/>
              <a:buNone/>
            </a:pPr>
            <a:endParaRPr lang="ru-RU" sz="2700" smtClean="0">
              <a:latin typeface="Times New Roman" pitchFamily="18" charset="0"/>
            </a:endParaRPr>
          </a:p>
          <a:p>
            <a:pPr>
              <a:lnSpc>
                <a:spcPct val="90000"/>
              </a:lnSpc>
              <a:buFont typeface="Wingdings 2" pitchFamily="18" charset="2"/>
              <a:buNone/>
            </a:pPr>
            <a:r>
              <a:rPr lang="ru-RU" sz="2700" smtClean="0"/>
              <a:t>Включает в себя три отдельных налога: </a:t>
            </a:r>
          </a:p>
          <a:p>
            <a:pPr>
              <a:lnSpc>
                <a:spcPct val="90000"/>
              </a:lnSpc>
              <a:buFont typeface="Wingdings 2" pitchFamily="18" charset="2"/>
              <a:buNone/>
            </a:pPr>
            <a:r>
              <a:rPr lang="ru-RU" sz="2700" smtClean="0"/>
              <a:t>- земельный налог, </a:t>
            </a:r>
          </a:p>
          <a:p>
            <a:pPr>
              <a:lnSpc>
                <a:spcPct val="90000"/>
              </a:lnSpc>
              <a:buFont typeface="Wingdings 2" pitchFamily="18" charset="2"/>
              <a:buNone/>
            </a:pPr>
            <a:r>
              <a:rPr lang="ru-RU" sz="2700" smtClean="0"/>
              <a:t>- налог на имущество предприятий, </a:t>
            </a:r>
          </a:p>
          <a:p>
            <a:pPr>
              <a:lnSpc>
                <a:spcPct val="90000"/>
              </a:lnSpc>
              <a:buFont typeface="Wingdings 2" pitchFamily="18" charset="2"/>
              <a:buNone/>
            </a:pPr>
            <a:r>
              <a:rPr lang="ru-RU" sz="2700" smtClean="0"/>
              <a:t>- налог на имущество физических лиц.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1"/>
          <p:cNvSpPr>
            <a:spLocks noGrp="1"/>
          </p:cNvSpPr>
          <p:nvPr>
            <p:ph type="title"/>
          </p:nvPr>
        </p:nvSpPr>
        <p:spPr>
          <a:xfrm>
            <a:off x="457200" y="333375"/>
            <a:ext cx="8229600" cy="1511300"/>
          </a:xfrm>
        </p:spPr>
        <p:txBody>
          <a:bodyPr/>
          <a:lstStyle/>
          <a:p>
            <a:r>
              <a:rPr lang="ru-RU" sz="2400" b="1" smtClean="0">
                <a:solidFill>
                  <a:schemeClr val="tx1"/>
                </a:solidFill>
              </a:rPr>
              <a:t>Осуществлять выплаты по обновленному налогу на жилье с 2016 года обязаны граждане РФ, являющиеся собственниками следующего недвижимого имущества:</a:t>
            </a:r>
            <a:endParaRPr lang="ru-RU" sz="2400" smtClean="0">
              <a:solidFill>
                <a:schemeClr val="tx1"/>
              </a:solidFill>
            </a:endParaRPr>
          </a:p>
        </p:txBody>
      </p:sp>
      <p:sp>
        <p:nvSpPr>
          <p:cNvPr id="3" name="Содержимое 2"/>
          <p:cNvSpPr>
            <a:spLocks noGrp="1"/>
          </p:cNvSpPr>
          <p:nvPr>
            <p:ph idx="1"/>
          </p:nvPr>
        </p:nvSpPr>
        <p:spPr>
          <a:xfrm>
            <a:off x="457200" y="2276475"/>
            <a:ext cx="8229600" cy="4048125"/>
          </a:xfrm>
        </p:spPr>
        <p:txBody>
          <a:bodyPr>
            <a:normAutofit fontScale="85000" lnSpcReduction="20000"/>
          </a:bodyPr>
          <a:lstStyle/>
          <a:p>
            <a:pPr marL="274320" indent="-274320" fontAlgn="auto">
              <a:spcAft>
                <a:spcPts val="0"/>
              </a:spcAft>
              <a:buClr>
                <a:schemeClr val="accent3"/>
              </a:buClr>
              <a:buFont typeface="Wingdings 2"/>
              <a:buChar char=""/>
              <a:defRPr/>
            </a:pPr>
            <a:r>
              <a:rPr lang="ru-RU" b="1" dirty="0" smtClean="0"/>
              <a:t>частный дом;</a:t>
            </a:r>
            <a:endParaRPr lang="ru-RU" dirty="0" smtClean="0"/>
          </a:p>
          <a:p>
            <a:pPr marL="274320" indent="-274320" fontAlgn="auto">
              <a:spcAft>
                <a:spcPts val="0"/>
              </a:spcAft>
              <a:buClr>
                <a:schemeClr val="accent3"/>
              </a:buClr>
              <a:buFont typeface="Wingdings 2"/>
              <a:buChar char=""/>
              <a:defRPr/>
            </a:pPr>
            <a:r>
              <a:rPr lang="ru-RU" b="1" dirty="0" smtClean="0"/>
              <a:t>квартира или комната в ней;</a:t>
            </a:r>
            <a:endParaRPr lang="ru-RU" dirty="0" smtClean="0"/>
          </a:p>
          <a:p>
            <a:pPr marL="274320" indent="-274320" fontAlgn="auto">
              <a:spcAft>
                <a:spcPts val="0"/>
              </a:spcAft>
              <a:buClr>
                <a:schemeClr val="accent3"/>
              </a:buClr>
              <a:buFont typeface="Wingdings 2"/>
              <a:buChar char=""/>
              <a:defRPr/>
            </a:pPr>
            <a:r>
              <a:rPr lang="ru-RU" b="1" dirty="0" smtClean="0"/>
              <a:t>гараж для автомобиля;</a:t>
            </a:r>
            <a:endParaRPr lang="ru-RU" dirty="0" smtClean="0"/>
          </a:p>
          <a:p>
            <a:pPr marL="274320" indent="-274320" fontAlgn="auto">
              <a:spcAft>
                <a:spcPts val="0"/>
              </a:spcAft>
              <a:buClr>
                <a:schemeClr val="accent3"/>
              </a:buClr>
              <a:buFont typeface="Wingdings 2"/>
              <a:buChar char=""/>
              <a:defRPr/>
            </a:pPr>
            <a:r>
              <a:rPr lang="ru-RU" b="1" dirty="0" smtClean="0"/>
              <a:t>любое сооружение, находящееся в незавершенной стадии;</a:t>
            </a:r>
            <a:endParaRPr lang="ru-RU" dirty="0" smtClean="0"/>
          </a:p>
          <a:p>
            <a:pPr marL="274320" indent="-274320" fontAlgn="auto">
              <a:spcAft>
                <a:spcPts val="0"/>
              </a:spcAft>
              <a:buClr>
                <a:schemeClr val="accent3"/>
              </a:buClr>
              <a:buFont typeface="Wingdings 2"/>
              <a:buChar char=""/>
              <a:defRPr/>
            </a:pPr>
            <a:r>
              <a:rPr lang="ru-RU" b="1" dirty="0" smtClean="0"/>
              <a:t>жилые дачные помещения;</a:t>
            </a:r>
            <a:endParaRPr lang="ru-RU" dirty="0" smtClean="0"/>
          </a:p>
          <a:p>
            <a:pPr marL="274320" indent="-274320" fontAlgn="auto">
              <a:spcAft>
                <a:spcPts val="0"/>
              </a:spcAft>
              <a:buClr>
                <a:schemeClr val="accent3"/>
              </a:buClr>
              <a:buFont typeface="Wingdings 2"/>
              <a:buChar char=""/>
              <a:defRPr/>
            </a:pPr>
            <a:r>
              <a:rPr lang="ru-RU" b="1" dirty="0" smtClean="0"/>
              <a:t>строение для нужд подсобного хозяйства;</a:t>
            </a:r>
            <a:endParaRPr lang="ru-RU" dirty="0" smtClean="0"/>
          </a:p>
          <a:p>
            <a:pPr marL="274320" indent="-274320" fontAlgn="auto">
              <a:spcAft>
                <a:spcPts val="0"/>
              </a:spcAft>
              <a:buClr>
                <a:schemeClr val="accent3"/>
              </a:buClr>
              <a:buFont typeface="Wingdings 2"/>
              <a:buChar char=""/>
              <a:defRPr/>
            </a:pPr>
            <a:endParaRPr lang="ru-RU" b="1" dirty="0" smtClean="0"/>
          </a:p>
          <a:p>
            <a:pPr marL="274320" indent="-274320" fontAlgn="auto">
              <a:spcAft>
                <a:spcPts val="0"/>
              </a:spcAft>
              <a:buClr>
                <a:schemeClr val="accent3"/>
              </a:buClr>
              <a:buFont typeface="Wingdings 2"/>
              <a:buNone/>
              <a:defRPr/>
            </a:pPr>
            <a:r>
              <a:rPr lang="ru-RU" b="1" dirty="0" smtClean="0">
                <a:solidFill>
                  <a:srgbClr val="C00000"/>
                </a:solidFill>
              </a:rPr>
              <a:t>Внимание</a:t>
            </a:r>
            <a:r>
              <a:rPr lang="ru-RU" b="1" dirty="0" smtClean="0"/>
              <a:t>		</a:t>
            </a:r>
            <a:endParaRPr lang="ru-RU" dirty="0" smtClean="0"/>
          </a:p>
          <a:p>
            <a:pPr marL="274320" indent="-274320" fontAlgn="auto">
              <a:spcAft>
                <a:spcPts val="0"/>
              </a:spcAft>
              <a:buClr>
                <a:schemeClr val="accent3"/>
              </a:buClr>
              <a:buFont typeface="Wingdings 2"/>
              <a:buNone/>
              <a:defRPr/>
            </a:pPr>
            <a:r>
              <a:rPr lang="ru-RU" b="1" dirty="0" smtClean="0"/>
              <a:t>    За то имущество, которое является частью общего многоквартирного</a:t>
            </a:r>
            <a:r>
              <a:rPr lang="ru-RU" dirty="0" smtClean="0"/>
              <a:t> дома, например, чердак, подвал или лестница, платить не нужно!</a:t>
            </a:r>
          </a:p>
          <a:p>
            <a:pPr marL="274320" indent="-274320" fontAlgn="auto">
              <a:spcAft>
                <a:spcPts val="0"/>
              </a:spcAft>
              <a:buClr>
                <a:schemeClr val="accent3"/>
              </a:buClr>
              <a:buFont typeface="Wingdings 2"/>
              <a:buChar char=""/>
              <a:defRPr/>
            </a:pP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p:txBody>
          <a:bodyPr/>
          <a:lstStyle/>
          <a:p>
            <a:r>
              <a:rPr lang="ru-RU" sz="3600" b="1" smtClean="0"/>
              <a:t>Как начисляется налог за недвижимость?</a:t>
            </a:r>
            <a:endParaRPr lang="ru-RU" sz="3600" smtClean="0"/>
          </a:p>
        </p:txBody>
      </p:sp>
      <p:sp>
        <p:nvSpPr>
          <p:cNvPr id="18434" name="Содержимое 2"/>
          <p:cNvSpPr>
            <a:spLocks noGrp="1"/>
          </p:cNvSpPr>
          <p:nvPr>
            <p:ph idx="1"/>
          </p:nvPr>
        </p:nvSpPr>
        <p:spPr>
          <a:xfrm>
            <a:off x="457200" y="1989138"/>
            <a:ext cx="8229600" cy="4535487"/>
          </a:xfrm>
        </p:spPr>
        <p:txBody>
          <a:bodyPr/>
          <a:lstStyle/>
          <a:p>
            <a:pPr>
              <a:buFont typeface="Wingdings 2" pitchFamily="18" charset="2"/>
              <a:buNone/>
            </a:pPr>
            <a:r>
              <a:rPr lang="ru-RU" smtClean="0"/>
              <a:t>Начислением данной пошлины занимаются сотрудники ИФНС, они же и отправляют уведомление по адресу плательщика. В нем записана сумма и сроки уплаты.</a:t>
            </a:r>
          </a:p>
          <a:p>
            <a:pPr>
              <a:buFont typeface="Wingdings 2" pitchFamily="18" charset="2"/>
              <a:buNone/>
            </a:pPr>
            <a:r>
              <a:rPr lang="ru-RU" smtClean="0"/>
              <a:t>Начисление налога на недвижимость физических лиц осуществляется по новым правилам с 2016 года: теперь его сумма вычисляется не от инвентаризационной стоимости квартиры, а исходя из его кадастровой стоимости.</a:t>
            </a:r>
          </a:p>
          <a:p>
            <a:pPr>
              <a:buFont typeface="Wingdings 2" pitchFamily="18" charset="2"/>
              <a:buNone/>
            </a:pPr>
            <a:endParaRPr lang="ru-RU"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a:xfrm>
            <a:off x="457200" y="1484313"/>
            <a:ext cx="8229600" cy="4176712"/>
          </a:xfrm>
        </p:spPr>
        <p:txBody>
          <a:bodyPr/>
          <a:lstStyle/>
          <a:p>
            <a:pPr algn="ctr"/>
            <a:r>
              <a:rPr lang="ru-RU" sz="3600" smtClean="0">
                <a:solidFill>
                  <a:schemeClr val="tx1"/>
                </a:solidFill>
                <a:latin typeface="Times New Roman" pitchFamily="18" charset="0"/>
                <a:cs typeface="Times New Roman" pitchFamily="18" charset="0"/>
              </a:rPr>
              <a:t>Начисление налога на недвижимость физических лиц осуществляется по новым правилам с 2016 года: теперь его сумма вычисляется не от инвентаризационной стоимости, а исходя из его кадастровой стоимости.</a:t>
            </a:r>
            <a:r>
              <a:rPr lang="ru-RU" smtClean="0">
                <a:latin typeface="Times New Roman" pitchFamily="18" charset="0"/>
                <a:cs typeface="Times New Roman" pitchFamily="18" charset="0"/>
              </a:rPr>
              <a:t/>
            </a:r>
            <a:br>
              <a:rPr lang="ru-RU" smtClean="0">
                <a:latin typeface="Times New Roman" pitchFamily="18" charset="0"/>
                <a:cs typeface="Times New Roman" pitchFamily="18" charset="0"/>
              </a:rPr>
            </a:br>
            <a:endParaRPr lang="ru-RU"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idx="1"/>
          </p:nvPr>
        </p:nvSpPr>
        <p:spPr>
          <a:xfrm>
            <a:off x="457200" y="908050"/>
            <a:ext cx="8229600" cy="5416550"/>
          </a:xfrm>
        </p:spPr>
        <p:txBody>
          <a:bodyPr/>
          <a:lstStyle/>
          <a:p>
            <a:pPr algn="ctr">
              <a:buFont typeface="Wingdings 2" pitchFamily="18" charset="2"/>
              <a:buNone/>
            </a:pPr>
            <a:r>
              <a:rPr lang="ru-RU" smtClean="0"/>
              <a:t>Инвентаризационная стоимость объекта напрямую влияет на величину налога на нее при определенных операциях – продажи, дарения, покупки и т. д. </a:t>
            </a:r>
          </a:p>
          <a:p>
            <a:pPr>
              <a:buFont typeface="Wingdings 2" pitchFamily="18" charset="2"/>
              <a:buNone/>
            </a:pPr>
            <a:endParaRPr lang="ru-RU" smtClean="0"/>
          </a:p>
          <a:p>
            <a:pPr>
              <a:buFont typeface="Wingdings 2" pitchFamily="18" charset="2"/>
              <a:buNone/>
            </a:pPr>
            <a:r>
              <a:rPr lang="ru-RU" smtClean="0"/>
              <a:t>Такая стоимость оценивается специалистом БТИ из расчета некоторых параметров: </a:t>
            </a:r>
          </a:p>
          <a:p>
            <a:r>
              <a:rPr lang="ru-RU" smtClean="0"/>
              <a:t>Размер площади помещения. </a:t>
            </a:r>
          </a:p>
          <a:p>
            <a:r>
              <a:rPr lang="ru-RU" smtClean="0"/>
              <a:t>Удобства в помещение. </a:t>
            </a:r>
          </a:p>
          <a:p>
            <a:r>
              <a:rPr lang="ru-RU" smtClean="0"/>
              <a:t>Время постройки здания. </a:t>
            </a:r>
          </a:p>
          <a:p>
            <a:pPr>
              <a:buFont typeface="Wingdings 2" pitchFamily="18" charset="2"/>
              <a:buNone/>
            </a:pPr>
            <a:endParaRPr lang="ru-RU" smtClean="0"/>
          </a:p>
          <a:p>
            <a:endParaRPr lang="ru-RU"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81075"/>
            <a:ext cx="8229600" cy="5343525"/>
          </a:xfrm>
        </p:spPr>
        <p:txBody>
          <a:bodyPr>
            <a:normAutofit fontScale="92500" lnSpcReduction="10000"/>
          </a:bodyPr>
          <a:lstStyle/>
          <a:p>
            <a:pPr marL="274320" indent="-274320" algn="ctr" fontAlgn="auto">
              <a:spcAft>
                <a:spcPts val="0"/>
              </a:spcAft>
              <a:buClr>
                <a:schemeClr val="accent3"/>
              </a:buClr>
              <a:buFont typeface="Wingdings 2"/>
              <a:buNone/>
              <a:defRPr/>
            </a:pPr>
            <a:endParaRPr lang="ru-RU" sz="2800" dirty="0" smtClean="0"/>
          </a:p>
          <a:p>
            <a:pPr marL="274320" indent="-274320" algn="ctr" fontAlgn="auto">
              <a:spcAft>
                <a:spcPts val="0"/>
              </a:spcAft>
              <a:buClr>
                <a:schemeClr val="accent3"/>
              </a:buClr>
              <a:buFont typeface="Wingdings 2"/>
              <a:buNone/>
              <a:defRPr/>
            </a:pPr>
            <a:endParaRPr lang="ru-RU" sz="2800" dirty="0" smtClean="0"/>
          </a:p>
          <a:p>
            <a:pPr marL="274320" indent="-274320" algn="ctr" fontAlgn="auto">
              <a:spcAft>
                <a:spcPts val="0"/>
              </a:spcAft>
              <a:buClr>
                <a:schemeClr val="accent3"/>
              </a:buClr>
              <a:buFont typeface="Wingdings 2"/>
              <a:buNone/>
              <a:defRPr/>
            </a:pPr>
            <a:r>
              <a:rPr lang="ru-RU" sz="2800" dirty="0" smtClean="0"/>
              <a:t>Кадастровая стоимость определяется в ходе государственной кадастровой оценки независимыми оценщиками. </a:t>
            </a:r>
          </a:p>
          <a:p>
            <a:pPr marL="274320" indent="-274320" fontAlgn="auto">
              <a:spcAft>
                <a:spcPts val="0"/>
              </a:spcAft>
              <a:buClr>
                <a:schemeClr val="accent3"/>
              </a:buClr>
              <a:buFont typeface="Wingdings 2"/>
              <a:buChar char=""/>
              <a:defRPr/>
            </a:pPr>
            <a:r>
              <a:rPr lang="ru-RU" dirty="0" smtClean="0"/>
              <a:t>Кадастровая стоимость – это цена объекта недвижимости, приближенная к рыночной цене жилья. Как правило ,рассчитывает эту стоимость Кадастровая палата, она же Федеральная Служба Кадастра и Картографии. </a:t>
            </a:r>
          </a:p>
          <a:p>
            <a:pPr marL="274320" indent="-274320" fontAlgn="auto">
              <a:spcAft>
                <a:spcPts val="0"/>
              </a:spcAft>
              <a:buClr>
                <a:schemeClr val="accent3"/>
              </a:buClr>
              <a:buFont typeface="Wingdings 2"/>
              <a:buChar char=""/>
              <a:defRPr/>
            </a:pPr>
            <a:r>
              <a:rPr lang="ru-RU" dirty="0" smtClean="0"/>
              <a:t>Порядок проведения государственной кадастровой оценки регулируется Федеральным законом от 29.07.1998 № 135-ФЗ «Об оценочной деятельности в Российской Федерации» (далее – Закон об оценке).</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0"/>
            <a:ext cx="8229600" cy="1847850"/>
          </a:xfrm>
        </p:spPr>
        <p:txBody>
          <a:bodyPr>
            <a:normAutofit fontScale="90000"/>
          </a:bodyPr>
          <a:lstStyle/>
          <a:p>
            <a:pPr fontAlgn="auto">
              <a:spcAft>
                <a:spcPts val="0"/>
              </a:spcAft>
              <a:defRPr/>
            </a:pP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К</a:t>
            </a:r>
            <a:r>
              <a:rPr lang="ru-RU" sz="3600" b="1" dirty="0" smtClean="0"/>
              <a:t>ак рассчитать налог на дом, на квартиру и прочую недвижимость в 2016 году?</a:t>
            </a:r>
            <a:r>
              <a:rPr lang="ru-RU" dirty="0" smtClean="0"/>
              <a:t/>
            </a:r>
            <a:br>
              <a:rPr lang="ru-RU" dirty="0" smtClean="0"/>
            </a:br>
            <a:endParaRPr lang="ru-RU" dirty="0"/>
          </a:p>
        </p:txBody>
      </p:sp>
      <p:sp>
        <p:nvSpPr>
          <p:cNvPr id="3" name="Содержимое 2"/>
          <p:cNvSpPr>
            <a:spLocks noGrp="1"/>
          </p:cNvSpPr>
          <p:nvPr>
            <p:ph idx="1"/>
          </p:nvPr>
        </p:nvSpPr>
        <p:spPr>
          <a:xfrm>
            <a:off x="457200" y="1341438"/>
            <a:ext cx="8229600" cy="4983162"/>
          </a:xfrm>
        </p:spPr>
        <p:txBody>
          <a:bodyPr>
            <a:normAutofit fontScale="92500" lnSpcReduction="10000"/>
          </a:bodyPr>
          <a:lstStyle/>
          <a:p>
            <a:pPr marL="274320" indent="-274320" fontAlgn="auto">
              <a:spcAft>
                <a:spcPts val="0"/>
              </a:spcAft>
              <a:buClr>
                <a:schemeClr val="accent3"/>
              </a:buClr>
              <a:buFont typeface="Wingdings 2"/>
              <a:buNone/>
              <a:defRPr/>
            </a:pPr>
            <a:r>
              <a:rPr lang="ru-RU" dirty="0" smtClean="0"/>
              <a:t>Вот пример, каким образом можно произвести подсчет пошлины, учитывая формулу, предложенную государственными чиновниками.</a:t>
            </a:r>
          </a:p>
          <a:p>
            <a:pPr marL="274320" indent="-274320" fontAlgn="auto">
              <a:spcAft>
                <a:spcPts val="0"/>
              </a:spcAft>
              <a:buClr>
                <a:schemeClr val="accent3"/>
              </a:buClr>
              <a:buFont typeface="Wingdings 2"/>
              <a:buNone/>
              <a:defRPr/>
            </a:pPr>
            <a:r>
              <a:rPr lang="ru-RU" dirty="0" smtClean="0"/>
              <a:t>Сумма, рассчитанная по основаниям кадастровой оценки;</a:t>
            </a:r>
          </a:p>
          <a:p>
            <a:pPr marL="274320" indent="-274320" fontAlgn="auto">
              <a:spcAft>
                <a:spcPts val="0"/>
              </a:spcAft>
              <a:buClr>
                <a:schemeClr val="accent3"/>
              </a:buClr>
              <a:buFont typeface="Wingdings 2"/>
              <a:buChar char=""/>
              <a:defRPr/>
            </a:pPr>
            <a:r>
              <a:rPr lang="ru-RU" dirty="0" smtClean="0"/>
              <a:t>Выплата по инвентаризационной стоимости;</a:t>
            </a:r>
          </a:p>
          <a:p>
            <a:pPr marL="274320" indent="-274320" fontAlgn="auto">
              <a:spcAft>
                <a:spcPts val="0"/>
              </a:spcAft>
              <a:buClr>
                <a:schemeClr val="accent3"/>
              </a:buClr>
              <a:buFont typeface="Wingdings 2"/>
              <a:buChar char=""/>
              <a:defRPr/>
            </a:pPr>
            <a:r>
              <a:rPr lang="ru-RU" dirty="0" smtClean="0"/>
              <a:t>Разность полученных выплат;</a:t>
            </a:r>
          </a:p>
          <a:p>
            <a:pPr marL="274320" indent="-274320" fontAlgn="auto">
              <a:spcAft>
                <a:spcPts val="0"/>
              </a:spcAft>
              <a:buClr>
                <a:schemeClr val="accent3"/>
              </a:buClr>
              <a:buFont typeface="Wingdings 2"/>
              <a:buChar char=""/>
              <a:defRPr/>
            </a:pPr>
            <a:r>
              <a:rPr lang="ru-RU" dirty="0" smtClean="0"/>
              <a:t>Получившаяся цифра умножается на сумму понижающегося коэффициента (начиная с 216 года он равен 0,2, затем каждые 12 месяцев его размеры будет увеличиваться – 0,2; 0,4; 0,6; 0,8);</a:t>
            </a:r>
          </a:p>
          <a:p>
            <a:pPr marL="274320" indent="-274320" fontAlgn="auto">
              <a:spcAft>
                <a:spcPts val="0"/>
              </a:spcAft>
              <a:buClr>
                <a:schemeClr val="accent3"/>
              </a:buClr>
              <a:buFont typeface="Wingdings 2"/>
              <a:buChar char=""/>
              <a:defRPr/>
            </a:pPr>
            <a:r>
              <a:rPr lang="ru-RU" dirty="0" smtClean="0"/>
              <a:t>К тому, что получилось в итоге, прибавляется сумма из второго пункта.</a:t>
            </a:r>
          </a:p>
          <a:p>
            <a:pPr marL="274320" indent="-274320" fontAlgn="auto">
              <a:spcAft>
                <a:spcPts val="0"/>
              </a:spcAft>
              <a:buClr>
                <a:schemeClr val="accent3"/>
              </a:buClr>
              <a:buFont typeface="Wingdings 2"/>
              <a:buChar char=""/>
              <a:defRPr/>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p:txBody>
          <a:bodyPr/>
          <a:lstStyle/>
          <a:p>
            <a:r>
              <a:rPr lang="ru-RU" sz="3200" b="1" smtClean="0"/>
              <a:t>Как уменьшить налог на собственность квартиры в 2016 году?</a:t>
            </a:r>
            <a:endParaRPr lang="ru-RU" sz="3200" smtClean="0"/>
          </a:p>
        </p:txBody>
      </p:sp>
      <p:sp>
        <p:nvSpPr>
          <p:cNvPr id="3" name="Содержимое 2"/>
          <p:cNvSpPr>
            <a:spLocks noGrp="1"/>
          </p:cNvSpPr>
          <p:nvPr>
            <p:ph idx="1"/>
          </p:nvPr>
        </p:nvSpPr>
        <p:spPr/>
        <p:txBody>
          <a:bodyPr>
            <a:normAutofit/>
          </a:bodyPr>
          <a:lstStyle/>
          <a:p>
            <a:pPr>
              <a:lnSpc>
                <a:spcPct val="80000"/>
              </a:lnSpc>
              <a:buFont typeface="Wingdings 2" pitchFamily="18" charset="2"/>
              <a:buNone/>
            </a:pPr>
            <a:r>
              <a:rPr lang="ru-RU" sz="2400" b="1" smtClean="0"/>
              <a:t>Не облагается налоговым бременем:</a:t>
            </a:r>
            <a:endParaRPr lang="ru-RU" sz="2400" smtClean="0"/>
          </a:p>
          <a:p>
            <a:pPr>
              <a:lnSpc>
                <a:spcPct val="80000"/>
              </a:lnSpc>
            </a:pPr>
            <a:r>
              <a:rPr lang="ru-RU" sz="2400" smtClean="0"/>
              <a:t>50м² от площади частного дома;</a:t>
            </a:r>
          </a:p>
          <a:p>
            <a:pPr>
              <a:lnSpc>
                <a:spcPct val="80000"/>
              </a:lnSpc>
            </a:pPr>
            <a:r>
              <a:rPr lang="ru-RU" sz="2400" smtClean="0"/>
              <a:t>10м² от комнаты;</a:t>
            </a:r>
          </a:p>
          <a:p>
            <a:pPr>
              <a:lnSpc>
                <a:spcPct val="80000"/>
              </a:lnSpc>
            </a:pPr>
            <a:r>
              <a:rPr lang="ru-RU" sz="2400" smtClean="0"/>
              <a:t>20м² от квартиры;</a:t>
            </a:r>
          </a:p>
          <a:p>
            <a:pPr>
              <a:lnSpc>
                <a:spcPct val="80000"/>
              </a:lnSpc>
            </a:pPr>
            <a:r>
              <a:rPr lang="ru-RU" sz="2400" smtClean="0"/>
              <a:t>Совершенно не имеет значения, сколько собственников у той или иной недвижимости. Подобные льготы распространяются и на жилые комплексы, если их кадастровая стоимость не превышает 1 млн. рублей.</a:t>
            </a:r>
          </a:p>
          <a:p>
            <a:pPr>
              <a:lnSpc>
                <a:spcPct val="80000"/>
              </a:lnSpc>
              <a:buFont typeface="Wingdings 2" pitchFamily="18" charset="2"/>
              <a:buNone/>
            </a:pPr>
            <a:endParaRPr lang="ru-RU" sz="2400" smtClean="0"/>
          </a:p>
          <a:p>
            <a:pPr>
              <a:lnSpc>
                <a:spcPct val="80000"/>
              </a:lnSpc>
              <a:buFont typeface="Wingdings 2" pitchFamily="18" charset="2"/>
              <a:buNone/>
            </a:pPr>
            <a:r>
              <a:rPr lang="ru-RU" sz="2400" smtClean="0">
                <a:solidFill>
                  <a:srgbClr val="C00000"/>
                </a:solidFill>
              </a:rPr>
              <a:t>Это интересно</a:t>
            </a:r>
          </a:p>
          <a:p>
            <a:pPr>
              <a:lnSpc>
                <a:spcPct val="80000"/>
              </a:lnSpc>
            </a:pPr>
            <a:r>
              <a:rPr lang="ru-RU" sz="2400" smtClean="0"/>
              <a:t>Согласно закону, квартира и комната – это один вид имущества.</a:t>
            </a:r>
          </a:p>
          <a:p>
            <a:pPr>
              <a:lnSpc>
                <a:spcPct val="80000"/>
              </a:lnSpc>
            </a:pPr>
            <a:endParaRPr lang="ru-RU" sz="240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134</TotalTime>
  <Words>1443</Words>
  <Application>Microsoft Office PowerPoint</Application>
  <PresentationFormat>Экран (4:3)</PresentationFormat>
  <Paragraphs>124</Paragraphs>
  <Slides>15</Slides>
  <Notes>10</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4</vt:i4>
      </vt:variant>
      <vt:variant>
        <vt:lpstr>Заголовки слайдов</vt:lpstr>
      </vt:variant>
      <vt:variant>
        <vt:i4>15</vt:i4>
      </vt:variant>
    </vt:vector>
  </HeadingPairs>
  <TitlesOfParts>
    <vt:vector size="24" baseType="lpstr">
      <vt:lpstr>Constantia</vt:lpstr>
      <vt:lpstr>Arial</vt:lpstr>
      <vt:lpstr>Calibri</vt:lpstr>
      <vt:lpstr>Wingdings 2</vt:lpstr>
      <vt:lpstr>Times New Roman</vt:lpstr>
      <vt:lpstr>Поток</vt:lpstr>
      <vt:lpstr>Поток</vt:lpstr>
      <vt:lpstr>Поток</vt:lpstr>
      <vt:lpstr>Поток</vt:lpstr>
      <vt:lpstr>Слайд 1</vt:lpstr>
      <vt:lpstr>Определение</vt:lpstr>
      <vt:lpstr>Осуществлять выплаты по обновленному налогу на жилье с 2016 года обязаны граждане РФ, являющиеся собственниками следующего недвижимого имущества:</vt:lpstr>
      <vt:lpstr>Как начисляется налог за недвижимость?</vt:lpstr>
      <vt:lpstr>Начисление налога на недвижимость физических лиц осуществляется по новым правилам с 2016 года: теперь его сумма вычисляется не от инвентаризационной стоимости, а исходя из его кадастровой стоимости. </vt:lpstr>
      <vt:lpstr>Слайд 6</vt:lpstr>
      <vt:lpstr>Слайд 7</vt:lpstr>
      <vt:lpstr>         Как рассчитать налог на дом, на квартиру и прочую недвижимость в 2016 году? </vt:lpstr>
      <vt:lpstr>Как уменьшить налог на собственность квартиры в 2016 году?</vt:lpstr>
      <vt:lpstr>Налоговые ставки</vt:lpstr>
      <vt:lpstr>Слайд 11</vt:lpstr>
      <vt:lpstr>Как уменьшить налог на недвижимость физических лиц иными способами?</vt:lpstr>
      <vt:lpstr>Как узнать налог на квартиру через интернет?</vt:lpstr>
      <vt:lpstr>Сроки оплаты. Штрафные санкции.</vt:lpstr>
      <vt:lpstr>Слайд 15</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Евгения</cp:lastModifiedBy>
  <cp:revision>5</cp:revision>
  <dcterms:created xsi:type="dcterms:W3CDTF">2016-11-29T08:56:55Z</dcterms:created>
  <dcterms:modified xsi:type="dcterms:W3CDTF">2016-11-29T18:47:14Z</dcterms:modified>
</cp:coreProperties>
</file>