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10"/>
  </p:notesMasterIdLst>
  <p:sldIdLst>
    <p:sldId id="279" r:id="rId2"/>
    <p:sldId id="275" r:id="rId3"/>
    <p:sldId id="277" r:id="rId4"/>
    <p:sldId id="276" r:id="rId5"/>
    <p:sldId id="274" r:id="rId6"/>
    <p:sldId id="273" r:id="rId7"/>
    <p:sldId id="288" r:id="rId8"/>
    <p:sldId id="289" r:id="rId9"/>
    <p:sldId id="290" r:id="rId10"/>
    <p:sldId id="291" r:id="rId11"/>
    <p:sldId id="292" r:id="rId12"/>
    <p:sldId id="293" r:id="rId13"/>
    <p:sldId id="294" r:id="rId14"/>
    <p:sldId id="295" r:id="rId15"/>
    <p:sldId id="257" r:id="rId16"/>
    <p:sldId id="261" r:id="rId17"/>
    <p:sldId id="258" r:id="rId18"/>
    <p:sldId id="259" r:id="rId19"/>
    <p:sldId id="260" r:id="rId20"/>
    <p:sldId id="264" r:id="rId21"/>
    <p:sldId id="265" r:id="rId22"/>
    <p:sldId id="263" r:id="rId23"/>
    <p:sldId id="262" r:id="rId24"/>
    <p:sldId id="266" r:id="rId25"/>
    <p:sldId id="267" r:id="rId26"/>
    <p:sldId id="268" r:id="rId27"/>
    <p:sldId id="269" r:id="rId28"/>
    <p:sldId id="370" r:id="rId29"/>
    <p:sldId id="369" r:id="rId30"/>
    <p:sldId id="296" r:id="rId31"/>
    <p:sldId id="377" r:id="rId32"/>
    <p:sldId id="378" r:id="rId33"/>
    <p:sldId id="379" r:id="rId34"/>
    <p:sldId id="380"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403" r:id="rId58"/>
    <p:sldId id="372" r:id="rId59"/>
    <p:sldId id="404"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73" r:id="rId81"/>
    <p:sldId id="374"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75" r:id="rId108"/>
    <p:sldId id="376" r:id="rId10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04" autoAdjust="0"/>
  </p:normalViewPr>
  <p:slideViewPr>
    <p:cSldViewPr>
      <p:cViewPr varScale="1">
        <p:scale>
          <a:sx n="97" d="100"/>
          <a:sy n="97" d="100"/>
        </p:scale>
        <p:origin x="-90" y="-234"/>
      </p:cViewPr>
      <p:guideLst>
        <p:guide orient="horz" pos="2160"/>
        <p:guide pos="2880"/>
      </p:guideLst>
    </p:cSldViewPr>
  </p:slideViewPr>
  <p:outlineViewPr>
    <p:cViewPr>
      <p:scale>
        <a:sx n="33" d="100"/>
        <a:sy n="33" d="100"/>
      </p:scale>
      <p:origin x="0" y="297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397DFA-419A-450A-8FC1-64E0BC030798}" type="datetimeFigureOut">
              <a:rPr lang="ru-RU" smtClean="0"/>
              <a:t>14.12.2016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76AEEB-716C-40DC-9070-8EC148D3ABCF}" type="slidenum">
              <a:rPr lang="ru-RU" smtClean="0"/>
              <a:t>‹#›</a:t>
            </a:fld>
            <a:endParaRPr lang="ru-RU"/>
          </a:p>
        </p:txBody>
      </p:sp>
    </p:spTree>
    <p:extLst>
      <p:ext uri="{BB962C8B-B14F-4D97-AF65-F5344CB8AC3E}">
        <p14:creationId xmlns:p14="http://schemas.microsoft.com/office/powerpoint/2010/main" val="146368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1" y="4343401"/>
            <a:ext cx="5486399" cy="4114800"/>
          </a:xfrm>
          <a:prstGeom prst="rect">
            <a:avLst/>
          </a:prstGeom>
        </p:spPr>
        <p:txBody>
          <a:bodyPr lIns="90748" tIns="90748" rIns="90748" bIns="90748" anchor="t" anchorCtr="0">
            <a:noAutofit/>
          </a:bodyPr>
          <a:lstStyle/>
          <a:p>
            <a:endParaRPr dirty="0"/>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227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245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DF9667D-5567-4CF0-93B1-CD5C115AA3A9}" type="slidenum">
              <a:rPr lang="ru-RU" altLang="ru-RU"/>
              <a:pPr fontAlgn="base">
                <a:spcBef>
                  <a:spcPct val="0"/>
                </a:spcBef>
                <a:spcAft>
                  <a:spcPct val="0"/>
                </a:spcAft>
              </a:pPr>
              <a:t>62</a:t>
            </a:fld>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17747D9-9C84-4847-86BB-9C11D7EB3D0A}" type="slidenum">
              <a:rPr lang="ru-RU" altLang="ru-RU" sz="1200"/>
              <a:pPr eaLnBrk="1" hangingPunct="1"/>
              <a:t>82</a:t>
            </a:fld>
            <a:endParaRPr lang="ru-RU" altLang="ru-RU" sz="1200"/>
          </a:p>
        </p:txBody>
      </p:sp>
      <p:sp>
        <p:nvSpPr>
          <p:cNvPr id="535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5555" name="Rectangle 3"/>
          <p:cNvSpPr>
            <a:spLocks noGrp="1" noChangeArrowheads="1"/>
          </p:cNvSpPr>
          <p:nvPr>
            <p:ph type="body" idx="1"/>
          </p:nvPr>
        </p:nvSpPr>
        <p:spPr/>
        <p:txBody>
          <a:bodyPr/>
          <a:lstStyle/>
          <a:p>
            <a:pPr eaLnBrk="1" hangingPunct="1"/>
            <a:r>
              <a:rPr lang="ru-RU" altLang="ru-RU" smtClean="0">
                <a:latin typeface="Arial" pitchFamily="34" charset="0"/>
                <a:ea typeface="ＭＳ Ｐゴシック" pitchFamily="34" charset="-128"/>
              </a:rPr>
              <a:t>бразование как экологическая система: всегда найдутся непросчитанные, напредвиденные результаты. Действия и решения имеют мультипликативный эффект, так как непосредственно затрагивают все сферы общества.</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139739-2EAF-AD40-B8A2-B67B174A01B5}" type="slidenum">
              <a:rPr lang="ru-RU" smtClean="0"/>
              <a:pPr/>
              <a:t>13</a:t>
            </a:fld>
            <a:endParaRPr lang="ru-RU"/>
          </a:p>
        </p:txBody>
      </p:sp>
    </p:spTree>
    <p:extLst>
      <p:ext uri="{BB962C8B-B14F-4D97-AF65-F5344CB8AC3E}">
        <p14:creationId xmlns:p14="http://schemas.microsoft.com/office/powerpoint/2010/main" val="123542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139739-2EAF-AD40-B8A2-B67B174A01B5}" type="slidenum">
              <a:rPr lang="ru-RU" smtClean="0"/>
              <a:pPr/>
              <a:t>14</a:t>
            </a:fld>
            <a:endParaRPr lang="ru-RU"/>
          </a:p>
        </p:txBody>
      </p:sp>
    </p:spTree>
    <p:extLst>
      <p:ext uri="{BB962C8B-B14F-4D97-AF65-F5344CB8AC3E}">
        <p14:creationId xmlns:p14="http://schemas.microsoft.com/office/powerpoint/2010/main" val="262087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bwMode="auto">
          <a:xfrm>
            <a:off x="1312863" y="1027113"/>
            <a:ext cx="4933950" cy="3700462"/>
          </a:xfrm>
          <a:solidFill>
            <a:srgbClr val="FFFFFF"/>
          </a:solidFill>
          <a:ln>
            <a:solidFill>
              <a:srgbClr val="000000"/>
            </a:solidFill>
            <a:miter lim="800000"/>
            <a:headEnd/>
            <a:tailEnd/>
          </a:ln>
        </p:spPr>
      </p:sp>
      <p:sp>
        <p:nvSpPr>
          <p:cNvPr id="36867" name="Rectangle 2"/>
          <p:cNvSpPr>
            <a:spLocks noGrp="1" noChangeArrowheads="1"/>
          </p:cNvSpPr>
          <p:nvPr>
            <p:ph type="body" idx="1"/>
          </p:nvPr>
        </p:nvSpPr>
        <p:spPr bwMode="auto">
          <a:xfrm>
            <a:off x="1169988" y="5086350"/>
            <a:ext cx="5226050"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20F06CD-D54D-490E-BCAD-375AEB516AC0}" type="slidenum">
              <a:rPr lang="ru-RU" altLang="ru-RU" smtClean="0"/>
              <a:pPr/>
              <a:t>33</a:t>
            </a:fld>
            <a:endParaRPr lang="ru-RU" altLang="ru-RU" smtClean="0"/>
          </a:p>
        </p:txBody>
      </p:sp>
      <p:sp>
        <p:nvSpPr>
          <p:cNvPr id="378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1728933-C045-40AE-915E-9F9CC1DBBCFF}" type="slidenum">
              <a:rPr lang="ru-RU" altLang="ru-RU" sz="1200">
                <a:latin typeface="Times New Roman" pitchFamily="18" charset="0"/>
              </a:rPr>
              <a:pPr algn="r"/>
              <a:t>33</a:t>
            </a:fld>
            <a:endParaRPr lang="ru-RU" altLang="ru-RU" sz="1200">
              <a:latin typeface="Times New Roman" pitchFamily="18" charset="0"/>
            </a:endParaRPr>
          </a:p>
        </p:txBody>
      </p:sp>
      <p:sp>
        <p:nvSpPr>
          <p:cNvPr id="3789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80" tIns="46040" rIns="92080" bIns="46040" numCol="1" anchor="t" anchorCtr="0" compatLnSpc="1">
            <a:prstTxWarp prst="textNoShape">
              <a:avLst/>
            </a:prstTxWarp>
          </a:bodyPr>
          <a:lstStyle/>
          <a:p>
            <a:pPr eaLnBrk="1" hangingPunct="1">
              <a:spcBef>
                <a:spcPct val="0"/>
              </a:spcBef>
            </a:pPr>
            <a:endParaRPr lang="ru-RU" altLang="ru-RU"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3" tIns="46077" rIns="92153" bIns="4607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8A3053E-A84A-4D86-97CC-6CAA42BCF867}" type="slidenum">
              <a:rPr lang="ru-RU" altLang="ru-RU" sz="1200">
                <a:latin typeface="Verdana" pitchFamily="34" charset="0"/>
              </a:rPr>
              <a:pPr algn="r"/>
              <a:t>34</a:t>
            </a:fld>
            <a:endParaRPr lang="ru-RU" altLang="ru-RU" sz="1200">
              <a:latin typeface="Verdana"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buFontTx/>
              <a:buChar char="•"/>
            </a:pPr>
            <a:endParaRPr lang="ru-RU" altLang="ru-R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bwMode="auto">
          <a:xfrm>
            <a:off x="1312863" y="1027113"/>
            <a:ext cx="4933950" cy="3700462"/>
          </a:xfrm>
          <a:solidFill>
            <a:srgbClr val="FFFFFF"/>
          </a:solidFill>
          <a:ln>
            <a:solidFill>
              <a:srgbClr val="000000"/>
            </a:solidFill>
            <a:miter lim="800000"/>
            <a:headEnd/>
            <a:tailEnd/>
          </a:ln>
        </p:spPr>
      </p:sp>
      <p:sp>
        <p:nvSpPr>
          <p:cNvPr id="39939" name="Rectangle 2"/>
          <p:cNvSpPr>
            <a:spLocks noGrp="1" noChangeArrowheads="1"/>
          </p:cNvSpPr>
          <p:nvPr>
            <p:ph type="body" idx="1"/>
          </p:nvPr>
        </p:nvSpPr>
        <p:spPr bwMode="auto">
          <a:xfrm>
            <a:off x="1169988" y="5086350"/>
            <a:ext cx="5226050"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ru-RU" alt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7C84AC8-50A9-446D-8F0A-926DB6FA197A}" type="slidenum">
              <a:rPr lang="ru-RU" altLang="ru-RU" smtClean="0"/>
              <a:pPr/>
              <a:t>46</a:t>
            </a:fld>
            <a:endParaRPr lang="ru-RU" altLang="ru-RU" smtClean="0"/>
          </a:p>
        </p:txBody>
      </p:sp>
      <p:sp>
        <p:nvSpPr>
          <p:cNvPr id="409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B3BFCBF-A13A-4C92-A21C-B7F17C042FDC}" type="slidenum">
              <a:rPr lang="ru-RU" altLang="ru-RU" sz="1200"/>
              <a:pPr algn="r"/>
              <a:t>46</a:t>
            </a:fld>
            <a:endParaRPr lang="ru-RU" altLang="ru-RU" sz="1200"/>
          </a:p>
        </p:txBody>
      </p:sp>
      <p:sp>
        <p:nvSpPr>
          <p:cNvPr id="4096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89C86BC-7693-4325-B829-3B79F58ED0AC}" type="slidenum">
              <a:rPr lang="ru-RU" altLang="ru-RU" sz="1200"/>
              <a:pPr algn="r"/>
              <a:t>46</a:t>
            </a:fld>
            <a:endParaRPr lang="ru-RU" altLang="ru-RU" sz="1200"/>
          </a:p>
        </p:txBody>
      </p:sp>
      <p:sp>
        <p:nvSpPr>
          <p:cNvPr id="4096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t>	</a:t>
            </a:r>
            <a:endParaRPr lang="ru-RU" altLang="ru-RU" b="1" smtClean="0"/>
          </a:p>
          <a:p>
            <a:pPr algn="ctr" eaLnBrk="1" hangingPunct="1">
              <a:spcBef>
                <a:spcPct val="0"/>
              </a:spcBef>
              <a:buClr>
                <a:srgbClr val="FFFFFF"/>
              </a:buClr>
            </a:pPr>
            <a:endParaRPr lang="ru-RU" altLang="ru-RU" b="1"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DEAE7F0-78FD-42E5-A15D-7D397B94AC72}" type="slidenum">
              <a:rPr lang="ru-RU" altLang="ru-RU" smtClean="0"/>
              <a:pPr/>
              <a:t>47</a:t>
            </a:fld>
            <a:endParaRPr lang="ru-RU" altLang="ru-RU" smtClean="0"/>
          </a:p>
        </p:txBody>
      </p:sp>
      <p:sp>
        <p:nvSpPr>
          <p:cNvPr id="419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FD6C1FA-7A0B-4FAF-BC07-CE05C804118F}" type="slidenum">
              <a:rPr lang="ru-RU" altLang="ru-RU" sz="1200"/>
              <a:pPr algn="r" eaLnBrk="1" hangingPunct="1"/>
              <a:t>47</a:t>
            </a:fld>
            <a:endParaRPr lang="ru-RU" altLang="ru-RU" sz="1200"/>
          </a:p>
        </p:txBody>
      </p:sp>
      <p:sp>
        <p:nvSpPr>
          <p:cNvPr id="419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ru-RU" smtClean="0">
                <a:latin typeface="Arial" pitchFamily="34" charset="0"/>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14.12.2016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олько заголовок">
    <p:spTree>
      <p:nvGrpSpPr>
        <p:cNvPr id="1" name=""/>
        <p:cNvGrpSpPr/>
        <p:nvPr/>
      </p:nvGrpSpPr>
      <p:grpSpPr>
        <a:xfrm>
          <a:off x="0" y="0"/>
          <a:ext cx="0" cy="0"/>
          <a:chOff x="0" y="0"/>
          <a:chExt cx="0" cy="0"/>
        </a:xfrm>
      </p:grpSpPr>
      <p:sp>
        <p:nvSpPr>
          <p:cNvPr id="6" name="Нижний колонтитул 4"/>
          <p:cNvSpPr>
            <a:spLocks noGrp="1"/>
          </p:cNvSpPr>
          <p:nvPr>
            <p:ph type="ftr" sz="quarter" idx="3"/>
          </p:nvPr>
        </p:nvSpPr>
        <p:spPr>
          <a:xfrm>
            <a:off x="2590801" y="6356351"/>
            <a:ext cx="4014551" cy="365125"/>
          </a:xfrm>
          <a:prstGeom prst="rect">
            <a:avLst/>
          </a:prstGeom>
        </p:spPr>
        <p:txBody>
          <a:bodyPr vert="horz" lIns="87276" tIns="43638" rIns="87276" bIns="43638" rtlCol="0" anchor="ctr"/>
          <a:lstStyle>
            <a:lvl1pPr algn="l">
              <a:defRPr sz="900">
                <a:solidFill>
                  <a:schemeClr val="tx1">
                    <a:tint val="75000"/>
                  </a:schemeClr>
                </a:solidFill>
                <a:latin typeface="Tahoma"/>
              </a:defRPr>
            </a:lvl1pPr>
          </a:lstStyle>
          <a:p>
            <a:r>
              <a:rPr lang="ru-RU" dirty="0" smtClean="0"/>
              <a:t>Список амбассадоров и рекомендации по взаимодействию с ними</a:t>
            </a:r>
            <a:endParaRPr lang="ru-RU" dirty="0"/>
          </a:p>
        </p:txBody>
      </p:sp>
      <p:sp>
        <p:nvSpPr>
          <p:cNvPr id="7" name="Номер слайда 5"/>
          <p:cNvSpPr>
            <a:spLocks noGrp="1"/>
          </p:cNvSpPr>
          <p:nvPr>
            <p:ph type="sldNum" sz="quarter" idx="4"/>
          </p:nvPr>
        </p:nvSpPr>
        <p:spPr>
          <a:xfrm>
            <a:off x="6605352" y="6352266"/>
            <a:ext cx="2133600" cy="365125"/>
          </a:xfrm>
          <a:prstGeom prst="rect">
            <a:avLst/>
          </a:prstGeom>
        </p:spPr>
        <p:txBody>
          <a:bodyPr vert="horz" lIns="87276" tIns="43638" rIns="87276" bIns="43638" rtlCol="0" anchor="ctr"/>
          <a:lstStyle>
            <a:lvl1pPr algn="r">
              <a:defRPr sz="1100">
                <a:solidFill>
                  <a:schemeClr val="tx1">
                    <a:tint val="75000"/>
                  </a:schemeClr>
                </a:solidFill>
                <a:latin typeface="Tahoma"/>
              </a:defRPr>
            </a:lvl1pPr>
          </a:lstStyle>
          <a:p>
            <a:fld id="{23D704CE-4D68-584A-838A-AE5576E77FBD}" type="slidenum">
              <a:rPr lang="ru-RU" smtClean="0"/>
              <a:pPr/>
              <a:t>‹#›</a:t>
            </a:fld>
            <a:endParaRPr lang="ru-RU" dirty="0"/>
          </a:p>
        </p:txBody>
      </p:sp>
      <p:pic>
        <p:nvPicPr>
          <p:cNvPr id="4" name="Изображение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8646" y="393861"/>
            <a:ext cx="1522144" cy="345490"/>
          </a:xfrm>
          <a:prstGeom prst="rect">
            <a:avLst/>
          </a:prstGeom>
        </p:spPr>
      </p:pic>
    </p:spTree>
    <p:extLst>
      <p:ext uri="{BB962C8B-B14F-4D97-AF65-F5344CB8AC3E}">
        <p14:creationId xmlns:p14="http://schemas.microsoft.com/office/powerpoint/2010/main" val="2033957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hasCustomPrompt="1"/>
          </p:nvPr>
        </p:nvSpPr>
        <p:spPr>
          <a:xfrm>
            <a:off x="457200" y="1011687"/>
            <a:ext cx="8229600" cy="794081"/>
          </a:xfrm>
          <a:prstGeom prst="rect">
            <a:avLst/>
          </a:prstGeom>
        </p:spPr>
        <p:txBody>
          <a:bodyPr lIns="87276" tIns="43638" rIns="87276" bIns="43638"/>
          <a:lstStyle>
            <a:lvl1pPr algn="l">
              <a:defRPr sz="1800" b="1"/>
            </a:lvl1pPr>
          </a:lstStyle>
          <a:p>
            <a:r>
              <a:rPr lang="en-US" dirty="0" smtClean="0"/>
              <a:t>ОБРАЗЕЦ ЗАГОЛОВКА</a:t>
            </a:r>
            <a:endParaRPr lang="ru-RU" dirty="0"/>
          </a:p>
        </p:txBody>
      </p:sp>
      <p:sp>
        <p:nvSpPr>
          <p:cNvPr id="3" name="Содержимое 2"/>
          <p:cNvSpPr>
            <a:spLocks noGrp="1"/>
          </p:cNvSpPr>
          <p:nvPr>
            <p:ph idx="1"/>
          </p:nvPr>
        </p:nvSpPr>
        <p:spPr>
          <a:xfrm>
            <a:off x="3198662" y="1805768"/>
            <a:ext cx="5540291" cy="3559133"/>
          </a:xfrm>
          <a:prstGeom prst="rect">
            <a:avLst/>
          </a:prstGeom>
        </p:spPr>
        <p:txBody>
          <a:bodyPr lIns="87276" tIns="43638" rIns="87276" bIns="43638"/>
          <a:lstStyle>
            <a:lvl1pPr algn="l">
              <a:defRPr sz="1100"/>
            </a:lvl1pPr>
            <a:lvl2pPr algn="l">
              <a:defRPr/>
            </a:lvl2pPr>
            <a:lvl3pPr algn="l">
              <a:defRPr/>
            </a:lvl3pPr>
            <a:lvl4pPr algn="l">
              <a:defRPr/>
            </a:lvl4pPr>
            <a:lvl5pPr algn="l">
              <a:defRPr/>
            </a:lvl5pPr>
          </a:lstStyle>
          <a:p>
            <a:pPr lvl="0"/>
            <a:r>
              <a:rPr lang="en-US" dirty="0" err="1" smtClean="0"/>
              <a:t>Образец</a:t>
            </a:r>
            <a:r>
              <a:rPr lang="en-US" dirty="0" smtClean="0"/>
              <a:t> </a:t>
            </a:r>
            <a:r>
              <a:rPr lang="en-US" dirty="0" err="1" smtClean="0"/>
              <a:t>текста</a:t>
            </a:r>
            <a:endParaRPr lang="ru-RU" dirty="0"/>
          </a:p>
        </p:txBody>
      </p:sp>
      <p:sp>
        <p:nvSpPr>
          <p:cNvPr id="7" name="Нижний колонтитул 4"/>
          <p:cNvSpPr>
            <a:spLocks noGrp="1"/>
          </p:cNvSpPr>
          <p:nvPr>
            <p:ph type="ftr" sz="quarter" idx="3"/>
          </p:nvPr>
        </p:nvSpPr>
        <p:spPr>
          <a:xfrm>
            <a:off x="2590801" y="6356351"/>
            <a:ext cx="3928176" cy="365125"/>
          </a:xfrm>
          <a:prstGeom prst="rect">
            <a:avLst/>
          </a:prstGeom>
        </p:spPr>
        <p:txBody>
          <a:bodyPr vert="horz" lIns="87276" tIns="43638" rIns="87276" bIns="43638" rtlCol="0" anchor="ctr"/>
          <a:lstStyle>
            <a:lvl1pPr algn="l">
              <a:defRPr sz="900">
                <a:solidFill>
                  <a:schemeClr val="tx1">
                    <a:tint val="75000"/>
                  </a:schemeClr>
                </a:solidFill>
                <a:latin typeface="Tahoma"/>
              </a:defRPr>
            </a:lvl1pPr>
          </a:lstStyle>
          <a:p>
            <a:r>
              <a:rPr lang="ru-RU" dirty="0" smtClean="0"/>
              <a:t>Список амбассадоров и рекомендации по взаимодействию с ними</a:t>
            </a:r>
            <a:endParaRPr lang="ru-RU" dirty="0"/>
          </a:p>
        </p:txBody>
      </p:sp>
      <p:sp>
        <p:nvSpPr>
          <p:cNvPr id="8" name="Номер слайда 5"/>
          <p:cNvSpPr>
            <a:spLocks noGrp="1"/>
          </p:cNvSpPr>
          <p:nvPr>
            <p:ph type="sldNum" sz="quarter" idx="4"/>
          </p:nvPr>
        </p:nvSpPr>
        <p:spPr>
          <a:xfrm>
            <a:off x="6605352" y="6352266"/>
            <a:ext cx="2133600" cy="365125"/>
          </a:xfrm>
          <a:prstGeom prst="rect">
            <a:avLst/>
          </a:prstGeom>
        </p:spPr>
        <p:txBody>
          <a:bodyPr vert="horz" lIns="87276" tIns="43638" rIns="87276" bIns="43638" rtlCol="0" anchor="ctr"/>
          <a:lstStyle>
            <a:lvl1pPr algn="r">
              <a:defRPr sz="1100">
                <a:solidFill>
                  <a:schemeClr val="tx1">
                    <a:tint val="75000"/>
                  </a:schemeClr>
                </a:solidFill>
                <a:latin typeface="Tahoma"/>
              </a:defRPr>
            </a:lvl1pPr>
          </a:lstStyle>
          <a:p>
            <a:fld id="{23D704CE-4D68-584A-838A-AE5576E77FBD}" type="slidenum">
              <a:rPr lang="ru-RU" smtClean="0"/>
              <a:pPr/>
              <a:t>‹#›</a:t>
            </a:fld>
            <a:endParaRPr lang="ru-RU" dirty="0"/>
          </a:p>
        </p:txBody>
      </p:sp>
      <p:sp>
        <p:nvSpPr>
          <p:cNvPr id="6" name="Содержимое 2"/>
          <p:cNvSpPr>
            <a:spLocks noGrp="1"/>
          </p:cNvSpPr>
          <p:nvPr>
            <p:ph idx="10"/>
          </p:nvPr>
        </p:nvSpPr>
        <p:spPr>
          <a:xfrm>
            <a:off x="457201" y="1805768"/>
            <a:ext cx="2585005" cy="3559133"/>
          </a:xfrm>
          <a:prstGeom prst="rect">
            <a:avLst/>
          </a:prstGeom>
        </p:spPr>
        <p:txBody>
          <a:bodyPr lIns="87276" tIns="43638" rIns="87276" bIns="43638"/>
          <a:lstStyle>
            <a:lvl1pPr algn="l">
              <a:defRPr sz="1100"/>
            </a:lvl1pPr>
            <a:lvl2pPr algn="l">
              <a:defRPr/>
            </a:lvl2pPr>
            <a:lvl3pPr algn="l">
              <a:defRPr/>
            </a:lvl3pPr>
            <a:lvl4pPr algn="l">
              <a:defRPr/>
            </a:lvl4pPr>
            <a:lvl5pPr algn="l">
              <a:defRPr/>
            </a:lvl5pPr>
          </a:lstStyle>
          <a:p>
            <a:pPr lvl="0"/>
            <a:r>
              <a:rPr lang="en-US" dirty="0" err="1" smtClean="0"/>
              <a:t>Образец</a:t>
            </a:r>
            <a:r>
              <a:rPr lang="en-US" dirty="0" smtClean="0"/>
              <a:t> </a:t>
            </a:r>
            <a:r>
              <a:rPr lang="en-US" dirty="0" err="1" smtClean="0"/>
              <a:t>текста</a:t>
            </a:r>
            <a:endParaRPr lang="ru-RU" dirty="0"/>
          </a:p>
        </p:txBody>
      </p:sp>
      <p:pic>
        <p:nvPicPr>
          <p:cNvPr id="9" name="Изображение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8646" y="393861"/>
            <a:ext cx="1522144" cy="345490"/>
          </a:xfrm>
          <a:prstGeom prst="rect">
            <a:avLst/>
          </a:prstGeom>
        </p:spPr>
      </p:pic>
    </p:spTree>
    <p:extLst>
      <p:ext uri="{BB962C8B-B14F-4D97-AF65-F5344CB8AC3E}">
        <p14:creationId xmlns:p14="http://schemas.microsoft.com/office/powerpoint/2010/main" val="1493745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hasCustomPrompt="1"/>
          </p:nvPr>
        </p:nvSpPr>
        <p:spPr>
          <a:xfrm>
            <a:off x="457200" y="1079424"/>
            <a:ext cx="8229600" cy="794081"/>
          </a:xfrm>
          <a:prstGeom prst="rect">
            <a:avLst/>
          </a:prstGeom>
        </p:spPr>
        <p:txBody>
          <a:bodyPr lIns="87276" tIns="43638" rIns="87276" bIns="43638"/>
          <a:lstStyle>
            <a:lvl1pPr algn="l">
              <a:defRPr sz="2000" b="1">
                <a:solidFill>
                  <a:schemeClr val="tx1">
                    <a:lumMod val="75000"/>
                    <a:lumOff val="25000"/>
                  </a:schemeClr>
                </a:solidFill>
              </a:defRPr>
            </a:lvl1pPr>
          </a:lstStyle>
          <a:p>
            <a:r>
              <a:rPr lang="en-US" dirty="0" smtClean="0"/>
              <a:t>ОБРАЗЕЦ ЗАГОЛОВКА</a:t>
            </a:r>
            <a:endParaRPr lang="ru-RU" dirty="0"/>
          </a:p>
        </p:txBody>
      </p:sp>
      <p:sp>
        <p:nvSpPr>
          <p:cNvPr id="3" name="Содержимое 2"/>
          <p:cNvSpPr>
            <a:spLocks noGrp="1"/>
          </p:cNvSpPr>
          <p:nvPr>
            <p:ph idx="1"/>
          </p:nvPr>
        </p:nvSpPr>
        <p:spPr>
          <a:xfrm>
            <a:off x="457200" y="2336546"/>
            <a:ext cx="8229600" cy="3832058"/>
          </a:xfrm>
          <a:prstGeom prst="rect">
            <a:avLst/>
          </a:prstGeom>
        </p:spPr>
        <p:txBody>
          <a:bodyPr lIns="87276" tIns="43638" rIns="87276" bIns="43638"/>
          <a:lstStyle>
            <a:lvl1pPr marL="174074" indent="-174074" algn="l">
              <a:buClr>
                <a:srgbClr val="00909B"/>
              </a:buClr>
              <a:tabLst/>
              <a:defRPr sz="1200">
                <a:solidFill>
                  <a:schemeClr val="tx1">
                    <a:lumMod val="75000"/>
                    <a:lumOff val="25000"/>
                  </a:schemeClr>
                </a:solidFill>
              </a:defRPr>
            </a:lvl1pPr>
            <a:lvl2pPr algn="l">
              <a:defRPr/>
            </a:lvl2pPr>
            <a:lvl3pPr algn="l">
              <a:defRPr/>
            </a:lvl3pPr>
            <a:lvl4pPr algn="l">
              <a:defRPr/>
            </a:lvl4pPr>
            <a:lvl5pPr algn="l">
              <a:defRPr/>
            </a:lvl5pPr>
          </a:lstStyle>
          <a:p>
            <a:pPr lvl="0"/>
            <a:r>
              <a:rPr lang="en-US" dirty="0" err="1" smtClean="0"/>
              <a:t>Образец</a:t>
            </a:r>
            <a:r>
              <a:rPr lang="en-US" dirty="0" smtClean="0"/>
              <a:t> </a:t>
            </a:r>
            <a:r>
              <a:rPr lang="en-US" dirty="0" err="1" smtClean="0"/>
              <a:t>текста</a:t>
            </a:r>
            <a:endParaRPr lang="ru-RU" dirty="0"/>
          </a:p>
        </p:txBody>
      </p:sp>
      <p:sp>
        <p:nvSpPr>
          <p:cNvPr id="6" name="Содержимое 2"/>
          <p:cNvSpPr>
            <a:spLocks noGrp="1"/>
          </p:cNvSpPr>
          <p:nvPr>
            <p:ph idx="10" hasCustomPrompt="1"/>
          </p:nvPr>
        </p:nvSpPr>
        <p:spPr>
          <a:xfrm>
            <a:off x="454592" y="1873505"/>
            <a:ext cx="8232208" cy="463044"/>
          </a:xfrm>
          <a:prstGeom prst="rect">
            <a:avLst/>
          </a:prstGeom>
        </p:spPr>
        <p:txBody>
          <a:bodyPr lIns="87276" tIns="43638" rIns="87276" bIns="43638"/>
          <a:lstStyle>
            <a:lvl1pPr marL="0" marR="0" indent="0" algn="l" defTabSz="510095" rtl="0" eaLnBrk="1" fontAlgn="auto" latinLnBrk="0" hangingPunct="1">
              <a:lnSpc>
                <a:spcPct val="100000"/>
              </a:lnSpc>
              <a:spcBef>
                <a:spcPct val="20000"/>
              </a:spcBef>
              <a:spcAft>
                <a:spcPts val="0"/>
              </a:spcAft>
              <a:buClrTx/>
              <a:buSzTx/>
              <a:buFontTx/>
              <a:buNone/>
              <a:tabLst/>
              <a:defRPr sz="2000" b="0">
                <a:solidFill>
                  <a:srgbClr val="00909B"/>
                </a:solidFill>
              </a:defRPr>
            </a:lvl1pPr>
            <a:lvl2pPr algn="l">
              <a:defRPr/>
            </a:lvl2pPr>
            <a:lvl3pPr algn="l">
              <a:defRPr/>
            </a:lvl3pPr>
            <a:lvl4pPr algn="l">
              <a:defRPr/>
            </a:lvl4pPr>
            <a:lvl5pPr algn="l">
              <a:defRPr/>
            </a:lvl5pPr>
          </a:lstStyle>
          <a:p>
            <a:pPr lvl="0"/>
            <a:r>
              <a:rPr lang="ru-RU" dirty="0" smtClean="0"/>
              <a:t>ЗАГОЛОВОК</a:t>
            </a:r>
          </a:p>
          <a:p>
            <a:pPr lvl="0"/>
            <a:endParaRPr lang="ru-RU" dirty="0"/>
          </a:p>
        </p:txBody>
      </p:sp>
      <p:sp>
        <p:nvSpPr>
          <p:cNvPr id="10" name="Номер слайда 5"/>
          <p:cNvSpPr>
            <a:spLocks noGrp="1"/>
          </p:cNvSpPr>
          <p:nvPr>
            <p:ph type="sldNum" sz="quarter" idx="4"/>
          </p:nvPr>
        </p:nvSpPr>
        <p:spPr>
          <a:xfrm>
            <a:off x="8057498" y="6420000"/>
            <a:ext cx="681454" cy="365125"/>
          </a:xfrm>
          <a:prstGeom prst="rect">
            <a:avLst/>
          </a:prstGeom>
        </p:spPr>
        <p:txBody>
          <a:bodyPr vert="horz" lIns="87276" tIns="43638" rIns="87276" bIns="43638" rtlCol="0" anchor="ctr"/>
          <a:lstStyle>
            <a:lvl1pPr algn="r">
              <a:defRPr sz="1300">
                <a:solidFill>
                  <a:srgbClr val="00909B"/>
                </a:solidFill>
                <a:latin typeface="Tahoma"/>
              </a:defRPr>
            </a:lvl1pPr>
          </a:lstStyle>
          <a:p>
            <a:fld id="{23D704CE-4D68-584A-838A-AE5576E77FBD}" type="slidenum">
              <a:rPr lang="ru-RU" smtClean="0"/>
              <a:pPr/>
              <a:t>‹#›</a:t>
            </a:fld>
            <a:endParaRPr lang="ru-RU" dirty="0"/>
          </a:p>
        </p:txBody>
      </p:sp>
    </p:spTree>
    <p:extLst>
      <p:ext uri="{BB962C8B-B14F-4D97-AF65-F5344CB8AC3E}">
        <p14:creationId xmlns:p14="http://schemas.microsoft.com/office/powerpoint/2010/main" val="364162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ru-RU"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fld id="{299F2523-E715-4253-894F-E67298CE386E}" type="slidenum">
              <a:rPr lang="ru-RU" altLang="ru-RU"/>
              <a:pPr/>
              <a:t>‹#›</a:t>
            </a:fld>
            <a:endParaRPr lang="ru-RU" altLang="ru-RU"/>
          </a:p>
        </p:txBody>
      </p:sp>
    </p:spTree>
    <p:extLst>
      <p:ext uri="{BB962C8B-B14F-4D97-AF65-F5344CB8AC3E}">
        <p14:creationId xmlns:p14="http://schemas.microsoft.com/office/powerpoint/2010/main" val="918081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ru-RU"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quarter" idx="2"/>
          </p:nvPr>
        </p:nvSpPr>
        <p:spPr>
          <a:xfrm>
            <a:off x="4610100" y="1828800"/>
            <a:ext cx="3771900" cy="1752600"/>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Content Placeholder 4"/>
          <p:cNvSpPr>
            <a:spLocks noGrp="1"/>
          </p:cNvSpPr>
          <p:nvPr>
            <p:ph sz="quarter" idx="3"/>
          </p:nvPr>
        </p:nvSpPr>
        <p:spPr>
          <a:xfrm>
            <a:off x="4610100" y="3733800"/>
            <a:ext cx="3771900" cy="1752600"/>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ru-RU"/>
          </a:p>
        </p:txBody>
      </p:sp>
      <p:sp>
        <p:nvSpPr>
          <p:cNvPr id="7" name="Footer Placeholder 4"/>
          <p:cNvSpPr>
            <a:spLocks noGrp="1"/>
          </p:cNvSpPr>
          <p:nvPr>
            <p:ph type="ftr" sz="quarter" idx="11"/>
          </p:nvPr>
        </p:nvSpPr>
        <p:spPr/>
        <p:txBody>
          <a:bodyPr/>
          <a:lstStyle>
            <a:lvl1pPr>
              <a:defRPr/>
            </a:lvl1pPr>
          </a:lstStyle>
          <a:p>
            <a:pPr>
              <a:defRPr/>
            </a:pPr>
            <a:endParaRPr lang="ru-RU"/>
          </a:p>
        </p:txBody>
      </p:sp>
      <p:sp>
        <p:nvSpPr>
          <p:cNvPr id="8" name="Slide Number Placeholder 5"/>
          <p:cNvSpPr>
            <a:spLocks noGrp="1"/>
          </p:cNvSpPr>
          <p:nvPr>
            <p:ph type="sldNum" sz="quarter" idx="12"/>
          </p:nvPr>
        </p:nvSpPr>
        <p:spPr>
          <a:ln/>
        </p:spPr>
        <p:txBody>
          <a:bodyPr/>
          <a:lstStyle>
            <a:lvl1pPr>
              <a:defRPr/>
            </a:lvl1pPr>
          </a:lstStyle>
          <a:p>
            <a:fld id="{557B3DBD-9EF9-49DE-B755-8D2D3347574C}" type="slidenum">
              <a:rPr lang="ru-RU" altLang="ru-RU"/>
              <a:pPr/>
              <a:t>‹#›</a:t>
            </a:fld>
            <a:endParaRPr lang="ru-RU" altLang="ru-RU"/>
          </a:p>
        </p:txBody>
      </p:sp>
    </p:spTree>
    <p:extLst>
      <p:ext uri="{BB962C8B-B14F-4D97-AF65-F5344CB8AC3E}">
        <p14:creationId xmlns:p14="http://schemas.microsoft.com/office/powerpoint/2010/main" val="625951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a:ln/>
        </p:spPr>
        <p:txBody>
          <a:bodyPr/>
          <a:lstStyle>
            <a:lvl1pPr>
              <a:defRPr/>
            </a:lvl1pPr>
          </a:lstStyle>
          <a:p>
            <a:fld id="{30A691D2-72A6-437C-8C64-A7B73EF4094E}" type="slidenum">
              <a:rPr lang="ru-RU" altLang="ru-RU"/>
              <a:pPr/>
              <a:t>‹#›</a:t>
            </a:fld>
            <a:endParaRPr lang="ru-RU" altLang="ru-RU"/>
          </a:p>
        </p:txBody>
      </p:sp>
    </p:spTree>
    <p:extLst>
      <p:ext uri="{BB962C8B-B14F-4D97-AF65-F5344CB8AC3E}">
        <p14:creationId xmlns:p14="http://schemas.microsoft.com/office/powerpoint/2010/main" val="315997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14.12.2016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14.12.2016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14.12.2016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14.12.2016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14.12.2016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14.12.2016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14.12.2016</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hyperlink" Target="http://vk.com/vashifinancy" TargetMode="External"/><Relationship Id="rId3" Type="http://schemas.openxmlformats.org/officeDocument/2006/relationships/image" Target="../media/image19.png"/><Relationship Id="rId7" Type="http://schemas.openxmlformats.org/officeDocument/2006/relationships/hyperlink" Target="https://ok.ru/druzhisfin" TargetMode="External"/><Relationship Id="rId12" Type="http://schemas.openxmlformats.org/officeDocument/2006/relationships/hyperlink" Target="http://&#1093;&#1086;&#1095;&#1091;&#1084;&#1086;&#1075;&#1091;&#1079;&#1085;&#1072;&#1102;.&#1088;&#1092;/"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www.facebook.com/vashifinancy/?fref=ts" TargetMode="External"/><Relationship Id="rId11" Type="http://schemas.openxmlformats.org/officeDocument/2006/relationships/hyperlink" Target="https://www.youtube.com/channel/UCTqHWfU8xfCq7i4MiLLV05w" TargetMode="External"/><Relationship Id="rId5" Type="http://schemas.openxmlformats.org/officeDocument/2006/relationships/hyperlink" Target="http://&#1074;&#1072;&#1096;&#1080;&#1092;&#1080;&#1085;&#1072;&#1085;&#1089;&#1099;.&#1088;&#1092;/" TargetMode="External"/><Relationship Id="rId10" Type="http://schemas.openxmlformats.org/officeDocument/2006/relationships/hyperlink" Target="https://www.instagram.com/vashifinancy/" TargetMode="External"/><Relationship Id="rId4" Type="http://schemas.openxmlformats.org/officeDocument/2006/relationships/image" Target="../media/image20.png"/><Relationship Id="rId9" Type="http://schemas.openxmlformats.org/officeDocument/2006/relationships/hyperlink" Target="https://twitter.com/vashifinanc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e.mail.ru/attachment/14769516360000000465/0;2"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minfin.ru/ru/om/fingram/directions/programs/"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1.tiff"/></Relationships>
</file>

<file path=ppt/slides/_rels/slide9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wmf"/><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54.jpe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600200"/>
            <a:ext cx="7772400" cy="1900808"/>
          </a:xfrm>
        </p:spPr>
        <p:txBody>
          <a:bodyPr>
            <a:noAutofit/>
          </a:bodyPr>
          <a:lstStyle/>
          <a:p>
            <a:r>
              <a:rPr lang="ru-RU" sz="2800" b="1" dirty="0" smtClean="0"/>
              <a:t/>
            </a:r>
            <a:br>
              <a:rPr lang="ru-RU" sz="2800" b="1" dirty="0" smtClean="0"/>
            </a:br>
            <a:r>
              <a:rPr lang="ru-RU" sz="2800" b="1" dirty="0"/>
              <a:t/>
            </a:r>
            <a:br>
              <a:rPr lang="ru-RU" sz="2800" b="1" dirty="0"/>
            </a:br>
            <a:r>
              <a:rPr lang="ru-RU" sz="2800" b="1" dirty="0" smtClean="0">
                <a:solidFill>
                  <a:schemeClr val="tx1"/>
                </a:solidFill>
              </a:rPr>
              <a:t>Федеральный методический центр по финансовой грамотности системы общего и среднего профессионального образования </a:t>
            </a:r>
            <a:r>
              <a:rPr lang="ru-RU" sz="2800" dirty="0">
                <a:solidFill>
                  <a:schemeClr val="tx1"/>
                </a:solidFill>
              </a:rPr>
              <a:t/>
            </a:r>
            <a:br>
              <a:rPr lang="ru-RU" sz="2800" dirty="0">
                <a:solidFill>
                  <a:schemeClr val="tx1"/>
                </a:solidFill>
              </a:rPr>
            </a:br>
            <a:r>
              <a:rPr lang="ru-RU" sz="2000" dirty="0">
                <a:solidFill>
                  <a:schemeClr val="tx1"/>
                </a:solidFill>
              </a:rPr>
              <a:t/>
            </a:r>
            <a:br>
              <a:rPr lang="ru-RU" sz="2000" dirty="0">
                <a:solidFill>
                  <a:schemeClr val="tx1"/>
                </a:solidFill>
              </a:rPr>
            </a:br>
            <a:r>
              <a:rPr lang="ru-RU" sz="1800" dirty="0" smtClean="0">
                <a:solidFill>
                  <a:schemeClr val="tx1"/>
                </a:solidFill>
              </a:rPr>
              <a:t>Контракт </a:t>
            </a:r>
            <a:r>
              <a:rPr lang="ru-RU" sz="1800" dirty="0">
                <a:solidFill>
                  <a:schemeClr val="tx1"/>
                </a:solidFill>
              </a:rPr>
              <a:t>«Содействие в создании кадрового потенциала учителей, методистов, администраторов образовательных организаций в области финансовой грамотности, а также эффективной инфраструктуры по поддержке их деятельности по распространению финансовой грамотности» </a:t>
            </a:r>
            <a:r>
              <a:rPr lang="ru-RU" sz="1800" dirty="0" smtClean="0">
                <a:solidFill>
                  <a:schemeClr val="tx1"/>
                </a:solidFill>
              </a:rPr>
              <a:t>№FEFLP/QCВS-2.5</a:t>
            </a:r>
            <a:endParaRPr lang="ru-RU" sz="2800" dirty="0">
              <a:solidFill>
                <a:schemeClr val="tx1"/>
              </a:solidFill>
            </a:endParaRPr>
          </a:p>
        </p:txBody>
      </p:sp>
      <p:sp>
        <p:nvSpPr>
          <p:cNvPr id="3" name="Подзаголовок 2"/>
          <p:cNvSpPr>
            <a:spLocks noGrp="1"/>
          </p:cNvSpPr>
          <p:nvPr>
            <p:ph type="subTitle" idx="1"/>
          </p:nvPr>
        </p:nvSpPr>
        <p:spPr>
          <a:xfrm>
            <a:off x="1371600" y="3556000"/>
            <a:ext cx="6400800" cy="3041352"/>
          </a:xfrm>
        </p:spPr>
        <p:txBody>
          <a:bodyPr>
            <a:normAutofit/>
          </a:bodyPr>
          <a:lstStyle/>
          <a:p>
            <a:endParaRPr lang="ru-RU" b="1" dirty="0" smtClean="0">
              <a:solidFill>
                <a:schemeClr val="tx1"/>
              </a:solidFill>
            </a:endParaRPr>
          </a:p>
          <a:p>
            <a:r>
              <a:rPr lang="ru-RU" b="1" dirty="0" smtClean="0">
                <a:solidFill>
                  <a:schemeClr val="tx1"/>
                </a:solidFill>
              </a:rPr>
              <a:t>Электронное пособие в схемах</a:t>
            </a:r>
          </a:p>
          <a:p>
            <a:r>
              <a:rPr lang="ru-RU" b="1" dirty="0" smtClean="0">
                <a:solidFill>
                  <a:schemeClr val="tx1"/>
                </a:solidFill>
              </a:rPr>
              <a:t>«Системно-</a:t>
            </a:r>
            <a:r>
              <a:rPr lang="ru-RU" b="1" dirty="0" err="1" smtClean="0">
                <a:solidFill>
                  <a:schemeClr val="tx1"/>
                </a:solidFill>
              </a:rPr>
              <a:t>деятельностный</a:t>
            </a:r>
            <a:r>
              <a:rPr lang="ru-RU" b="1" dirty="0" smtClean="0">
                <a:solidFill>
                  <a:schemeClr val="tx1"/>
                </a:solidFill>
              </a:rPr>
              <a:t> подход к организации процесса обучения основам финансовой грамотности»</a:t>
            </a:r>
            <a:br>
              <a:rPr lang="ru-RU" b="1" dirty="0" smtClean="0">
                <a:solidFill>
                  <a:schemeClr val="tx1"/>
                </a:solidFill>
              </a:rPr>
            </a:br>
            <a:r>
              <a:rPr lang="ru-RU" b="1" dirty="0" smtClean="0">
                <a:solidFill>
                  <a:schemeClr val="tx1"/>
                </a:solidFill>
              </a:rPr>
              <a:t>часть </a:t>
            </a:r>
            <a:r>
              <a:rPr lang="en-US" b="1" dirty="0" smtClean="0">
                <a:solidFill>
                  <a:schemeClr val="tx1"/>
                </a:solidFill>
              </a:rPr>
              <a:t>I</a:t>
            </a:r>
            <a:endParaRPr lang="ru-RU" b="1" dirty="0" smtClean="0">
              <a:solidFill>
                <a:schemeClr val="tx1"/>
              </a:solidFill>
            </a:endParaRPr>
          </a:p>
          <a:p>
            <a:endParaRPr lang="ru-RU" b="1" dirty="0" smtClean="0">
              <a:solidFill>
                <a:schemeClr val="tx1"/>
              </a:solidFill>
            </a:endParaRPr>
          </a:p>
          <a:p>
            <a:r>
              <a:rPr lang="ru-RU" sz="1800" dirty="0">
                <a:solidFill>
                  <a:schemeClr val="tx1"/>
                </a:solidFill>
              </a:rPr>
              <a:t>Под общей редакцией Н.И. </a:t>
            </a:r>
            <a:r>
              <a:rPr lang="ru-RU" sz="1800" dirty="0" err="1">
                <a:solidFill>
                  <a:schemeClr val="tx1"/>
                </a:solidFill>
              </a:rPr>
              <a:t>Берзона</a:t>
            </a:r>
            <a:r>
              <a:rPr lang="ru-RU" sz="1800" dirty="0">
                <a:solidFill>
                  <a:schemeClr val="tx1"/>
                </a:solidFill>
              </a:rPr>
              <a:t> и П.К. </a:t>
            </a:r>
            <a:r>
              <a:rPr lang="ru-RU" sz="1800" dirty="0" smtClean="0">
                <a:solidFill>
                  <a:schemeClr val="tx1"/>
                </a:solidFill>
              </a:rPr>
              <a:t>Бондарчука</a:t>
            </a:r>
            <a:endParaRPr lang="ru-RU" sz="1800" dirty="0">
              <a:solidFill>
                <a:schemeClr val="tx1"/>
              </a:solidFill>
            </a:endParaRPr>
          </a:p>
          <a:p>
            <a:r>
              <a:rPr lang="ru-RU" sz="1800" dirty="0" smtClean="0">
                <a:solidFill>
                  <a:schemeClr val="tx1"/>
                </a:solidFill>
              </a:rPr>
              <a:t>Москва, 2016</a:t>
            </a:r>
            <a:endParaRPr lang="ru-RU" sz="1800" dirty="0">
              <a:solidFill>
                <a:schemeClr val="tx1"/>
              </a:solidFill>
            </a:endParaRPr>
          </a:p>
        </p:txBody>
      </p:sp>
    </p:spTree>
    <p:extLst>
      <p:ext uri="{BB962C8B-B14F-4D97-AF65-F5344CB8AC3E}">
        <p14:creationId xmlns:p14="http://schemas.microsoft.com/office/powerpoint/2010/main" val="2433666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4294967295"/>
          </p:nvPr>
        </p:nvSpPr>
        <p:spPr>
          <a:xfrm>
            <a:off x="8333820" y="6464551"/>
            <a:ext cx="629160" cy="365125"/>
          </a:xfrm>
          <a:prstGeom prst="rect">
            <a:avLst/>
          </a:prstGeom>
        </p:spPr>
        <p:txBody>
          <a:bodyPr lIns="80165" tIns="40083" rIns="80165" bIns="40083"/>
          <a:lstStyle/>
          <a:p>
            <a:fld id="{23D704CE-4D68-584A-838A-AE5576E77FBD}" type="slidenum">
              <a:rPr lang="ru-RU" smtClean="0"/>
              <a:pPr/>
              <a:t>10</a:t>
            </a:fld>
            <a:endParaRPr lang="ru-RU" dirty="0"/>
          </a:p>
        </p:txBody>
      </p:sp>
      <p:sp>
        <p:nvSpPr>
          <p:cNvPr id="33" name="Текст 7"/>
          <p:cNvSpPr txBox="1">
            <a:spLocks/>
          </p:cNvSpPr>
          <p:nvPr/>
        </p:nvSpPr>
        <p:spPr>
          <a:xfrm>
            <a:off x="1260539" y="1859342"/>
            <a:ext cx="7432454" cy="1214484"/>
          </a:xfrm>
          <a:prstGeom prst="rect">
            <a:avLst/>
          </a:prstGeom>
        </p:spPr>
        <p:txBody>
          <a:bodyPr lIns="80165" tIns="40083" rIns="80165" bIns="40083"/>
          <a:lstStyle>
            <a:lvl1pPr marL="373315" indent="-373315" algn="l" defTabSz="497754" rtl="0" eaLnBrk="1" latinLnBrk="0" hangingPunct="1">
              <a:spcBef>
                <a:spcPct val="20000"/>
              </a:spcBef>
              <a:buFont typeface="Arial"/>
              <a:buChar char="•"/>
              <a:defRPr sz="3500" kern="1200">
                <a:solidFill>
                  <a:schemeClr val="tx1"/>
                </a:solidFill>
                <a:latin typeface="Tahoma"/>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Tahoma"/>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Tahoma"/>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Tahoma"/>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Tahoma"/>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endParaRPr lang="en-US" sz="1200" b="1" dirty="0"/>
          </a:p>
        </p:txBody>
      </p:sp>
      <p:sp>
        <p:nvSpPr>
          <p:cNvPr id="7" name="object 9"/>
          <p:cNvSpPr txBox="1"/>
          <p:nvPr/>
        </p:nvSpPr>
        <p:spPr>
          <a:xfrm>
            <a:off x="552683" y="1805767"/>
            <a:ext cx="4825342" cy="4766893"/>
          </a:xfrm>
          <a:prstGeom prst="rect">
            <a:avLst/>
          </a:prstGeom>
        </p:spPr>
        <p:txBody>
          <a:bodyPr vert="horz" wrap="square" lIns="0" tIns="0" rIns="0" bIns="0" rtlCol="0">
            <a:spAutoFit/>
          </a:bodyPr>
          <a:lstStyle/>
          <a:p>
            <a:pPr marL="327285" indent="-327285">
              <a:spcBef>
                <a:spcPct val="20000"/>
              </a:spcBef>
              <a:spcAft>
                <a:spcPts val="1052"/>
              </a:spcAft>
              <a:buClr>
                <a:srgbClr val="90C079"/>
              </a:buClr>
              <a:buFont typeface="Wingdings" pitchFamily="2" charset="2"/>
              <a:buChar char="§"/>
            </a:pPr>
            <a:r>
              <a:rPr lang="ru-RU" sz="1400" dirty="0">
                <a:latin typeface="Tahoma" panose="020B0604030504040204" pitchFamily="34" charset="0"/>
                <a:ea typeface="Tahoma" panose="020B0604030504040204" pitchFamily="34" charset="0"/>
                <a:cs typeface="Tahoma" panose="020B0604030504040204" pitchFamily="34" charset="0"/>
              </a:rPr>
              <a:t>На базе ведущих вузов (МГУ, НИУ ВШЭ, </a:t>
            </a:r>
            <a:r>
              <a:rPr lang="ru-RU" sz="1400" dirty="0" err="1">
                <a:latin typeface="Tahoma" panose="020B0604030504040204" pitchFamily="34" charset="0"/>
                <a:ea typeface="Tahoma" panose="020B0604030504040204" pitchFamily="34" charset="0"/>
                <a:cs typeface="Tahoma" panose="020B0604030504040204" pitchFamily="34" charset="0"/>
              </a:rPr>
              <a:t>РАНХиГС</a:t>
            </a:r>
            <a:r>
              <a:rPr lang="ru-RU" sz="1400" dirty="0">
                <a:latin typeface="Tahoma" panose="020B0604030504040204" pitchFamily="34" charset="0"/>
                <a:ea typeface="Tahoma" panose="020B0604030504040204" pitchFamily="34" charset="0"/>
                <a:cs typeface="Tahoma" panose="020B0604030504040204" pitchFamily="34" charset="0"/>
              </a:rPr>
              <a:t>, Финансовый университет) созданы </a:t>
            </a:r>
            <a:r>
              <a:rPr lang="ru-RU" sz="1400" b="1" dirty="0">
                <a:latin typeface="Tahoma" panose="020B0604030504040204" pitchFamily="34" charset="0"/>
                <a:ea typeface="Tahoma" panose="020B0604030504040204" pitchFamily="34" charset="0"/>
                <a:cs typeface="Tahoma" panose="020B0604030504040204" pitchFamily="34" charset="0"/>
              </a:rPr>
              <a:t>Федеральные методические центры </a:t>
            </a:r>
            <a:r>
              <a:rPr lang="ru-RU" sz="1400" dirty="0">
                <a:latin typeface="Tahoma" panose="020B0604030504040204" pitchFamily="34" charset="0"/>
                <a:ea typeface="Tahoma" panose="020B0604030504040204" pitchFamily="34" charset="0"/>
                <a:cs typeface="Tahoma" panose="020B0604030504040204" pitchFamily="34" charset="0"/>
              </a:rPr>
              <a:t>и сеть </a:t>
            </a:r>
            <a:r>
              <a:rPr lang="ru-RU" sz="1400" b="1" dirty="0">
                <a:latin typeface="Tahoma" panose="020B0604030504040204" pitchFamily="34" charset="0"/>
                <a:ea typeface="Tahoma" panose="020B0604030504040204" pitchFamily="34" charset="0"/>
                <a:cs typeface="Tahoma" panose="020B0604030504040204" pitchFamily="34" charset="0"/>
              </a:rPr>
              <a:t>Региональных методических центров</a:t>
            </a:r>
            <a:r>
              <a:rPr lang="ru-RU" sz="1400" dirty="0">
                <a:latin typeface="Tahoma" panose="020B0604030504040204" pitchFamily="34" charset="0"/>
                <a:ea typeface="Tahoma" panose="020B0604030504040204" pitchFamily="34" charset="0"/>
                <a:cs typeface="Tahoma" panose="020B0604030504040204" pitchFamily="34" charset="0"/>
              </a:rPr>
              <a:t>. Сформирован кадровый состав, разработаны программы повышения квалификации. </a:t>
            </a:r>
          </a:p>
          <a:p>
            <a:pPr marL="327285" indent="-327285">
              <a:spcBef>
                <a:spcPct val="20000"/>
              </a:spcBef>
              <a:spcAft>
                <a:spcPts val="1052"/>
              </a:spcAft>
              <a:buClr>
                <a:srgbClr val="90C079"/>
              </a:buClr>
              <a:buFont typeface="Wingdings" pitchFamily="2" charset="2"/>
              <a:buChar char="§"/>
            </a:pPr>
            <a:r>
              <a:rPr lang="ru-RU" sz="1400" dirty="0">
                <a:latin typeface="Tahoma" panose="020B0604030504040204" pitchFamily="34" charset="0"/>
                <a:ea typeface="Tahoma" panose="020B0604030504040204" pitchFamily="34" charset="0"/>
                <a:cs typeface="Tahoma" panose="020B0604030504040204" pitchFamily="34" charset="0"/>
              </a:rPr>
              <a:t>Будут подготовлены:</a:t>
            </a:r>
          </a:p>
          <a:p>
            <a:pPr marL="763666" lvl="1" indent="-327285">
              <a:spcAft>
                <a:spcPts val="1052"/>
              </a:spcAft>
              <a:buClr>
                <a:srgbClr val="90C079"/>
              </a:buClr>
              <a:buFont typeface="Tahoma" panose="020B0604030504040204" pitchFamily="34" charset="0"/>
              <a:buChar char="−"/>
            </a:pPr>
            <a:r>
              <a:rPr lang="ru-RU" sz="1400" b="1" dirty="0">
                <a:latin typeface="Tahoma" panose="020B0604030504040204" pitchFamily="34" charset="0"/>
                <a:ea typeface="Tahoma" panose="020B0604030504040204" pitchFamily="34" charset="0"/>
                <a:cs typeface="Tahoma" panose="020B0604030504040204" pitchFamily="34" charset="0"/>
              </a:rPr>
              <a:t>4 000 консультантов </a:t>
            </a:r>
            <a:r>
              <a:rPr lang="ru-RU" sz="1400" dirty="0">
                <a:latin typeface="Tahoma" panose="020B0604030504040204" pitchFamily="34" charset="0"/>
                <a:ea typeface="Tahoma" panose="020B0604030504040204" pitchFamily="34" charset="0"/>
                <a:cs typeface="Tahoma" panose="020B0604030504040204" pitchFamily="34" charset="0"/>
              </a:rPr>
              <a:t>для обучения взрослых; </a:t>
            </a:r>
          </a:p>
          <a:p>
            <a:pPr marL="763666" lvl="1" indent="-327285">
              <a:spcAft>
                <a:spcPts val="1052"/>
              </a:spcAft>
              <a:buClr>
                <a:srgbClr val="90C079"/>
              </a:buClr>
              <a:buFont typeface="Tahoma" panose="020B0604030504040204" pitchFamily="34" charset="0"/>
              <a:buChar char="−"/>
            </a:pPr>
            <a:r>
              <a:rPr lang="ru-RU" sz="1400" b="1" dirty="0">
                <a:latin typeface="Tahoma" panose="020B0604030504040204" pitchFamily="34" charset="0"/>
                <a:ea typeface="Tahoma" panose="020B0604030504040204" pitchFamily="34" charset="0"/>
                <a:cs typeface="Tahoma" panose="020B0604030504040204" pitchFamily="34" charset="0"/>
              </a:rPr>
              <a:t>более </a:t>
            </a:r>
            <a:r>
              <a:rPr lang="en-US" sz="1400" b="1" dirty="0">
                <a:latin typeface="Tahoma" panose="020B0604030504040204" pitchFamily="34" charset="0"/>
                <a:ea typeface="Tahoma" panose="020B0604030504040204" pitchFamily="34" charset="0"/>
                <a:cs typeface="Tahoma" panose="020B0604030504040204" pitchFamily="34" charset="0"/>
              </a:rPr>
              <a:t>20</a:t>
            </a:r>
            <a:r>
              <a:rPr lang="ru-RU" sz="1400" b="1" dirty="0">
                <a:latin typeface="Tahoma" panose="020B0604030504040204" pitchFamily="34" charset="0"/>
                <a:ea typeface="Tahoma" panose="020B0604030504040204" pitchFamily="34" charset="0"/>
                <a:cs typeface="Tahoma" panose="020B0604030504040204" pitchFamily="34" charset="0"/>
              </a:rPr>
              <a:t> </a:t>
            </a:r>
            <a:r>
              <a:rPr lang="en-US" sz="1400" b="1" dirty="0">
                <a:latin typeface="Tahoma" panose="020B0604030504040204" pitchFamily="34" charset="0"/>
                <a:ea typeface="Tahoma" panose="020B0604030504040204" pitchFamily="34" charset="0"/>
                <a:cs typeface="Tahoma" panose="020B0604030504040204" pitchFamily="34" charset="0"/>
              </a:rPr>
              <a:t>000</a:t>
            </a:r>
            <a:r>
              <a:rPr lang="ru-RU" sz="1400" b="1" dirty="0">
                <a:latin typeface="Tahoma" panose="020B0604030504040204" pitchFamily="34" charset="0"/>
                <a:ea typeface="Tahoma" panose="020B0604030504040204" pitchFamily="34" charset="0"/>
                <a:cs typeface="Tahoma" panose="020B0604030504040204" pitchFamily="34" charset="0"/>
              </a:rPr>
              <a:t> педагогов и методистов</a:t>
            </a:r>
            <a:r>
              <a:rPr lang="ru-RU" sz="1400" dirty="0">
                <a:latin typeface="Tahoma" panose="020B0604030504040204" pitchFamily="34" charset="0"/>
                <a:ea typeface="Tahoma" panose="020B0604030504040204" pitchFamily="34" charset="0"/>
                <a:cs typeface="Tahoma" panose="020B0604030504040204" pitchFamily="34" charset="0"/>
              </a:rPr>
              <a:t>;</a:t>
            </a:r>
          </a:p>
          <a:p>
            <a:pPr marL="763666" lvl="1" indent="-327285">
              <a:spcAft>
                <a:spcPts val="1052"/>
              </a:spcAft>
              <a:buClr>
                <a:srgbClr val="90C079"/>
              </a:buClr>
              <a:buFont typeface="Tahoma" panose="020B0604030504040204" pitchFamily="34" charset="0"/>
              <a:buChar char="−"/>
            </a:pPr>
            <a:r>
              <a:rPr lang="ru-RU" sz="1400" b="1" dirty="0">
                <a:latin typeface="Tahoma" panose="020B0604030504040204" pitchFamily="34" charset="0"/>
                <a:ea typeface="Tahoma" panose="020B0604030504040204" pitchFamily="34" charset="0"/>
                <a:cs typeface="Tahoma" panose="020B0604030504040204" pitchFamily="34" charset="0"/>
              </a:rPr>
              <a:t>5 000 преподавателей вузов </a:t>
            </a:r>
            <a:r>
              <a:rPr lang="ru-RU" sz="1400" dirty="0">
                <a:latin typeface="Tahoma" panose="020B0604030504040204" pitchFamily="34" charset="0"/>
                <a:ea typeface="Tahoma" panose="020B0604030504040204" pitchFamily="34" charset="0"/>
                <a:cs typeface="Tahoma" panose="020B0604030504040204" pitchFamily="34" charset="0"/>
              </a:rPr>
              <a:t>повысят квалификацию.</a:t>
            </a:r>
          </a:p>
          <a:p>
            <a:pPr marL="327285" indent="-327285">
              <a:spcBef>
                <a:spcPct val="20000"/>
              </a:spcBef>
              <a:spcAft>
                <a:spcPts val="1052"/>
              </a:spcAft>
              <a:buClr>
                <a:srgbClr val="90C079"/>
              </a:buClr>
              <a:buFont typeface="Wingdings" pitchFamily="2" charset="2"/>
              <a:buChar char="§"/>
            </a:pPr>
            <a:r>
              <a:rPr lang="ru-RU" sz="1400" dirty="0">
                <a:latin typeface="Tahoma" panose="020B0604030504040204" pitchFamily="34" charset="0"/>
                <a:ea typeface="Tahoma" panose="020B0604030504040204" pitchFamily="34" charset="0"/>
                <a:cs typeface="Tahoma" panose="020B0604030504040204" pitchFamily="34" charset="0"/>
              </a:rPr>
              <a:t>На данный момент в Проекте уже подготовлено </a:t>
            </a:r>
            <a:br>
              <a:rPr lang="ru-RU" sz="1400" dirty="0">
                <a:latin typeface="Tahoma" panose="020B0604030504040204" pitchFamily="34" charset="0"/>
                <a:ea typeface="Tahoma" panose="020B0604030504040204" pitchFamily="34" charset="0"/>
                <a:cs typeface="Tahoma" panose="020B0604030504040204" pitchFamily="34" charset="0"/>
              </a:rPr>
            </a:br>
            <a:r>
              <a:rPr lang="ru-RU" sz="1400" b="1" dirty="0">
                <a:latin typeface="Tahoma" panose="020B0604030504040204" pitchFamily="34" charset="0"/>
                <a:ea typeface="Tahoma" panose="020B0604030504040204" pitchFamily="34" charset="0"/>
                <a:cs typeface="Tahoma" panose="020B0604030504040204" pitchFamily="34" charset="0"/>
              </a:rPr>
              <a:t>900 </a:t>
            </a:r>
            <a:r>
              <a:rPr lang="ru-RU" sz="1400" b="1" dirty="0" err="1">
                <a:latin typeface="Tahoma" panose="020B0604030504040204" pitchFamily="34" charset="0"/>
                <a:ea typeface="Tahoma" panose="020B0604030504040204" pitchFamily="34" charset="0"/>
                <a:cs typeface="Tahoma" panose="020B0604030504040204" pitchFamily="34" charset="0"/>
              </a:rPr>
              <a:t>тьюторов</a:t>
            </a:r>
            <a:r>
              <a:rPr lang="ru-RU" sz="1400" b="1" dirty="0">
                <a:latin typeface="Tahoma" panose="020B0604030504040204" pitchFamily="34" charset="0"/>
                <a:ea typeface="Tahoma" panose="020B0604030504040204" pitchFamily="34" charset="0"/>
                <a:cs typeface="Tahoma" panose="020B0604030504040204" pitchFamily="34" charset="0"/>
              </a:rPr>
              <a:t> </a:t>
            </a:r>
            <a:r>
              <a:rPr lang="ru-RU" sz="1400" dirty="0">
                <a:latin typeface="Tahoma" panose="020B0604030504040204" pitchFamily="34" charset="0"/>
                <a:ea typeface="Tahoma" panose="020B0604030504040204" pitchFamily="34" charset="0"/>
                <a:cs typeface="Tahoma" panose="020B0604030504040204" pitchFamily="34" charset="0"/>
              </a:rPr>
              <a:t>в области повышения финансовой грамотности взрослого населения, включая представителей финансовых организаций, вузов, библиотек и др.</a:t>
            </a:r>
          </a:p>
          <a:p>
            <a:pPr marL="327285" indent="-327285">
              <a:spcBef>
                <a:spcPct val="20000"/>
              </a:spcBef>
              <a:buClr>
                <a:srgbClr val="DC7168"/>
              </a:buClr>
              <a:buFont typeface="Wingdings" pitchFamily="2" charset="2"/>
              <a:buChar char="§"/>
            </a:pPr>
            <a:endParaRPr lang="ru-RU" sz="1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8" descr="http://cs633125.vk.me/v633125859/1c023/YZJfXxijOPU.jpg"/>
          <p:cNvPicPr>
            <a:picLocks noChangeAspect="1" noChangeArrowheads="1"/>
          </p:cNvPicPr>
          <p:nvPr/>
        </p:nvPicPr>
        <p:blipFill>
          <a:blip r:embed="rId2">
            <a:lum bright="10000" contrast="10000"/>
          </a:blip>
          <a:srcRect/>
          <a:stretch>
            <a:fillRect/>
          </a:stretch>
        </p:blipFill>
        <p:spPr bwMode="auto">
          <a:xfrm>
            <a:off x="5378024" y="1011687"/>
            <a:ext cx="3314968" cy="2593118"/>
          </a:xfrm>
          <a:prstGeom prst="rect">
            <a:avLst/>
          </a:prstGeom>
          <a:noFill/>
          <a:ln>
            <a:noFill/>
          </a:ln>
          <a:effectLst/>
          <a:extLst/>
        </p:spPr>
      </p:pic>
      <p:pic>
        <p:nvPicPr>
          <p:cNvPr id="8" name="Picture 14" descr="http://cs633125.vk.me/v633125859/1c02d/C5OcHbAmIv4.jpg"/>
          <p:cNvPicPr>
            <a:picLocks noChangeAspect="1" noChangeArrowheads="1"/>
          </p:cNvPicPr>
          <p:nvPr/>
        </p:nvPicPr>
        <p:blipFill>
          <a:blip r:embed="rId3">
            <a:lum bright="10000" contrast="10000"/>
          </a:blip>
          <a:srcRect/>
          <a:stretch>
            <a:fillRect/>
          </a:stretch>
        </p:blipFill>
        <p:spPr bwMode="auto">
          <a:xfrm>
            <a:off x="5378024" y="3753721"/>
            <a:ext cx="3314968" cy="2590161"/>
          </a:xfrm>
          <a:prstGeom prst="rect">
            <a:avLst/>
          </a:prstGeom>
          <a:noFill/>
          <a:ln>
            <a:noFill/>
          </a:ln>
          <a:effectLst/>
          <a:extLst/>
        </p:spPr>
      </p:pic>
      <p:sp>
        <p:nvSpPr>
          <p:cNvPr id="9" name="Заголовок 1"/>
          <p:cNvSpPr txBox="1">
            <a:spLocks/>
          </p:cNvSpPr>
          <p:nvPr/>
        </p:nvSpPr>
        <p:spPr>
          <a:xfrm>
            <a:off x="457200" y="892150"/>
            <a:ext cx="8281752" cy="794081"/>
          </a:xfrm>
          <a:prstGeom prst="rect">
            <a:avLst/>
          </a:prstGeom>
        </p:spPr>
        <p:txBody>
          <a:bodyPr lIns="87276" tIns="43638" rIns="87276" bIns="43638"/>
          <a:lstStyle>
            <a:lvl1pPr algn="l" defTabSz="497754" rtl="0" eaLnBrk="1" latinLnBrk="0" hangingPunct="1">
              <a:spcBef>
                <a:spcPct val="0"/>
              </a:spcBef>
              <a:buNone/>
              <a:defRPr sz="2000" b="1" kern="1200">
                <a:solidFill>
                  <a:schemeClr val="tx1"/>
                </a:solidFill>
                <a:latin typeface="Tahoma"/>
                <a:ea typeface="+mj-ea"/>
                <a:cs typeface="+mj-cs"/>
              </a:defRPr>
            </a:lvl1pPr>
          </a:lstStyle>
          <a:p>
            <a:r>
              <a:rPr lang="ru-RU" sz="2100" dirty="0"/>
              <a:t>РЕАЛИЗАЦИЯ ПРОЕКТА: </a:t>
            </a:r>
            <a:br>
              <a:rPr lang="ru-RU" sz="2100" dirty="0"/>
            </a:br>
            <a:r>
              <a:rPr lang="ru-RU" sz="2100" dirty="0"/>
              <a:t>КАДРОВЫЙ ПОТЕНЦИАЛ </a:t>
            </a:r>
            <a:br>
              <a:rPr lang="ru-RU" sz="2100" dirty="0"/>
            </a:br>
            <a:endParaRPr lang="ru-RU" sz="2100" dirty="0"/>
          </a:p>
        </p:txBody>
      </p:sp>
    </p:spTree>
    <p:extLst>
      <p:ext uri="{BB962C8B-B14F-4D97-AF65-F5344CB8AC3E}">
        <p14:creationId xmlns:p14="http://schemas.microsoft.com/office/powerpoint/2010/main" val="2626453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rrowheads="1"/>
          </p:cNvSpPr>
          <p:nvPr>
            <p:ph type="title"/>
          </p:nvPr>
        </p:nvSpPr>
        <p:spPr>
          <a:xfrm>
            <a:off x="395288" y="152400"/>
            <a:ext cx="8497887" cy="1044575"/>
          </a:xfrm>
          <a:solidFill>
            <a:srgbClr val="FEE1D1"/>
          </a:solidFill>
        </p:spPr>
        <p:txBody>
          <a:bodyPr wrap="square" numCol="1" anchorCtr="0" compatLnSpc="1">
            <a:prstTxWarp prst="textNoShape">
              <a:avLst/>
            </a:prstTxWarp>
          </a:bodyPr>
          <a:lstStyle/>
          <a:p>
            <a:pPr algn="ctr" eaLnBrk="1" hangingPunct="1"/>
            <a:r>
              <a:rPr lang="ru-RU" altLang="ru-RU" cap="none" smtClean="0">
                <a:solidFill>
                  <a:schemeClr val="accent1"/>
                </a:solidFill>
                <a:ea typeface="ＭＳ Ｐゴシック" pitchFamily="34" charset="-128"/>
              </a:rPr>
              <a:t>«Круглый стол»</a:t>
            </a:r>
          </a:p>
        </p:txBody>
      </p:sp>
      <p:sp>
        <p:nvSpPr>
          <p:cNvPr id="653315" name="Rectangle 3"/>
          <p:cNvSpPr>
            <a:spLocks noGrp="1" noChangeArrowheads="1"/>
          </p:cNvSpPr>
          <p:nvPr>
            <p:ph type="body" sz="half" idx="1"/>
          </p:nvPr>
        </p:nvSpPr>
        <p:spPr>
          <a:xfrm>
            <a:off x="179388" y="1600200"/>
            <a:ext cx="5976937" cy="5257800"/>
          </a:xfrm>
        </p:spPr>
        <p:txBody>
          <a:bodyPr>
            <a:normAutofit lnSpcReduction="10000"/>
          </a:bodyPr>
          <a:lstStyle/>
          <a:p>
            <a:pPr marL="533400" indent="-533400" eaLnBrk="1" hangingPunct="1">
              <a:lnSpc>
                <a:spcPct val="80000"/>
              </a:lnSpc>
              <a:buFont typeface="Wingdings" pitchFamily="2" charset="2"/>
              <a:buAutoNum type="arabicPeriod"/>
            </a:pPr>
            <a:r>
              <a:rPr lang="ru-RU" altLang="ru-RU" sz="2000" dirty="0" smtClean="0">
                <a:effectLst>
                  <a:outerShdw blurRad="38100" dist="38100" dir="2700000" algn="tl">
                    <a:srgbClr val="C0C0C0"/>
                  </a:outerShdw>
                </a:effectLst>
                <a:ea typeface="ＭＳ Ｐゴシック" pitchFamily="34" charset="-128"/>
              </a:rPr>
              <a:t>Готовятся проблемные вопросы по числу членов группы (у каждой группы – одни и те же вопросы)</a:t>
            </a:r>
          </a:p>
          <a:p>
            <a:pPr marL="533400" indent="-533400" eaLnBrk="1" hangingPunct="1">
              <a:lnSpc>
                <a:spcPct val="80000"/>
              </a:lnSpc>
              <a:buFont typeface="Wingdings" pitchFamily="2" charset="2"/>
              <a:buAutoNum type="arabicPeriod"/>
            </a:pPr>
            <a:r>
              <a:rPr lang="ru-RU" altLang="ru-RU" sz="2000" dirty="0" smtClean="0">
                <a:effectLst>
                  <a:outerShdw blurRad="38100" dist="38100" dir="2700000" algn="tl">
                    <a:srgbClr val="C0C0C0"/>
                  </a:outerShdw>
                </a:effectLst>
                <a:ea typeface="ＭＳ Ｐゴシック" pitchFamily="34" charset="-128"/>
              </a:rPr>
              <a:t>Каждый член группы получает лист бумаги со «своим» вопросом, в котором выделены места для ответов других членов группы</a:t>
            </a:r>
          </a:p>
          <a:p>
            <a:pPr marL="533400" indent="-533400" eaLnBrk="1" hangingPunct="1">
              <a:lnSpc>
                <a:spcPct val="80000"/>
              </a:lnSpc>
              <a:buFont typeface="Wingdings" pitchFamily="2" charset="2"/>
              <a:buAutoNum type="arabicPeriod"/>
            </a:pPr>
            <a:r>
              <a:rPr lang="ru-RU" altLang="ru-RU" sz="2000" dirty="0" smtClean="0">
                <a:effectLst>
                  <a:outerShdw blurRad="38100" dist="38100" dir="2700000" algn="tl">
                    <a:srgbClr val="C0C0C0"/>
                  </a:outerShdw>
                </a:effectLst>
                <a:ea typeface="ＭＳ Ｐゴシック" pitchFamily="34" charset="-128"/>
              </a:rPr>
              <a:t>В течение ограниченного времени учащийся письменно отвечает на вопрос в отведенном на листе месте</a:t>
            </a:r>
          </a:p>
          <a:p>
            <a:pPr marL="533400" indent="-533400" eaLnBrk="1" hangingPunct="1">
              <a:lnSpc>
                <a:spcPct val="80000"/>
              </a:lnSpc>
              <a:buFont typeface="Wingdings" pitchFamily="2" charset="2"/>
              <a:buAutoNum type="arabicPeriod"/>
            </a:pPr>
            <a:r>
              <a:rPr lang="ru-RU" altLang="ru-RU" sz="2000" dirty="0" smtClean="0">
                <a:effectLst>
                  <a:outerShdw blurRad="38100" dist="38100" dir="2700000" algn="tl">
                    <a:srgbClr val="C0C0C0"/>
                  </a:outerShdw>
                </a:effectLst>
                <a:ea typeface="ＭＳ Ｐゴシック" pitchFamily="34" charset="-128"/>
              </a:rPr>
              <a:t>По истечении времени лист передается по кругу, где каждый участник группы добавляет свои идеи</a:t>
            </a:r>
          </a:p>
          <a:p>
            <a:pPr marL="533400" indent="-533400" eaLnBrk="1" hangingPunct="1">
              <a:lnSpc>
                <a:spcPct val="80000"/>
              </a:lnSpc>
              <a:buFont typeface="Wingdings" pitchFamily="2" charset="2"/>
              <a:buAutoNum type="arabicPeriod"/>
            </a:pPr>
            <a:r>
              <a:rPr lang="ru-RU" altLang="ru-RU" sz="2000" dirty="0" smtClean="0">
                <a:effectLst>
                  <a:outerShdw blurRad="38100" dist="38100" dir="2700000" algn="tl">
                    <a:srgbClr val="C0C0C0"/>
                  </a:outerShdw>
                </a:effectLst>
                <a:ea typeface="ＭＳ Ｐゴシック" pitchFamily="34" charset="-128"/>
              </a:rPr>
              <a:t>Когда лист попадает к своему первоначальному «владельцу», тот </a:t>
            </a:r>
            <a:r>
              <a:rPr lang="ru-RU" altLang="ru-RU" sz="2000" dirty="0" err="1" smtClean="0">
                <a:effectLst>
                  <a:outerShdw blurRad="38100" dist="38100" dir="2700000" algn="tl">
                    <a:srgbClr val="C0C0C0"/>
                  </a:outerShdw>
                </a:effectLst>
                <a:ea typeface="ＭＳ Ｐゴシック" pitchFamily="34" charset="-128"/>
              </a:rPr>
              <a:t>подитоживает</a:t>
            </a:r>
            <a:r>
              <a:rPr lang="ru-RU" altLang="ru-RU" sz="2000" dirty="0" smtClean="0">
                <a:effectLst>
                  <a:outerShdw blurRad="38100" dist="38100" dir="2700000" algn="tl">
                    <a:srgbClr val="C0C0C0"/>
                  </a:outerShdw>
                </a:effectLst>
                <a:ea typeface="ＭＳ Ｐゴシック" pitchFamily="34" charset="-128"/>
              </a:rPr>
              <a:t> все предложения и обобщает результат</a:t>
            </a:r>
          </a:p>
          <a:p>
            <a:pPr marL="533400" indent="-533400" eaLnBrk="1" hangingPunct="1">
              <a:lnSpc>
                <a:spcPct val="80000"/>
              </a:lnSpc>
              <a:buFont typeface="Wingdings" pitchFamily="2" charset="2"/>
              <a:buAutoNum type="arabicPeriod"/>
            </a:pPr>
            <a:r>
              <a:rPr lang="ru-RU" altLang="ru-RU" sz="2000" dirty="0" smtClean="0">
                <a:effectLst>
                  <a:outerShdw blurRad="38100" dist="38100" dir="2700000" algn="tl">
                    <a:srgbClr val="C0C0C0"/>
                  </a:outerShdw>
                </a:effectLst>
                <a:ea typeface="ＭＳ Ｐゴシック" pitchFamily="34" charset="-128"/>
              </a:rPr>
              <a:t>Представители одной из групп докладывают полученные результаты всей аудитории, а члены других групп добавляют свои комментарии по каждому вопросу</a:t>
            </a:r>
          </a:p>
          <a:p>
            <a:pPr marL="533400" indent="-533400" eaLnBrk="1" hangingPunct="1">
              <a:lnSpc>
                <a:spcPct val="80000"/>
              </a:lnSpc>
              <a:buFont typeface="Wingdings" pitchFamily="2" charset="2"/>
              <a:buAutoNum type="arabicPeriod"/>
            </a:pPr>
            <a:endParaRPr lang="ru-RU" altLang="ru-RU" sz="2000" dirty="0" smtClean="0">
              <a:effectLst>
                <a:outerShdw blurRad="38100" dist="38100" dir="2700000" algn="tl">
                  <a:srgbClr val="C0C0C0"/>
                </a:outerShdw>
              </a:effectLst>
              <a:ea typeface="ＭＳ Ｐゴシック" pitchFamily="34" charset="-128"/>
            </a:endParaRPr>
          </a:p>
        </p:txBody>
      </p:sp>
      <p:pic>
        <p:nvPicPr>
          <p:cNvPr id="214019" name="Picture 8" descr="j0233018"/>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l="-59200" r="-59200"/>
          <a:stretch>
            <a:fillRect/>
          </a:stretch>
        </p:blipFill>
        <p:spPr>
          <a:xfrm>
            <a:off x="4716463" y="2420938"/>
            <a:ext cx="5422900" cy="2520950"/>
          </a:xfrm>
        </p:spPr>
      </p:pic>
      <p:sp>
        <p:nvSpPr>
          <p:cNvPr id="653321" name="AutoShape 9"/>
          <p:cNvSpPr>
            <a:spLocks noChangeArrowheads="1"/>
          </p:cNvSpPr>
          <p:nvPr/>
        </p:nvSpPr>
        <p:spPr bwMode="auto">
          <a:xfrm>
            <a:off x="6443663" y="5084763"/>
            <a:ext cx="2411412" cy="287337"/>
          </a:xfrm>
          <a:prstGeom prst="curvedUpArrow">
            <a:avLst>
              <a:gd name="adj1" fmla="val 125690"/>
              <a:gd name="adj2" fmla="val 29353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53322" name="AutoShape 10"/>
          <p:cNvSpPr>
            <a:spLocks noChangeArrowheads="1"/>
          </p:cNvSpPr>
          <p:nvPr/>
        </p:nvSpPr>
        <p:spPr bwMode="auto">
          <a:xfrm rot="5400000">
            <a:off x="4860132" y="3644106"/>
            <a:ext cx="2303462" cy="288925"/>
          </a:xfrm>
          <a:prstGeom prst="curvedUpArrow">
            <a:avLst>
              <a:gd name="adj1" fmla="val 119403"/>
              <a:gd name="adj2" fmla="val 27885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53323" name="AutoShape 11"/>
          <p:cNvSpPr>
            <a:spLocks noChangeArrowheads="1"/>
          </p:cNvSpPr>
          <p:nvPr/>
        </p:nvSpPr>
        <p:spPr bwMode="auto">
          <a:xfrm rot="10800000">
            <a:off x="6156325" y="2060575"/>
            <a:ext cx="2303463" cy="288925"/>
          </a:xfrm>
          <a:prstGeom prst="curvedUpArrow">
            <a:avLst>
              <a:gd name="adj1" fmla="val 119403"/>
              <a:gd name="adj2" fmla="val 27885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53324" name="AutoShape 12"/>
          <p:cNvSpPr>
            <a:spLocks noChangeArrowheads="1"/>
          </p:cNvSpPr>
          <p:nvPr/>
        </p:nvSpPr>
        <p:spPr bwMode="auto">
          <a:xfrm rot="16200000">
            <a:off x="7829550" y="3482975"/>
            <a:ext cx="2305050" cy="323850"/>
          </a:xfrm>
          <a:prstGeom prst="curvedUpArrow">
            <a:avLst>
              <a:gd name="adj1" fmla="val 106600"/>
              <a:gd name="adj2" fmla="val 24895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1273385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152400"/>
            <a:ext cx="6870700" cy="828675"/>
          </a:xfrm>
          <a:extLst>
            <a:ext uri="{909E8E84-426E-40DD-AFC4-6F175D3DCCD1}">
              <a14:hiddenFill xmlns:a14="http://schemas.microsoft.com/office/drawing/2010/main">
                <a:solidFill>
                  <a:srgbClr val="990000"/>
                </a:solidFill>
              </a14:hiddenFill>
            </a:ext>
          </a:extLst>
        </p:spPr>
        <p:txBody>
          <a:bodyPr wrap="square" numCol="1" anchorCtr="0" compatLnSpc="1">
            <a:prstTxWarp prst="textNoShape">
              <a:avLst/>
            </a:prstTxWarp>
          </a:bodyPr>
          <a:lstStyle/>
          <a:p>
            <a:pPr eaLnBrk="1" hangingPunct="1"/>
            <a:r>
              <a:rPr lang="ru-RU" altLang="ru-RU" cap="none" dirty="0" smtClean="0">
                <a:solidFill>
                  <a:srgbClr val="0000FF"/>
                </a:solidFill>
                <a:latin typeface="Comic Sans MS" pitchFamily="66" charset="0"/>
                <a:ea typeface="ＭＳ Ｐゴシック" pitchFamily="34" charset="-128"/>
              </a:rPr>
              <a:t>«Говорящие карточки»</a:t>
            </a:r>
          </a:p>
        </p:txBody>
      </p:sp>
      <p:sp>
        <p:nvSpPr>
          <p:cNvPr id="215042" name="Rectangle 3"/>
          <p:cNvSpPr>
            <a:spLocks noGrp="1" noChangeArrowheads="1"/>
          </p:cNvSpPr>
          <p:nvPr>
            <p:ph type="body" sz="half" idx="1"/>
          </p:nvPr>
        </p:nvSpPr>
        <p:spPr>
          <a:xfrm>
            <a:off x="250825" y="981075"/>
            <a:ext cx="5761038" cy="5257800"/>
          </a:xfrm>
        </p:spPr>
        <p:txBody>
          <a:bodyPr/>
          <a:lstStyle/>
          <a:p>
            <a:pPr marL="533400" indent="-533400" eaLnBrk="1" hangingPunct="1">
              <a:buFont typeface="Wingdings" pitchFamily="2" charset="2"/>
              <a:buAutoNum type="arabicPeriod"/>
            </a:pPr>
            <a:r>
              <a:rPr lang="ru-RU" altLang="ru-RU" sz="1800" smtClean="0">
                <a:latin typeface="Comic Sans MS" pitchFamily="66" charset="0"/>
                <a:ea typeface="ＭＳ Ｐゴシック" pitchFamily="34" charset="-128"/>
              </a:rPr>
              <a:t>Преподаватель формулирует на карточках вопросы по одной теме </a:t>
            </a:r>
            <a:r>
              <a:rPr lang="ru-RU" altLang="ru-RU" sz="1800" i="1" smtClean="0">
                <a:latin typeface="Comic Sans MS" pitchFamily="66" charset="0"/>
                <a:ea typeface="ＭＳ Ｐゴシック" pitchFamily="34" charset="-128"/>
              </a:rPr>
              <a:t>(число карточек должно соответствовать числу членов группы; в каждой группе одни и те же вопросы)</a:t>
            </a:r>
          </a:p>
          <a:p>
            <a:pPr marL="533400" indent="-533400" eaLnBrk="1" hangingPunct="1">
              <a:buFont typeface="Wingdings" pitchFamily="2" charset="2"/>
              <a:buAutoNum type="arabicPeriod"/>
            </a:pPr>
            <a:r>
              <a:rPr lang="ru-RU" altLang="ru-RU" sz="1800" smtClean="0">
                <a:latin typeface="Comic Sans MS" pitchFamily="66" charset="0"/>
                <a:ea typeface="ＭＳ Ｐゴシック" pitchFamily="34" charset="-128"/>
              </a:rPr>
              <a:t>Члены каждой группы получают разные вопросы, сформулированные на карточках (пронумерованных или цветных)</a:t>
            </a:r>
          </a:p>
          <a:p>
            <a:pPr marL="533400" indent="-533400" eaLnBrk="1" hangingPunct="1">
              <a:buFont typeface="Wingdings" pitchFamily="2" charset="2"/>
              <a:buAutoNum type="arabicPeriod"/>
            </a:pPr>
            <a:r>
              <a:rPr lang="ru-RU" altLang="ru-RU" sz="1800" smtClean="0">
                <a:latin typeface="Comic Sans MS" pitchFamily="66" charset="0"/>
                <a:ea typeface="ＭＳ Ｐゴシック" pitchFamily="34" charset="-128"/>
              </a:rPr>
              <a:t>Участники групп, получившие карточки одного цвета, пересаживаются во временные – «экспертные группы по вопросу...»</a:t>
            </a:r>
          </a:p>
          <a:p>
            <a:pPr marL="533400" indent="-533400" eaLnBrk="1" hangingPunct="1">
              <a:buFont typeface="Wingdings" pitchFamily="2" charset="2"/>
              <a:buAutoNum type="arabicPeriod"/>
            </a:pPr>
            <a:r>
              <a:rPr lang="ru-RU" altLang="ru-RU" sz="1800" smtClean="0">
                <a:latin typeface="Comic Sans MS" pitchFamily="66" charset="0"/>
                <a:ea typeface="ＭＳ Ｐゴシック" pitchFamily="34" charset="-128"/>
              </a:rPr>
              <a:t>В каждой экспертной группе вырабатывается один общий вариант ответа на вопрос</a:t>
            </a:r>
          </a:p>
          <a:p>
            <a:pPr marL="533400" indent="-533400" eaLnBrk="1" hangingPunct="1">
              <a:buFont typeface="Wingdings" pitchFamily="2" charset="2"/>
              <a:buAutoNum type="arabicPeriod"/>
            </a:pPr>
            <a:r>
              <a:rPr lang="ru-RU" altLang="ru-RU" sz="1800" smtClean="0">
                <a:latin typeface="Comic Sans MS" pitchFamily="66" charset="0"/>
                <a:ea typeface="ＭＳ Ｐゴシック" pitchFamily="34" charset="-128"/>
              </a:rPr>
              <a:t>«Эксперты» возвращаются в свои группы и по кругу представляют ответы на свой вопрос другим членам группы</a:t>
            </a:r>
          </a:p>
        </p:txBody>
      </p:sp>
      <p:pic>
        <p:nvPicPr>
          <p:cNvPr id="215043" name="Picture 16" descr="PICT000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68466" y="1268760"/>
            <a:ext cx="2768600" cy="2076450"/>
          </a:xfrm>
        </p:spPr>
      </p:pic>
      <p:sp>
        <p:nvSpPr>
          <p:cNvPr id="655368" name="Form"/>
          <p:cNvSpPr>
            <a:spLocks noEditPoints="1" noChangeArrowheads="1"/>
          </p:cNvSpPr>
          <p:nvPr/>
        </p:nvSpPr>
        <p:spPr bwMode="auto">
          <a:xfrm rot="1829138">
            <a:off x="7885113" y="4437063"/>
            <a:ext cx="576262" cy="792162"/>
          </a:xfrm>
          <a:custGeom>
            <a:avLst/>
            <a:gdLst>
              <a:gd name="T0" fmla="*/ 0 w 21600"/>
              <a:gd name="T1" fmla="*/ 0 h 21600"/>
              <a:gd name="T2" fmla="*/ 288131 w 21600"/>
              <a:gd name="T3" fmla="*/ 0 h 21600"/>
              <a:gd name="T4" fmla="*/ 576262 w 21600"/>
              <a:gd name="T5" fmla="*/ 0 h 21600"/>
              <a:gd name="T6" fmla="*/ 576262 w 21600"/>
              <a:gd name="T7" fmla="*/ 396081 h 21600"/>
              <a:gd name="T8" fmla="*/ 576262 w 21600"/>
              <a:gd name="T9" fmla="*/ 792162 h 21600"/>
              <a:gd name="T10" fmla="*/ 288131 w 21600"/>
              <a:gd name="T11" fmla="*/ 792162 h 21600"/>
              <a:gd name="T12" fmla="*/ 0 w 21600"/>
              <a:gd name="T13" fmla="*/ 396081 h 21600"/>
              <a:gd name="T14" fmla="*/ 0 60000 65536"/>
              <a:gd name="T15" fmla="*/ 0 60000 65536"/>
              <a:gd name="T16" fmla="*/ 0 60000 65536"/>
              <a:gd name="T17" fmla="*/ 0 60000 65536"/>
              <a:gd name="T18" fmla="*/ 0 60000 65536"/>
              <a:gd name="T19" fmla="*/ 0 60000 65536"/>
              <a:gd name="T20" fmla="*/ 0 60000 65536"/>
              <a:gd name="T21" fmla="*/ 4740 w 21600"/>
              <a:gd name="T22" fmla="*/ 1309 h 21600"/>
              <a:gd name="T23" fmla="*/ 19410 w 21600"/>
              <a:gd name="T24" fmla="*/ 1633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99009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ru-RU"/>
          </a:p>
        </p:txBody>
      </p:sp>
      <p:sp>
        <p:nvSpPr>
          <p:cNvPr id="655369" name="Form"/>
          <p:cNvSpPr>
            <a:spLocks noEditPoints="1" noChangeArrowheads="1"/>
          </p:cNvSpPr>
          <p:nvPr/>
        </p:nvSpPr>
        <p:spPr bwMode="auto">
          <a:xfrm rot="-1174698">
            <a:off x="7667625" y="5516563"/>
            <a:ext cx="576263" cy="792162"/>
          </a:xfrm>
          <a:custGeom>
            <a:avLst/>
            <a:gdLst>
              <a:gd name="T0" fmla="*/ 0 w 21600"/>
              <a:gd name="T1" fmla="*/ 0 h 21600"/>
              <a:gd name="T2" fmla="*/ 288132 w 21600"/>
              <a:gd name="T3" fmla="*/ 0 h 21600"/>
              <a:gd name="T4" fmla="*/ 576263 w 21600"/>
              <a:gd name="T5" fmla="*/ 0 h 21600"/>
              <a:gd name="T6" fmla="*/ 576263 w 21600"/>
              <a:gd name="T7" fmla="*/ 396081 h 21600"/>
              <a:gd name="T8" fmla="*/ 576263 w 21600"/>
              <a:gd name="T9" fmla="*/ 792162 h 21600"/>
              <a:gd name="T10" fmla="*/ 288132 w 21600"/>
              <a:gd name="T11" fmla="*/ 792162 h 21600"/>
              <a:gd name="T12" fmla="*/ 0 w 21600"/>
              <a:gd name="T13" fmla="*/ 396081 h 21600"/>
              <a:gd name="T14" fmla="*/ 0 60000 65536"/>
              <a:gd name="T15" fmla="*/ 0 60000 65536"/>
              <a:gd name="T16" fmla="*/ 0 60000 65536"/>
              <a:gd name="T17" fmla="*/ 0 60000 65536"/>
              <a:gd name="T18" fmla="*/ 0 60000 65536"/>
              <a:gd name="T19" fmla="*/ 0 60000 65536"/>
              <a:gd name="T20" fmla="*/ 0 60000 65536"/>
              <a:gd name="T21" fmla="*/ 4740 w 21600"/>
              <a:gd name="T22" fmla="*/ 1309 h 21600"/>
              <a:gd name="T23" fmla="*/ 19410 w 21600"/>
              <a:gd name="T24" fmla="*/ 1633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F99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ru-RU"/>
          </a:p>
        </p:txBody>
      </p:sp>
      <p:sp>
        <p:nvSpPr>
          <p:cNvPr id="655370" name="Form"/>
          <p:cNvSpPr>
            <a:spLocks noEditPoints="1" noChangeArrowheads="1"/>
          </p:cNvSpPr>
          <p:nvPr/>
        </p:nvSpPr>
        <p:spPr bwMode="auto">
          <a:xfrm rot="1319291">
            <a:off x="6877050" y="5445125"/>
            <a:ext cx="576263" cy="792163"/>
          </a:xfrm>
          <a:custGeom>
            <a:avLst/>
            <a:gdLst>
              <a:gd name="T0" fmla="*/ 0 w 21600"/>
              <a:gd name="T1" fmla="*/ 0 h 21600"/>
              <a:gd name="T2" fmla="*/ 288132 w 21600"/>
              <a:gd name="T3" fmla="*/ 0 h 21600"/>
              <a:gd name="T4" fmla="*/ 576263 w 21600"/>
              <a:gd name="T5" fmla="*/ 0 h 21600"/>
              <a:gd name="T6" fmla="*/ 576263 w 21600"/>
              <a:gd name="T7" fmla="*/ 396082 h 21600"/>
              <a:gd name="T8" fmla="*/ 576263 w 21600"/>
              <a:gd name="T9" fmla="*/ 792163 h 21600"/>
              <a:gd name="T10" fmla="*/ 288132 w 21600"/>
              <a:gd name="T11" fmla="*/ 792163 h 21600"/>
              <a:gd name="T12" fmla="*/ 0 w 21600"/>
              <a:gd name="T13" fmla="*/ 396082 h 21600"/>
              <a:gd name="T14" fmla="*/ 0 60000 65536"/>
              <a:gd name="T15" fmla="*/ 0 60000 65536"/>
              <a:gd name="T16" fmla="*/ 0 60000 65536"/>
              <a:gd name="T17" fmla="*/ 0 60000 65536"/>
              <a:gd name="T18" fmla="*/ 0 60000 65536"/>
              <a:gd name="T19" fmla="*/ 0 60000 65536"/>
              <a:gd name="T20" fmla="*/ 0 60000 65536"/>
              <a:gd name="T21" fmla="*/ 4740 w 21600"/>
              <a:gd name="T22" fmla="*/ 1309 h 21600"/>
              <a:gd name="T23" fmla="*/ 19410 w 21600"/>
              <a:gd name="T24" fmla="*/ 1633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008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ru-RU"/>
          </a:p>
        </p:txBody>
      </p:sp>
      <p:sp>
        <p:nvSpPr>
          <p:cNvPr id="655371" name="Form"/>
          <p:cNvSpPr>
            <a:spLocks noEditPoints="1" noChangeArrowheads="1"/>
          </p:cNvSpPr>
          <p:nvPr/>
        </p:nvSpPr>
        <p:spPr bwMode="auto">
          <a:xfrm rot="-3770033">
            <a:off x="6264276" y="4760912"/>
            <a:ext cx="576262" cy="792163"/>
          </a:xfrm>
          <a:custGeom>
            <a:avLst/>
            <a:gdLst>
              <a:gd name="T0" fmla="*/ 0 w 21600"/>
              <a:gd name="T1" fmla="*/ 0 h 21600"/>
              <a:gd name="T2" fmla="*/ 288131 w 21600"/>
              <a:gd name="T3" fmla="*/ 0 h 21600"/>
              <a:gd name="T4" fmla="*/ 576262 w 21600"/>
              <a:gd name="T5" fmla="*/ 0 h 21600"/>
              <a:gd name="T6" fmla="*/ 576262 w 21600"/>
              <a:gd name="T7" fmla="*/ 396082 h 21600"/>
              <a:gd name="T8" fmla="*/ 576262 w 21600"/>
              <a:gd name="T9" fmla="*/ 792163 h 21600"/>
              <a:gd name="T10" fmla="*/ 288131 w 21600"/>
              <a:gd name="T11" fmla="*/ 792163 h 21600"/>
              <a:gd name="T12" fmla="*/ 0 w 21600"/>
              <a:gd name="T13" fmla="*/ 396082 h 21600"/>
              <a:gd name="T14" fmla="*/ 0 60000 65536"/>
              <a:gd name="T15" fmla="*/ 0 60000 65536"/>
              <a:gd name="T16" fmla="*/ 0 60000 65536"/>
              <a:gd name="T17" fmla="*/ 0 60000 65536"/>
              <a:gd name="T18" fmla="*/ 0 60000 65536"/>
              <a:gd name="T19" fmla="*/ 0 60000 65536"/>
              <a:gd name="T20" fmla="*/ 0 60000 65536"/>
              <a:gd name="T21" fmla="*/ 4740 w 21600"/>
              <a:gd name="T22" fmla="*/ 1309 h 21600"/>
              <a:gd name="T23" fmla="*/ 19410 w 21600"/>
              <a:gd name="T24" fmla="*/ 1633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chemeClr val="hlink"/>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ru-RU"/>
          </a:p>
        </p:txBody>
      </p:sp>
      <p:sp>
        <p:nvSpPr>
          <p:cNvPr id="655372" name="Form"/>
          <p:cNvSpPr>
            <a:spLocks noEditPoints="1" noChangeArrowheads="1"/>
          </p:cNvSpPr>
          <p:nvPr/>
        </p:nvSpPr>
        <p:spPr bwMode="auto">
          <a:xfrm>
            <a:off x="7019925" y="4221163"/>
            <a:ext cx="576263" cy="792162"/>
          </a:xfrm>
          <a:custGeom>
            <a:avLst/>
            <a:gdLst>
              <a:gd name="T0" fmla="*/ 0 w 21600"/>
              <a:gd name="T1" fmla="*/ 0 h 21600"/>
              <a:gd name="T2" fmla="*/ 288132 w 21600"/>
              <a:gd name="T3" fmla="*/ 0 h 21600"/>
              <a:gd name="T4" fmla="*/ 576263 w 21600"/>
              <a:gd name="T5" fmla="*/ 0 h 21600"/>
              <a:gd name="T6" fmla="*/ 576263 w 21600"/>
              <a:gd name="T7" fmla="*/ 396081 h 21600"/>
              <a:gd name="T8" fmla="*/ 576263 w 21600"/>
              <a:gd name="T9" fmla="*/ 792162 h 21600"/>
              <a:gd name="T10" fmla="*/ 288132 w 21600"/>
              <a:gd name="T11" fmla="*/ 792162 h 21600"/>
              <a:gd name="T12" fmla="*/ 0 w 21600"/>
              <a:gd name="T13" fmla="*/ 396081 h 21600"/>
              <a:gd name="T14" fmla="*/ 0 60000 65536"/>
              <a:gd name="T15" fmla="*/ 0 60000 65536"/>
              <a:gd name="T16" fmla="*/ 0 60000 65536"/>
              <a:gd name="T17" fmla="*/ 0 60000 65536"/>
              <a:gd name="T18" fmla="*/ 0 60000 65536"/>
              <a:gd name="T19" fmla="*/ 0 60000 65536"/>
              <a:gd name="T20" fmla="*/ 0 60000 65536"/>
              <a:gd name="T21" fmla="*/ 4740 w 21600"/>
              <a:gd name="T22" fmla="*/ 1309 h 21600"/>
              <a:gd name="T23" fmla="*/ 19410 w 21600"/>
              <a:gd name="T24" fmla="*/ 16331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F0000"/>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endParaRPr lang="ru-RU"/>
          </a:p>
        </p:txBody>
      </p:sp>
    </p:spTree>
    <p:extLst>
      <p:ext uri="{BB962C8B-B14F-4D97-AF65-F5344CB8AC3E}">
        <p14:creationId xmlns:p14="http://schemas.microsoft.com/office/powerpoint/2010/main" val="28226691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55650" y="333375"/>
            <a:ext cx="6870700" cy="1116013"/>
          </a:xfrm>
          <a:extLst>
            <a:ext uri="{909E8E84-426E-40DD-AFC4-6F175D3DCCD1}">
              <a14:hiddenFill xmlns:a14="http://schemas.microsoft.com/office/drawing/2010/main">
                <a:solidFill>
                  <a:srgbClr val="990000"/>
                </a:solidFill>
              </a14:hiddenFill>
            </a:ext>
          </a:extLst>
        </p:spPr>
        <p:txBody>
          <a:bodyPr wrap="square" numCol="1" anchorCtr="0" compatLnSpc="1">
            <a:prstTxWarp prst="textNoShape">
              <a:avLst/>
            </a:prstTxWarp>
          </a:bodyPr>
          <a:lstStyle/>
          <a:p>
            <a:pPr eaLnBrk="1" hangingPunct="1"/>
            <a:r>
              <a:rPr lang="ru-RU" altLang="ru-RU" cap="none" smtClean="0">
                <a:solidFill>
                  <a:srgbClr val="0000FF"/>
                </a:solidFill>
                <a:latin typeface="Comic Sans MS" pitchFamily="66" charset="0"/>
                <a:ea typeface="ＭＳ Ｐゴシック" pitchFamily="34" charset="-128"/>
              </a:rPr>
              <a:t>Ведение дискуссии</a:t>
            </a:r>
          </a:p>
        </p:txBody>
      </p:sp>
      <p:grpSp>
        <p:nvGrpSpPr>
          <p:cNvPr id="216066" name="Group 4"/>
          <p:cNvGrpSpPr>
            <a:grpSpLocks noGrp="1" noChangeAspect="1"/>
          </p:cNvGrpSpPr>
          <p:nvPr/>
        </p:nvGrpSpPr>
        <p:grpSpPr bwMode="auto">
          <a:xfrm>
            <a:off x="755650" y="1412875"/>
            <a:ext cx="1800225" cy="4464050"/>
            <a:chOff x="269" y="990"/>
            <a:chExt cx="1134" cy="2812"/>
          </a:xfrm>
        </p:grpSpPr>
        <p:sp>
          <p:nvSpPr>
            <p:cNvPr id="216080" name="AutoShape 5"/>
            <p:cNvSpPr>
              <a:spLocks noChangeAspect="1" noChangeArrowheads="1" noTextEdit="1"/>
            </p:cNvSpPr>
            <p:nvPr/>
          </p:nvSpPr>
          <p:spPr bwMode="auto">
            <a:xfrm>
              <a:off x="269" y="990"/>
              <a:ext cx="1134" cy="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216081" name="_s659462"/>
            <p:cNvSpPr>
              <a:spLocks noChangeArrowheads="1" noTextEdit="1"/>
            </p:cNvSpPr>
            <p:nvPr/>
          </p:nvSpPr>
          <p:spPr bwMode="auto">
            <a:xfrm>
              <a:off x="412" y="1972"/>
              <a:ext cx="848" cy="8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51 h 21600"/>
              </a:gdLst>
              <a:ahLst/>
              <a:cxnLst>
                <a:cxn ang="T8">
                  <a:pos x="T0" y="T1"/>
                </a:cxn>
                <a:cxn ang="T9">
                  <a:pos x="T2" y="T3"/>
                </a:cxn>
                <a:cxn ang="T10">
                  <a:pos x="T4" y="T5"/>
                </a:cxn>
                <a:cxn ang="T11">
                  <a:pos x="T6" y="T7"/>
                </a:cxn>
              </a:cxnLst>
              <a:rect l="T12" t="T13" r="T14" b="T15"/>
              <a:pathLst>
                <a:path w="21600" h="21600">
                  <a:moveTo>
                    <a:pt x="8130" y="2582"/>
                  </a:moveTo>
                  <a:cubicBezTo>
                    <a:pt x="8992" y="2302"/>
                    <a:pt x="9893" y="2160"/>
                    <a:pt x="10799" y="2160"/>
                  </a:cubicBezTo>
                  <a:cubicBezTo>
                    <a:pt x="11706" y="2160"/>
                    <a:pt x="12607" y="2302"/>
                    <a:pt x="13469" y="2582"/>
                  </a:cubicBezTo>
                  <a:lnTo>
                    <a:pt x="14137" y="528"/>
                  </a:lnTo>
                  <a:cubicBezTo>
                    <a:pt x="13059" y="178"/>
                    <a:pt x="11933" y="-1"/>
                    <a:pt x="10800" y="-1"/>
                  </a:cubicBezTo>
                  <a:cubicBezTo>
                    <a:pt x="9666" y="-1"/>
                    <a:pt x="8540" y="178"/>
                    <a:pt x="7462" y="528"/>
                  </a:cubicBezTo>
                  <a:lnTo>
                    <a:pt x="8130" y="2582"/>
                  </a:lnTo>
                  <a:close/>
                </a:path>
              </a:pathLst>
            </a:custGeom>
            <a:gradFill rotWithShape="1">
              <a:gsLst>
                <a:gs pos="0">
                  <a:schemeClr val="hlink"/>
                </a:gs>
                <a:gs pos="100000">
                  <a:schemeClr val="bg1"/>
                </a:gs>
              </a:gsLst>
              <a:path path="rect">
                <a:fillToRect r="100000" b="100000"/>
              </a:path>
            </a:gradFill>
            <a:ln w="9525">
              <a:round/>
              <a:headEnd/>
              <a:tailEnd/>
            </a:ln>
            <a:scene3d>
              <a:camera prst="legacyPerspectiveTopRight"/>
              <a:lightRig rig="legacyFlat3" dir="b"/>
            </a:scene3d>
            <a:sp3d extrusionH="887400" prstMaterial="legacyMatte">
              <a:bevelT w="13500" h="13500" prst="angle"/>
              <a:bevelB w="13500" h="13500" prst="angle"/>
              <a:extrusionClr>
                <a:schemeClr val="hlink"/>
              </a:extrusionClr>
            </a:sp3d>
          </p:spPr>
          <p:txBody>
            <a:bodyPr anchor="ctr">
              <a:flatTx/>
            </a:bodyPr>
            <a:lstStyle/>
            <a:p>
              <a:endParaRPr lang="ru-RU"/>
            </a:p>
          </p:txBody>
        </p:sp>
        <p:sp>
          <p:nvSpPr>
            <p:cNvPr id="216082" name="_s659463"/>
            <p:cNvSpPr>
              <a:spLocks noChangeArrowheads="1" noTextEdit="1"/>
            </p:cNvSpPr>
            <p:nvPr/>
          </p:nvSpPr>
          <p:spPr bwMode="auto">
            <a:xfrm rot="4320000">
              <a:off x="412" y="1972"/>
              <a:ext cx="848" cy="8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51 h 21600"/>
              </a:gdLst>
              <a:ahLst/>
              <a:cxnLst>
                <a:cxn ang="T8">
                  <a:pos x="T0" y="T1"/>
                </a:cxn>
                <a:cxn ang="T9">
                  <a:pos x="T2" y="T3"/>
                </a:cxn>
                <a:cxn ang="T10">
                  <a:pos x="T4" y="T5"/>
                </a:cxn>
                <a:cxn ang="T11">
                  <a:pos x="T6" y="T7"/>
                </a:cxn>
              </a:cxnLst>
              <a:rect l="T12" t="T13" r="T14" b="T15"/>
              <a:pathLst>
                <a:path w="21600" h="21600">
                  <a:moveTo>
                    <a:pt x="8130" y="2582"/>
                  </a:moveTo>
                  <a:cubicBezTo>
                    <a:pt x="8992" y="2302"/>
                    <a:pt x="9893" y="2160"/>
                    <a:pt x="10799" y="2160"/>
                  </a:cubicBezTo>
                  <a:cubicBezTo>
                    <a:pt x="11706" y="2160"/>
                    <a:pt x="12607" y="2302"/>
                    <a:pt x="13469" y="2582"/>
                  </a:cubicBezTo>
                  <a:lnTo>
                    <a:pt x="14137" y="528"/>
                  </a:lnTo>
                  <a:cubicBezTo>
                    <a:pt x="13059" y="178"/>
                    <a:pt x="11933" y="-1"/>
                    <a:pt x="10800" y="-1"/>
                  </a:cubicBezTo>
                  <a:cubicBezTo>
                    <a:pt x="9666" y="-1"/>
                    <a:pt x="8540" y="178"/>
                    <a:pt x="7462" y="528"/>
                  </a:cubicBezTo>
                  <a:lnTo>
                    <a:pt x="8130" y="2582"/>
                  </a:lnTo>
                  <a:close/>
                </a:path>
              </a:pathLst>
            </a:custGeom>
            <a:gradFill rotWithShape="1">
              <a:gsLst>
                <a:gs pos="0">
                  <a:schemeClr val="accent2"/>
                </a:gs>
                <a:gs pos="100000">
                  <a:schemeClr val="bg1"/>
                </a:gs>
              </a:gsLst>
              <a:path path="rect">
                <a:fillToRect r="100000" b="100000"/>
              </a:path>
            </a:gradFill>
            <a:ln w="9525">
              <a:round/>
              <a:headEnd/>
              <a:tailEnd/>
            </a:ln>
            <a:scene3d>
              <a:camera prst="legacyPerspectiveTopRight"/>
              <a:lightRig rig="legacyFlat3" dir="b"/>
            </a:scene3d>
            <a:sp3d extrusionH="887400" prstMaterial="legacyMatte">
              <a:bevelT w="13500" h="13500" prst="angle"/>
              <a:bevelB w="13500" h="13500" prst="angle"/>
              <a:extrusionClr>
                <a:schemeClr val="accent2"/>
              </a:extrusionClr>
            </a:sp3d>
          </p:spPr>
          <p:txBody>
            <a:bodyPr anchor="ctr">
              <a:flatTx/>
            </a:bodyPr>
            <a:lstStyle/>
            <a:p>
              <a:endParaRPr lang="ru-RU"/>
            </a:p>
          </p:txBody>
        </p:sp>
        <p:sp>
          <p:nvSpPr>
            <p:cNvPr id="216083" name="_s659464"/>
            <p:cNvSpPr>
              <a:spLocks noChangeArrowheads="1" noTextEdit="1"/>
            </p:cNvSpPr>
            <p:nvPr/>
          </p:nvSpPr>
          <p:spPr bwMode="auto">
            <a:xfrm rot="8640000">
              <a:off x="412" y="1972"/>
              <a:ext cx="848" cy="8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51 h 21600"/>
              </a:gdLst>
              <a:ahLst/>
              <a:cxnLst>
                <a:cxn ang="T8">
                  <a:pos x="T0" y="T1"/>
                </a:cxn>
                <a:cxn ang="T9">
                  <a:pos x="T2" y="T3"/>
                </a:cxn>
                <a:cxn ang="T10">
                  <a:pos x="T4" y="T5"/>
                </a:cxn>
                <a:cxn ang="T11">
                  <a:pos x="T6" y="T7"/>
                </a:cxn>
              </a:cxnLst>
              <a:rect l="T12" t="T13" r="T14" b="T15"/>
              <a:pathLst>
                <a:path w="21600" h="21600">
                  <a:moveTo>
                    <a:pt x="8130" y="2582"/>
                  </a:moveTo>
                  <a:cubicBezTo>
                    <a:pt x="8992" y="2302"/>
                    <a:pt x="9893" y="2160"/>
                    <a:pt x="10799" y="2160"/>
                  </a:cubicBezTo>
                  <a:cubicBezTo>
                    <a:pt x="11706" y="2160"/>
                    <a:pt x="12607" y="2302"/>
                    <a:pt x="13469" y="2582"/>
                  </a:cubicBezTo>
                  <a:lnTo>
                    <a:pt x="14137" y="528"/>
                  </a:lnTo>
                  <a:cubicBezTo>
                    <a:pt x="13059" y="178"/>
                    <a:pt x="11933" y="-1"/>
                    <a:pt x="10800" y="-1"/>
                  </a:cubicBezTo>
                  <a:cubicBezTo>
                    <a:pt x="9666" y="-1"/>
                    <a:pt x="8540" y="178"/>
                    <a:pt x="7462" y="528"/>
                  </a:cubicBezTo>
                  <a:lnTo>
                    <a:pt x="8130" y="2582"/>
                  </a:lnTo>
                  <a:close/>
                </a:path>
              </a:pathLst>
            </a:custGeom>
            <a:gradFill rotWithShape="1">
              <a:gsLst>
                <a:gs pos="0">
                  <a:schemeClr val="accent1"/>
                </a:gs>
                <a:gs pos="100000">
                  <a:schemeClr val="bg1"/>
                </a:gs>
              </a:gsLst>
              <a:path path="rect">
                <a:fillToRect r="100000" b="100000"/>
              </a:path>
            </a:gradFill>
            <a:ln w="9525">
              <a:round/>
              <a:headEnd/>
              <a:tailEnd/>
            </a:ln>
            <a:scene3d>
              <a:camera prst="legacyPerspectiveTopRight"/>
              <a:lightRig rig="legacyFlat3" dir="b"/>
            </a:scene3d>
            <a:sp3d extrusionH="887400" prstMaterial="legacyMatte">
              <a:bevelT w="13500" h="13500" prst="angle"/>
              <a:bevelB w="13500" h="13500" prst="angle"/>
              <a:extrusionClr>
                <a:schemeClr val="accent1"/>
              </a:extrusionClr>
            </a:sp3d>
          </p:spPr>
          <p:txBody>
            <a:bodyPr anchor="ctr">
              <a:flatTx/>
            </a:bodyPr>
            <a:lstStyle/>
            <a:p>
              <a:endParaRPr lang="ru-RU"/>
            </a:p>
          </p:txBody>
        </p:sp>
        <p:sp>
          <p:nvSpPr>
            <p:cNvPr id="216084" name="_s659465"/>
            <p:cNvSpPr>
              <a:spLocks noChangeArrowheads="1" noTextEdit="1"/>
            </p:cNvSpPr>
            <p:nvPr/>
          </p:nvSpPr>
          <p:spPr bwMode="auto">
            <a:xfrm rot="-8640000">
              <a:off x="412" y="1972"/>
              <a:ext cx="848" cy="8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51 h 21600"/>
              </a:gdLst>
              <a:ahLst/>
              <a:cxnLst>
                <a:cxn ang="T8">
                  <a:pos x="T0" y="T1"/>
                </a:cxn>
                <a:cxn ang="T9">
                  <a:pos x="T2" y="T3"/>
                </a:cxn>
                <a:cxn ang="T10">
                  <a:pos x="T4" y="T5"/>
                </a:cxn>
                <a:cxn ang="T11">
                  <a:pos x="T6" y="T7"/>
                </a:cxn>
              </a:cxnLst>
              <a:rect l="T12" t="T13" r="T14" b="T15"/>
              <a:pathLst>
                <a:path w="21600" h="21600">
                  <a:moveTo>
                    <a:pt x="8130" y="2582"/>
                  </a:moveTo>
                  <a:cubicBezTo>
                    <a:pt x="8992" y="2302"/>
                    <a:pt x="9893" y="2160"/>
                    <a:pt x="10799" y="2160"/>
                  </a:cubicBezTo>
                  <a:cubicBezTo>
                    <a:pt x="11706" y="2160"/>
                    <a:pt x="12607" y="2302"/>
                    <a:pt x="13469" y="2582"/>
                  </a:cubicBezTo>
                  <a:lnTo>
                    <a:pt x="14137" y="528"/>
                  </a:lnTo>
                  <a:cubicBezTo>
                    <a:pt x="13059" y="178"/>
                    <a:pt x="11933" y="-1"/>
                    <a:pt x="10800" y="-1"/>
                  </a:cubicBezTo>
                  <a:cubicBezTo>
                    <a:pt x="9666" y="-1"/>
                    <a:pt x="8540" y="178"/>
                    <a:pt x="7462" y="528"/>
                  </a:cubicBezTo>
                  <a:lnTo>
                    <a:pt x="8130" y="2582"/>
                  </a:lnTo>
                  <a:close/>
                </a:path>
              </a:pathLst>
            </a:custGeom>
            <a:gradFill rotWithShape="1">
              <a:gsLst>
                <a:gs pos="0">
                  <a:schemeClr val="folHlink"/>
                </a:gs>
                <a:gs pos="100000">
                  <a:schemeClr val="bg1"/>
                </a:gs>
              </a:gsLst>
              <a:path path="rect">
                <a:fillToRect r="100000" b="100000"/>
              </a:path>
            </a:gradFill>
            <a:ln w="9525">
              <a:round/>
              <a:headEnd/>
              <a:tailEnd/>
            </a:ln>
            <a:scene3d>
              <a:camera prst="legacyPerspectiveTopRight"/>
              <a:lightRig rig="legacyFlat3" dir="b"/>
            </a:scene3d>
            <a:sp3d extrusionH="887400" prstMaterial="legacyMatte">
              <a:bevelT w="13500" h="13500" prst="angle"/>
              <a:bevelB w="13500" h="13500" prst="angle"/>
              <a:extrusionClr>
                <a:schemeClr val="folHlink"/>
              </a:extrusionClr>
            </a:sp3d>
          </p:spPr>
          <p:txBody>
            <a:bodyPr anchor="ctr">
              <a:flatTx/>
            </a:bodyPr>
            <a:lstStyle/>
            <a:p>
              <a:endParaRPr lang="ru-RU"/>
            </a:p>
          </p:txBody>
        </p:sp>
        <p:sp>
          <p:nvSpPr>
            <p:cNvPr id="216085" name="_s659466"/>
            <p:cNvSpPr>
              <a:spLocks noChangeArrowheads="1" noTextEdit="1"/>
            </p:cNvSpPr>
            <p:nvPr/>
          </p:nvSpPr>
          <p:spPr bwMode="auto">
            <a:xfrm rot="-4320000">
              <a:off x="412" y="1972"/>
              <a:ext cx="848" cy="8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51 h 21600"/>
              </a:gdLst>
              <a:ahLst/>
              <a:cxnLst>
                <a:cxn ang="T8">
                  <a:pos x="T0" y="T1"/>
                </a:cxn>
                <a:cxn ang="T9">
                  <a:pos x="T2" y="T3"/>
                </a:cxn>
                <a:cxn ang="T10">
                  <a:pos x="T4" y="T5"/>
                </a:cxn>
                <a:cxn ang="T11">
                  <a:pos x="T6" y="T7"/>
                </a:cxn>
              </a:cxnLst>
              <a:rect l="T12" t="T13" r="T14" b="T15"/>
              <a:pathLst>
                <a:path w="21600" h="21600">
                  <a:moveTo>
                    <a:pt x="8130" y="2582"/>
                  </a:moveTo>
                  <a:cubicBezTo>
                    <a:pt x="8992" y="2302"/>
                    <a:pt x="9893" y="2160"/>
                    <a:pt x="10799" y="2160"/>
                  </a:cubicBezTo>
                  <a:cubicBezTo>
                    <a:pt x="11706" y="2160"/>
                    <a:pt x="12607" y="2302"/>
                    <a:pt x="13469" y="2582"/>
                  </a:cubicBezTo>
                  <a:lnTo>
                    <a:pt x="14137" y="528"/>
                  </a:lnTo>
                  <a:cubicBezTo>
                    <a:pt x="13059" y="178"/>
                    <a:pt x="11933" y="-1"/>
                    <a:pt x="10800" y="-1"/>
                  </a:cubicBezTo>
                  <a:cubicBezTo>
                    <a:pt x="9666" y="-1"/>
                    <a:pt x="8540" y="178"/>
                    <a:pt x="7462" y="528"/>
                  </a:cubicBezTo>
                  <a:lnTo>
                    <a:pt x="8130" y="2582"/>
                  </a:lnTo>
                  <a:close/>
                </a:path>
              </a:pathLst>
            </a:custGeom>
            <a:gradFill rotWithShape="1">
              <a:gsLst>
                <a:gs pos="0">
                  <a:schemeClr val="bg2"/>
                </a:gs>
                <a:gs pos="100000">
                  <a:schemeClr val="bg1"/>
                </a:gs>
              </a:gsLst>
              <a:path path="rect">
                <a:fillToRect r="100000" b="100000"/>
              </a:path>
            </a:gradFill>
            <a:ln w="9525">
              <a:round/>
              <a:headEnd/>
              <a:tailEnd/>
            </a:ln>
            <a:scene3d>
              <a:camera prst="legacyPerspectiveTopRight"/>
              <a:lightRig rig="legacyFlat3" dir="b"/>
            </a:scene3d>
            <a:sp3d extrusionH="887400" prstMaterial="legacyMatte">
              <a:bevelT w="13500" h="13500" prst="angle"/>
              <a:bevelB w="13500" h="13500" prst="angle"/>
              <a:extrusionClr>
                <a:schemeClr val="bg2"/>
              </a:extrusionClr>
            </a:sp3d>
          </p:spPr>
          <p:txBody>
            <a:bodyPr anchor="ctr">
              <a:flatTx/>
            </a:bodyPr>
            <a:lstStyle/>
            <a:p>
              <a:endParaRPr lang="ru-RU"/>
            </a:p>
          </p:txBody>
        </p:sp>
        <p:sp>
          <p:nvSpPr>
            <p:cNvPr id="216086" name="_s659467"/>
            <p:cNvSpPr>
              <a:spLocks noChangeArrowheads="1"/>
            </p:cNvSpPr>
            <p:nvPr/>
          </p:nvSpPr>
          <p:spPr bwMode="auto">
            <a:xfrm>
              <a:off x="518" y="1994"/>
              <a:ext cx="1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sz="4800">
                  <a:sym typeface="Wingdings" pitchFamily="2" charset="2"/>
                </a:rPr>
                <a:t></a:t>
              </a:r>
            </a:p>
          </p:txBody>
        </p:sp>
        <p:sp>
          <p:nvSpPr>
            <p:cNvPr id="216087" name="_s659468"/>
            <p:cNvSpPr>
              <a:spLocks noChangeArrowheads="1"/>
            </p:cNvSpPr>
            <p:nvPr/>
          </p:nvSpPr>
          <p:spPr bwMode="auto">
            <a:xfrm>
              <a:off x="380" y="2421"/>
              <a:ext cx="1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sz="4800">
                  <a:sym typeface="Wingdings" pitchFamily="2" charset="2"/>
                </a:rPr>
                <a:t></a:t>
              </a:r>
            </a:p>
          </p:txBody>
        </p:sp>
        <p:sp>
          <p:nvSpPr>
            <p:cNvPr id="216088" name="_s659469"/>
            <p:cNvSpPr>
              <a:spLocks noChangeArrowheads="1"/>
            </p:cNvSpPr>
            <p:nvPr/>
          </p:nvSpPr>
          <p:spPr bwMode="auto">
            <a:xfrm>
              <a:off x="744" y="2685"/>
              <a:ext cx="1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sz="4800">
                  <a:sym typeface="Wingdings" pitchFamily="2" charset="2"/>
                </a:rPr>
                <a:t></a:t>
              </a:r>
            </a:p>
          </p:txBody>
        </p:sp>
        <p:sp>
          <p:nvSpPr>
            <p:cNvPr id="216089" name="_s659470"/>
            <p:cNvSpPr>
              <a:spLocks noChangeArrowheads="1"/>
            </p:cNvSpPr>
            <p:nvPr/>
          </p:nvSpPr>
          <p:spPr bwMode="auto">
            <a:xfrm>
              <a:off x="1107" y="2420"/>
              <a:ext cx="1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sz="4800">
                  <a:sym typeface="Wingdings" pitchFamily="2" charset="2"/>
                </a:rPr>
                <a:t></a:t>
              </a:r>
            </a:p>
          </p:txBody>
        </p:sp>
        <p:sp>
          <p:nvSpPr>
            <p:cNvPr id="216090" name="_s659471"/>
            <p:cNvSpPr>
              <a:spLocks noChangeArrowheads="1"/>
            </p:cNvSpPr>
            <p:nvPr/>
          </p:nvSpPr>
          <p:spPr bwMode="auto">
            <a:xfrm>
              <a:off x="967" y="1993"/>
              <a:ext cx="1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ru-RU" altLang="ru-RU" sz="1800"/>
            </a:p>
          </p:txBody>
        </p:sp>
        <p:sp>
          <p:nvSpPr>
            <p:cNvPr id="216091" name="_s1037"/>
            <p:cNvSpPr>
              <a:spLocks noChangeArrowheads="1"/>
            </p:cNvSpPr>
            <p:nvPr/>
          </p:nvSpPr>
          <p:spPr bwMode="auto">
            <a:xfrm>
              <a:off x="1035" y="2129"/>
              <a:ext cx="187"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ru-RU" altLang="ru-RU" sz="1800"/>
            </a:p>
          </p:txBody>
        </p:sp>
      </p:grpSp>
      <p:sp>
        <p:nvSpPr>
          <p:cNvPr id="216067" name="Rectangle 3"/>
          <p:cNvSpPr>
            <a:spLocks noGrp="1" noChangeArrowheads="1"/>
          </p:cNvSpPr>
          <p:nvPr>
            <p:ph type="body" sz="half" idx="2"/>
          </p:nvPr>
        </p:nvSpPr>
        <p:spPr>
          <a:xfrm>
            <a:off x="2986088" y="1828800"/>
            <a:ext cx="5395912" cy="3657600"/>
          </a:xfrm>
        </p:spPr>
        <p:txBody>
          <a:bodyPr>
            <a:normAutofit fontScale="92500" lnSpcReduction="10000"/>
          </a:bodyPr>
          <a:lstStyle/>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Рассадка – круг</a:t>
            </a:r>
          </a:p>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Поставить четкий вопрос</a:t>
            </a:r>
          </a:p>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Помолчите</a:t>
            </a:r>
          </a:p>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Вмешивайтесь, когда теряется нить дискуссии</a:t>
            </a:r>
          </a:p>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Работайте с громогласными и словоохотливыми</a:t>
            </a:r>
          </a:p>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Поощряйте скромных и вовлекайте пассивных</a:t>
            </a:r>
          </a:p>
          <a:p>
            <a:pPr marL="533400" indent="-533400" eaLnBrk="1" hangingPunct="1">
              <a:lnSpc>
                <a:spcPct val="90000"/>
              </a:lnSpc>
              <a:buFontTx/>
              <a:buAutoNum type="arabicPeriod"/>
            </a:pPr>
            <a:r>
              <a:rPr lang="ru-RU" altLang="ru-RU" sz="2400" smtClean="0">
                <a:latin typeface="Comic Sans MS" pitchFamily="66" charset="0"/>
                <a:ea typeface="ＭＳ Ｐゴシック" pitchFamily="34" charset="-128"/>
              </a:rPr>
              <a:t>Подведите итог и поблагодарите участников</a:t>
            </a:r>
          </a:p>
        </p:txBody>
      </p:sp>
      <p:sp>
        <p:nvSpPr>
          <p:cNvPr id="659473" name="Rectangle 17"/>
          <p:cNvSpPr>
            <a:spLocks noChangeArrowheads="1"/>
          </p:cNvSpPr>
          <p:nvPr/>
        </p:nvSpPr>
        <p:spPr bwMode="auto">
          <a:xfrm>
            <a:off x="1692275" y="2781300"/>
            <a:ext cx="6985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ru-RU" sz="4800">
                <a:sym typeface="Wingdings" pitchFamily="2" charset="2"/>
              </a:rPr>
              <a:t></a:t>
            </a:r>
          </a:p>
        </p:txBody>
      </p:sp>
      <p:sp>
        <p:nvSpPr>
          <p:cNvPr id="659474" name="AutoShape 18"/>
          <p:cNvSpPr>
            <a:spLocks noChangeArrowheads="1"/>
          </p:cNvSpPr>
          <p:nvPr/>
        </p:nvSpPr>
        <p:spPr bwMode="auto">
          <a:xfrm>
            <a:off x="1116013" y="1628775"/>
            <a:ext cx="1008062" cy="576263"/>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ru-RU">
              <a:latin typeface="Arial" charset="0"/>
              <a:ea typeface="ＭＳ Ｐゴシック" charset="0"/>
            </a:endParaRPr>
          </a:p>
        </p:txBody>
      </p:sp>
      <p:grpSp>
        <p:nvGrpSpPr>
          <p:cNvPr id="216071" name="Group 19"/>
          <p:cNvGrpSpPr>
            <a:grpSpLocks/>
          </p:cNvGrpSpPr>
          <p:nvPr/>
        </p:nvGrpSpPr>
        <p:grpSpPr bwMode="auto">
          <a:xfrm>
            <a:off x="827088" y="4581525"/>
            <a:ext cx="1697037" cy="1454150"/>
            <a:chOff x="1632" y="1248"/>
            <a:chExt cx="2682" cy="2286"/>
          </a:xfrm>
        </p:grpSpPr>
        <p:sp>
          <p:nvSpPr>
            <p:cNvPr id="659476" name="Gear"/>
            <p:cNvSpPr>
              <a:spLocks noEditPoints="1" noChangeArrowheads="1"/>
            </p:cNvSpPr>
            <p:nvPr/>
          </p:nvSpPr>
          <p:spPr bwMode="auto">
            <a:xfrm>
              <a:off x="3120" y="1248"/>
              <a:ext cx="1194" cy="1048"/>
            </a:xfrm>
            <a:custGeom>
              <a:avLst/>
              <a:gdLst>
                <a:gd name="T0" fmla="*/ 597 w 21600"/>
                <a:gd name="T1" fmla="*/ 0 h 21600"/>
                <a:gd name="T2" fmla="*/ 1194 w 21600"/>
                <a:gd name="T3" fmla="*/ 524 h 21600"/>
                <a:gd name="T4" fmla="*/ 597 w 21600"/>
                <a:gd name="T5" fmla="*/ 1048 h 21600"/>
                <a:gd name="T6" fmla="*/ 0 w 21600"/>
                <a:gd name="T7" fmla="*/ 524 h 21600"/>
                <a:gd name="T8" fmla="*/ 0 60000 65536"/>
                <a:gd name="T9" fmla="*/ 0 60000 65536"/>
                <a:gd name="T10" fmla="*/ 0 60000 65536"/>
                <a:gd name="T11" fmla="*/ 0 60000 65536"/>
                <a:gd name="T12" fmla="*/ 4378 w 21600"/>
                <a:gd name="T13" fmla="*/ 3957 h 21600"/>
                <a:gd name="T14" fmla="*/ 17837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flatTx/>
            </a:bodyPr>
            <a:lstStyle/>
            <a:p>
              <a:endParaRPr lang="ru-RU"/>
            </a:p>
          </p:txBody>
        </p:sp>
        <p:sp>
          <p:nvSpPr>
            <p:cNvPr id="659477" name="AutoShape 21"/>
            <p:cNvSpPr>
              <a:spLocks noEditPoints="1" noChangeArrowheads="1"/>
            </p:cNvSpPr>
            <p:nvPr/>
          </p:nvSpPr>
          <p:spPr bwMode="auto">
            <a:xfrm>
              <a:off x="1632" y="1680"/>
              <a:ext cx="1430" cy="1253"/>
            </a:xfrm>
            <a:custGeom>
              <a:avLst/>
              <a:gdLst>
                <a:gd name="T0" fmla="*/ 715 w 21600"/>
                <a:gd name="T1" fmla="*/ 0 h 21600"/>
                <a:gd name="T2" fmla="*/ 1430 w 21600"/>
                <a:gd name="T3" fmla="*/ 627 h 21600"/>
                <a:gd name="T4" fmla="*/ 715 w 21600"/>
                <a:gd name="T5" fmla="*/ 1253 h 21600"/>
                <a:gd name="T6" fmla="*/ 0 w 21600"/>
                <a:gd name="T7" fmla="*/ 627 h 21600"/>
                <a:gd name="T8" fmla="*/ 0 60000 65536"/>
                <a:gd name="T9" fmla="*/ 0 60000 65536"/>
                <a:gd name="T10" fmla="*/ 0 60000 65536"/>
                <a:gd name="T11" fmla="*/ 0 60000 65536"/>
                <a:gd name="T12" fmla="*/ 4380 w 21600"/>
                <a:gd name="T13" fmla="*/ 3965 h 21600"/>
                <a:gd name="T14" fmla="*/ 17839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flatTx/>
            </a:bodyPr>
            <a:lstStyle/>
            <a:p>
              <a:endParaRPr lang="ru-RU"/>
            </a:p>
          </p:txBody>
        </p:sp>
        <p:sp>
          <p:nvSpPr>
            <p:cNvPr id="659478" name="AutoShape 22"/>
            <p:cNvSpPr>
              <a:spLocks noEditPoints="1" noChangeArrowheads="1"/>
            </p:cNvSpPr>
            <p:nvPr/>
          </p:nvSpPr>
          <p:spPr bwMode="auto">
            <a:xfrm>
              <a:off x="2558" y="2141"/>
              <a:ext cx="1588" cy="1393"/>
            </a:xfrm>
            <a:custGeom>
              <a:avLst/>
              <a:gdLst>
                <a:gd name="T0" fmla="*/ 794 w 21600"/>
                <a:gd name="T1" fmla="*/ 0 h 21600"/>
                <a:gd name="T2" fmla="*/ 1588 w 21600"/>
                <a:gd name="T3" fmla="*/ 697 h 21600"/>
                <a:gd name="T4" fmla="*/ 794 w 21600"/>
                <a:gd name="T5" fmla="*/ 1393 h 21600"/>
                <a:gd name="T6" fmla="*/ 0 w 21600"/>
                <a:gd name="T7" fmla="*/ 697 h 21600"/>
                <a:gd name="T8" fmla="*/ 0 60000 65536"/>
                <a:gd name="T9" fmla="*/ 0 60000 65536"/>
                <a:gd name="T10" fmla="*/ 0 60000 65536"/>
                <a:gd name="T11" fmla="*/ 0 60000 65536"/>
                <a:gd name="T12" fmla="*/ 4380 w 21600"/>
                <a:gd name="T13" fmla="*/ 3970 h 21600"/>
                <a:gd name="T14" fmla="*/ 17846 w 21600"/>
                <a:gd name="T15" fmla="*/ 17630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effectLst/>
            <a:scene3d>
              <a:camera prst="legacyPerspectiveFront">
                <a:rot lat="20099998"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flatTx/>
            </a:bodyPr>
            <a:lstStyle/>
            <a:p>
              <a:endParaRPr lang="ru-RU"/>
            </a:p>
          </p:txBody>
        </p:sp>
      </p:grpSp>
      <p:grpSp>
        <p:nvGrpSpPr>
          <p:cNvPr id="216072" name="Group 23"/>
          <p:cNvGrpSpPr>
            <a:grpSpLocks/>
          </p:cNvGrpSpPr>
          <p:nvPr/>
        </p:nvGrpSpPr>
        <p:grpSpPr bwMode="auto">
          <a:xfrm>
            <a:off x="7308850" y="1412875"/>
            <a:ext cx="1119188" cy="731838"/>
            <a:chOff x="1008" y="1059"/>
            <a:chExt cx="3768" cy="2733"/>
          </a:xfrm>
        </p:grpSpPr>
        <p:sp>
          <p:nvSpPr>
            <p:cNvPr id="216073" name="AutoShape 24"/>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216074" name="Oval 25"/>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216075" name="Oval 26"/>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216076" name="Oval 27"/>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grpSp>
    </p:spTree>
    <p:extLst>
      <p:ext uri="{BB962C8B-B14F-4D97-AF65-F5344CB8AC3E}">
        <p14:creationId xmlns:p14="http://schemas.microsoft.com/office/powerpoint/2010/main" val="38103264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457200" y="274638"/>
            <a:ext cx="8229600" cy="850900"/>
          </a:xfrm>
        </p:spPr>
        <p:style>
          <a:lnRef idx="2">
            <a:schemeClr val="accent6"/>
          </a:lnRef>
          <a:fillRef idx="1">
            <a:schemeClr val="lt1"/>
          </a:fillRef>
          <a:effectRef idx="0">
            <a:schemeClr val="accent6"/>
          </a:effectRef>
          <a:fontRef idx="minor">
            <a:schemeClr val="dk1"/>
          </a:fontRef>
        </p:style>
        <p:txBody>
          <a:bodyPr wrap="square" numCol="1" anchorCtr="0" compatLnSpc="1">
            <a:prstTxWarp prst="textNoShape">
              <a:avLst/>
            </a:prstTxWarp>
          </a:bodyPr>
          <a:lstStyle/>
          <a:p>
            <a:pPr algn="ctr" eaLnBrk="1" hangingPunct="1"/>
            <a:r>
              <a:rPr lang="ru-RU" altLang="ru-RU" cap="none" smtClean="0">
                <a:solidFill>
                  <a:srgbClr val="0000FF"/>
                </a:solidFill>
                <a:latin typeface="Comic Sans MS" pitchFamily="66" charset="0"/>
                <a:ea typeface="ＭＳ Ｐゴシック" pitchFamily="34" charset="-128"/>
              </a:rPr>
              <a:t>Модерация (Модерирование)</a:t>
            </a:r>
          </a:p>
        </p:txBody>
      </p:sp>
      <p:sp>
        <p:nvSpPr>
          <p:cNvPr id="217090" name="Rectangle 4"/>
          <p:cNvSpPr>
            <a:spLocks noGrp="1" noChangeArrowheads="1"/>
          </p:cNvSpPr>
          <p:nvPr>
            <p:ph type="body" sz="half" idx="1"/>
          </p:nvPr>
        </p:nvSpPr>
        <p:spPr>
          <a:xfrm>
            <a:off x="3995738" y="3068638"/>
            <a:ext cx="4752975" cy="3482975"/>
          </a:xfrm>
          <a:solidFill>
            <a:srgbClr val="CCECFF"/>
          </a:solidFill>
        </p:spPr>
        <p:txBody>
          <a:bodyPr/>
          <a:lstStyle/>
          <a:p>
            <a:pPr marL="533400" indent="-533400" eaLnBrk="1" hangingPunct="1">
              <a:lnSpc>
                <a:spcPct val="90000"/>
              </a:lnSpc>
              <a:spcAft>
                <a:spcPct val="50000"/>
              </a:spcAft>
              <a:buFontTx/>
              <a:buAutoNum type="arabicPeriod"/>
            </a:pPr>
            <a:r>
              <a:rPr lang="ru-RU" altLang="ru-RU" sz="2400" smtClean="0">
                <a:latin typeface="Comic Sans MS" pitchFamily="66" charset="0"/>
                <a:ea typeface="ＭＳ Ｐゴシック" pitchFamily="34" charset="-128"/>
              </a:rPr>
              <a:t>До обсуждения</a:t>
            </a:r>
          </a:p>
          <a:p>
            <a:pPr marL="533400" indent="-533400" eaLnBrk="1" hangingPunct="1">
              <a:lnSpc>
                <a:spcPct val="90000"/>
              </a:lnSpc>
              <a:spcAft>
                <a:spcPct val="50000"/>
              </a:spcAft>
              <a:buFontTx/>
              <a:buAutoNum type="arabicPeriod"/>
            </a:pPr>
            <a:r>
              <a:rPr lang="ru-RU" altLang="ru-RU" sz="2400" smtClean="0">
                <a:latin typeface="Comic Sans MS" pitchFamily="66" charset="0"/>
                <a:ea typeface="ＭＳ Ｐゴシック" pitchFamily="34" charset="-128"/>
              </a:rPr>
              <a:t>Порядок действий во время обсуждения</a:t>
            </a:r>
          </a:p>
          <a:p>
            <a:pPr marL="533400" indent="-533400" eaLnBrk="1" hangingPunct="1">
              <a:lnSpc>
                <a:spcPct val="90000"/>
              </a:lnSpc>
              <a:spcAft>
                <a:spcPct val="50000"/>
              </a:spcAft>
              <a:buFontTx/>
              <a:buAutoNum type="arabicPeriod"/>
            </a:pPr>
            <a:r>
              <a:rPr lang="ru-RU" altLang="ru-RU" sz="2400" smtClean="0">
                <a:latin typeface="Comic Sans MS" pitchFamily="66" charset="0"/>
                <a:ea typeface="ＭＳ Ｐゴシック" pitchFamily="34" charset="-128"/>
              </a:rPr>
              <a:t>Как заставить говорить</a:t>
            </a:r>
          </a:p>
          <a:p>
            <a:pPr marL="533400" indent="-533400" eaLnBrk="1" hangingPunct="1">
              <a:lnSpc>
                <a:spcPct val="90000"/>
              </a:lnSpc>
              <a:spcAft>
                <a:spcPct val="50000"/>
              </a:spcAft>
              <a:buFontTx/>
              <a:buAutoNum type="arabicPeriod"/>
            </a:pPr>
            <a:r>
              <a:rPr lang="ru-RU" altLang="ru-RU" sz="2400" smtClean="0">
                <a:latin typeface="Comic Sans MS" pitchFamily="66" charset="0"/>
                <a:ea typeface="ＭＳ Ｐゴシック" pitchFamily="34" charset="-128"/>
              </a:rPr>
              <a:t>Как сменить тему, заставить замолчать</a:t>
            </a:r>
          </a:p>
          <a:p>
            <a:pPr marL="533400" indent="-533400" eaLnBrk="1" hangingPunct="1">
              <a:lnSpc>
                <a:spcPct val="90000"/>
              </a:lnSpc>
              <a:spcAft>
                <a:spcPct val="50000"/>
              </a:spcAft>
              <a:buFontTx/>
              <a:buAutoNum type="arabicPeriod"/>
            </a:pPr>
            <a:r>
              <a:rPr lang="ru-RU" altLang="ru-RU" sz="2400" smtClean="0">
                <a:latin typeface="Comic Sans MS" pitchFamily="66" charset="0"/>
                <a:ea typeface="ＭＳ Ｐゴシック" pitchFamily="34" charset="-128"/>
              </a:rPr>
              <a:t>Фразы, приемы и техника</a:t>
            </a:r>
          </a:p>
        </p:txBody>
      </p:sp>
      <p:pic>
        <p:nvPicPr>
          <p:cNvPr id="715778" name="Picture 2" descr="PICT00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9750" y="1628775"/>
            <a:ext cx="3230563" cy="20955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715781" name="Text Box 5"/>
          <p:cNvSpPr txBox="1">
            <a:spLocks noChangeArrowheads="1"/>
          </p:cNvSpPr>
          <p:nvPr/>
        </p:nvSpPr>
        <p:spPr bwMode="auto">
          <a:xfrm>
            <a:off x="4067175" y="1700213"/>
            <a:ext cx="4681538" cy="1200150"/>
          </a:xfrm>
          <a:prstGeom prst="rect">
            <a:avLst/>
          </a:prstGeom>
          <a:solidFill>
            <a:srgbClr val="FEE1D1"/>
          </a:solidFill>
          <a:ln w="38100">
            <a:solidFill>
              <a:schemeClr val="tx1"/>
            </a:solidFill>
            <a:miter lim="800000"/>
            <a:headEnd/>
            <a:tailEnd/>
          </a:ln>
          <a:effectLs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a:latin typeface="Times New Roman" pitchFamily="18" charset="0"/>
              </a:rPr>
              <a:t>Организация и управление процессами группового обсуждения</a:t>
            </a:r>
          </a:p>
        </p:txBody>
      </p:sp>
      <p:pic>
        <p:nvPicPr>
          <p:cNvPr id="217094" name="Picture 1" descr="BU005259.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379788"/>
            <a:ext cx="3121025"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0895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152400"/>
            <a:ext cx="6870700" cy="828675"/>
          </a:xfrm>
          <a:extLst>
            <a:ext uri="{909E8E84-426E-40DD-AFC4-6F175D3DCCD1}">
              <a14:hiddenFill xmlns:a14="http://schemas.microsoft.com/office/drawing/2010/main">
                <a:solidFill>
                  <a:srgbClr val="990000"/>
                </a:solidFill>
              </a14:hiddenFill>
            </a:ext>
          </a:extLst>
        </p:spPr>
        <p:txBody>
          <a:bodyPr/>
          <a:lstStyle/>
          <a:p>
            <a:pPr eaLnBrk="1" hangingPunct="1"/>
            <a:r>
              <a:rPr lang="ru-RU" altLang="ru-RU" b="1" smtClean="0">
                <a:solidFill>
                  <a:srgbClr val="0000FF"/>
                </a:solidFill>
                <a:latin typeface="Comic Sans MS" pitchFamily="66" charset="0"/>
              </a:rPr>
              <a:t>Обучающие игры</a:t>
            </a:r>
          </a:p>
        </p:txBody>
      </p:sp>
      <p:sp>
        <p:nvSpPr>
          <p:cNvPr id="661507" name="Rectangle 3" descr="Алмазная решетка (точечная)"/>
          <p:cNvSpPr>
            <a:spLocks noGrp="1" noChangeArrowheads="1"/>
          </p:cNvSpPr>
          <p:nvPr>
            <p:ph type="body" sz="half" idx="1"/>
          </p:nvPr>
        </p:nvSpPr>
        <p:spPr>
          <a:xfrm>
            <a:off x="684213" y="1989138"/>
            <a:ext cx="3671887" cy="4103687"/>
          </a:xfrm>
          <a:noFill/>
          <a:ln>
            <a:solidFill>
              <a:srgbClr val="FFFFFF"/>
            </a:solidFill>
            <a:miter lim="800000"/>
            <a:headEnd/>
            <a:tailEnd/>
          </a:ln>
          <a:extLst>
            <a:ext uri="{909E8E84-426E-40DD-AFC4-6F175D3DCCD1}">
              <a14:hiddenFill xmlns:a14="http://schemas.microsoft.com/office/drawing/2010/main">
                <a:pattFill prst="dotDmnd">
                  <a:fgClr>
                    <a:srgbClr val="FFFF00"/>
                  </a:fgClr>
                  <a:bgClr>
                    <a:srgbClr val="FFFFFF"/>
                  </a:bgClr>
                </a:pattFill>
              </a14:hiddenFill>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txBody>
          <a:bodyPr/>
          <a:lstStyle/>
          <a:p>
            <a:pPr lvl="1" eaLnBrk="1" hangingPunct="1">
              <a:buFontTx/>
              <a:buNone/>
            </a:pPr>
            <a:endParaRPr lang="ru-RU" altLang="ru-RU" sz="2400" smtClean="0"/>
          </a:p>
          <a:p>
            <a:pPr eaLnBrk="1" hangingPunct="1"/>
            <a:r>
              <a:rPr lang="ru-RU" altLang="ru-RU" sz="2800" smtClean="0">
                <a:latin typeface="Arial" pitchFamily="34" charset="0"/>
                <a:cs typeface="Arial" pitchFamily="34" charset="0"/>
              </a:rPr>
              <a:t>Ролевые</a:t>
            </a:r>
          </a:p>
          <a:p>
            <a:pPr eaLnBrk="1" hangingPunct="1"/>
            <a:r>
              <a:rPr lang="ru-RU" altLang="ru-RU" sz="2800" smtClean="0">
                <a:latin typeface="Arial" pitchFamily="34" charset="0"/>
                <a:cs typeface="Arial" pitchFamily="34" charset="0"/>
              </a:rPr>
              <a:t>Имитационные (симуляционные)</a:t>
            </a:r>
          </a:p>
          <a:p>
            <a:pPr eaLnBrk="1" hangingPunct="1"/>
            <a:r>
              <a:rPr lang="ru-RU" altLang="ru-RU" sz="2800" smtClean="0">
                <a:latin typeface="Arial" pitchFamily="34" charset="0"/>
                <a:cs typeface="Arial" pitchFamily="34" charset="0"/>
              </a:rPr>
              <a:t>Деловые</a:t>
            </a:r>
          </a:p>
          <a:p>
            <a:pPr eaLnBrk="1" hangingPunct="1"/>
            <a:r>
              <a:rPr lang="ru-RU" altLang="ru-RU" sz="2800" smtClean="0">
                <a:latin typeface="Arial" pitchFamily="34" charset="0"/>
                <a:cs typeface="Arial" pitchFamily="34" charset="0"/>
              </a:rPr>
              <a:t>Ситуационные</a:t>
            </a:r>
          </a:p>
          <a:p>
            <a:pPr eaLnBrk="1" hangingPunct="1"/>
            <a:r>
              <a:rPr lang="ru-RU" altLang="ru-RU" sz="2800" smtClean="0">
                <a:latin typeface="Arial" pitchFamily="34" charset="0"/>
                <a:cs typeface="Arial" pitchFamily="34" charset="0"/>
              </a:rPr>
              <a:t>Организационно-деятельностные</a:t>
            </a:r>
          </a:p>
          <a:p>
            <a:pPr eaLnBrk="1" hangingPunct="1">
              <a:spcBef>
                <a:spcPct val="0"/>
              </a:spcBef>
              <a:buFontTx/>
              <a:buNone/>
            </a:pPr>
            <a:endParaRPr lang="ru-RU" altLang="ru-RU" sz="2800" smtClean="0"/>
          </a:p>
        </p:txBody>
      </p:sp>
      <p:pic>
        <p:nvPicPr>
          <p:cNvPr id="661508" name="Picture 4" descr="s36p"/>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80504" r="-80504"/>
          <a:stretch>
            <a:fillRect/>
          </a:stretch>
        </p:blipFill>
        <p:spPr>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661516" name="Picture 12" descr="PICT007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t="19025" b="19025"/>
          <a:stretch>
            <a:fillRect/>
          </a:stretch>
        </p:blipFill>
        <p:spPr>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61510" name="AutoShape 6"/>
          <p:cNvSpPr>
            <a:spLocks noChangeArrowheads="1"/>
          </p:cNvSpPr>
          <p:nvPr/>
        </p:nvSpPr>
        <p:spPr bwMode="auto">
          <a:xfrm>
            <a:off x="6804025" y="0"/>
            <a:ext cx="2017713" cy="1773238"/>
          </a:xfrm>
          <a:prstGeom prst="sun">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29672318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8229600" cy="1143000"/>
          </a:xfrm>
        </p:spPr>
        <p:txBody>
          <a:bodyPr>
            <a:normAutofit fontScale="90000"/>
          </a:bodyPr>
          <a:lstStyle/>
          <a:p>
            <a:pPr algn="ctr" eaLnBrk="1" hangingPunct="1"/>
            <a:r>
              <a:rPr lang="ru-RU" altLang="ru-RU" smtClean="0">
                <a:latin typeface="Arial" pitchFamily="34" charset="0"/>
                <a:cs typeface="Arial" pitchFamily="34" charset="0"/>
              </a:rPr>
              <a:t>Преимущества и недостатки обучающих игр</a:t>
            </a:r>
            <a:endParaRPr lang="en-US" altLang="ru-RU" smtClean="0">
              <a:latin typeface="Arial" pitchFamily="34" charset="0"/>
              <a:cs typeface="Arial" pitchFamily="34" charset="0"/>
            </a:endParaRPr>
          </a:p>
        </p:txBody>
      </p:sp>
      <p:sp>
        <p:nvSpPr>
          <p:cNvPr id="7" name="Text Placeholder 6"/>
          <p:cNvSpPr>
            <a:spLocks noGrp="1"/>
          </p:cNvSpPr>
          <p:nvPr>
            <p:ph type="body" idx="1"/>
          </p:nvPr>
        </p:nvSpPr>
        <p:spPr/>
        <p:txBody>
          <a:bodyPr/>
          <a:lstStyle/>
          <a:p>
            <a:pPr algn="ctr" eaLnBrk="1" hangingPunct="1"/>
            <a:r>
              <a:rPr lang="ru-RU" altLang="ru-RU" smtClean="0">
                <a:solidFill>
                  <a:srgbClr val="3366FF"/>
                </a:solidFill>
                <a:latin typeface="Arial" pitchFamily="34" charset="0"/>
                <a:cs typeface="Arial" pitchFamily="34" charset="0"/>
              </a:rPr>
              <a:t>Преимущества:</a:t>
            </a:r>
            <a:endParaRPr lang="en-US" altLang="ru-RU" smtClean="0">
              <a:solidFill>
                <a:srgbClr val="3366FF"/>
              </a:solidFill>
              <a:latin typeface="Arial" pitchFamily="34" charset="0"/>
              <a:cs typeface="Arial" pitchFamily="34" charset="0"/>
            </a:endParaRPr>
          </a:p>
        </p:txBody>
      </p:sp>
      <p:sp>
        <p:nvSpPr>
          <p:cNvPr id="8" name="Content Placeholder 7"/>
          <p:cNvSpPr>
            <a:spLocks noGrp="1"/>
          </p:cNvSpPr>
          <p:nvPr>
            <p:ph sz="half" idx="2"/>
          </p:nvPr>
        </p:nvSpPr>
        <p:spPr/>
        <p:txBody>
          <a:bodyPr/>
          <a:lstStyle/>
          <a:p>
            <a:pPr eaLnBrk="1" hangingPunct="1"/>
            <a:r>
              <a:rPr lang="ru-RU" altLang="ru-RU" dirty="0" smtClean="0">
                <a:latin typeface="Arial" pitchFamily="34" charset="0"/>
                <a:cs typeface="Arial" pitchFamily="34" charset="0"/>
              </a:rPr>
              <a:t>Интерес</a:t>
            </a:r>
          </a:p>
          <a:p>
            <a:pPr eaLnBrk="1" hangingPunct="1"/>
            <a:r>
              <a:rPr lang="ru-RU" altLang="ru-RU" dirty="0" err="1" smtClean="0">
                <a:latin typeface="Arial" pitchFamily="34" charset="0"/>
                <a:cs typeface="Arial" pitchFamily="34" charset="0"/>
              </a:rPr>
              <a:t>Навыкообразующая</a:t>
            </a:r>
            <a:r>
              <a:rPr lang="ru-RU" altLang="ru-RU" dirty="0" smtClean="0">
                <a:latin typeface="Arial" pitchFamily="34" charset="0"/>
                <a:cs typeface="Arial" pitchFamily="34" charset="0"/>
              </a:rPr>
              <a:t> функция</a:t>
            </a:r>
          </a:p>
          <a:p>
            <a:pPr eaLnBrk="1" hangingPunct="1"/>
            <a:r>
              <a:rPr lang="en-US" altLang="ru-RU" dirty="0" smtClean="0">
                <a:latin typeface="Arial" pitchFamily="34" charset="0"/>
                <a:cs typeface="Arial" pitchFamily="34" charset="0"/>
              </a:rPr>
              <a:t>…</a:t>
            </a:r>
            <a:r>
              <a:rPr lang="ru-RU" altLang="ru-RU" dirty="0" smtClean="0">
                <a:latin typeface="Arial" pitchFamily="34" charset="0"/>
                <a:cs typeface="Arial" pitchFamily="34" charset="0"/>
              </a:rPr>
              <a:t>?</a:t>
            </a:r>
            <a:endParaRPr lang="en-US" altLang="ru-RU" dirty="0" smtClean="0">
              <a:latin typeface="Arial" pitchFamily="34" charset="0"/>
              <a:cs typeface="Arial" pitchFamily="34" charset="0"/>
            </a:endParaRPr>
          </a:p>
        </p:txBody>
      </p:sp>
      <p:sp>
        <p:nvSpPr>
          <p:cNvPr id="9" name="Text Placeholder 8"/>
          <p:cNvSpPr>
            <a:spLocks noGrp="1"/>
          </p:cNvSpPr>
          <p:nvPr>
            <p:ph type="body" sz="quarter" idx="3"/>
          </p:nvPr>
        </p:nvSpPr>
        <p:spPr/>
        <p:txBody>
          <a:bodyPr/>
          <a:lstStyle/>
          <a:p>
            <a:pPr algn="ctr" eaLnBrk="1" hangingPunct="1"/>
            <a:r>
              <a:rPr lang="ru-RU" altLang="ru-RU" smtClean="0">
                <a:solidFill>
                  <a:srgbClr val="FF0000"/>
                </a:solidFill>
                <a:latin typeface="Arial" pitchFamily="34" charset="0"/>
                <a:cs typeface="Arial" pitchFamily="34" charset="0"/>
              </a:rPr>
              <a:t>Недостатки:</a:t>
            </a:r>
            <a:endParaRPr lang="en-US" altLang="ru-RU" smtClean="0">
              <a:solidFill>
                <a:srgbClr val="FF0000"/>
              </a:solidFill>
              <a:latin typeface="Arial" pitchFamily="34" charset="0"/>
              <a:cs typeface="Arial" pitchFamily="34" charset="0"/>
            </a:endParaRPr>
          </a:p>
        </p:txBody>
      </p:sp>
      <p:sp>
        <p:nvSpPr>
          <p:cNvPr id="10" name="Content Placeholder 9"/>
          <p:cNvSpPr>
            <a:spLocks noGrp="1"/>
          </p:cNvSpPr>
          <p:nvPr>
            <p:ph sz="quarter" idx="4"/>
          </p:nvPr>
        </p:nvSpPr>
        <p:spPr/>
        <p:txBody>
          <a:bodyPr>
            <a:normAutofit lnSpcReduction="10000"/>
          </a:bodyPr>
          <a:lstStyle/>
          <a:p>
            <a:pPr eaLnBrk="1" hangingPunct="1"/>
            <a:r>
              <a:rPr lang="ru-RU" altLang="ru-RU" smtClean="0">
                <a:latin typeface="Arial" pitchFamily="34" charset="0"/>
                <a:cs typeface="Arial" pitchFamily="34" charset="0"/>
              </a:rPr>
              <a:t>Большие затраты учебного времени на проведение</a:t>
            </a:r>
          </a:p>
          <a:p>
            <a:pPr eaLnBrk="1" hangingPunct="1"/>
            <a:r>
              <a:rPr lang="ru-RU" altLang="ru-RU" smtClean="0">
                <a:latin typeface="Arial" pitchFamily="34" charset="0"/>
                <a:cs typeface="Arial" pitchFamily="34" charset="0"/>
              </a:rPr>
              <a:t>Трудоемкая подготовка</a:t>
            </a:r>
          </a:p>
          <a:p>
            <a:pPr eaLnBrk="1" hangingPunct="1"/>
            <a:r>
              <a:rPr lang="ru-RU" altLang="ru-RU" smtClean="0">
                <a:latin typeface="Arial" pitchFamily="34" charset="0"/>
                <a:cs typeface="Arial" pitchFamily="34" charset="0"/>
              </a:rPr>
              <a:t>Непредсказуемый результат</a:t>
            </a:r>
          </a:p>
          <a:p>
            <a:pPr eaLnBrk="1" hangingPunct="1"/>
            <a:r>
              <a:rPr lang="ru-RU" altLang="ru-RU" smtClean="0">
                <a:latin typeface="Arial" pitchFamily="34" charset="0"/>
                <a:cs typeface="Arial" pitchFamily="34" charset="0"/>
              </a:rPr>
              <a:t>Сложность контроля и оценки</a:t>
            </a:r>
          </a:p>
          <a:p>
            <a:pPr eaLnBrk="1" hangingPunct="1"/>
            <a:r>
              <a:rPr lang="ru-RU" altLang="ru-RU" smtClean="0">
                <a:latin typeface="Arial" pitchFamily="34" charset="0"/>
                <a:cs typeface="Arial" pitchFamily="34" charset="0"/>
              </a:rPr>
              <a:t>Отрицательные эмоции проигравших</a:t>
            </a:r>
            <a:endParaRPr lang="en-US" altLang="ru-RU" smtClean="0">
              <a:latin typeface="Arial" pitchFamily="34" charset="0"/>
              <a:cs typeface="Arial" pitchFamily="34" charset="0"/>
            </a:endParaRPr>
          </a:p>
        </p:txBody>
      </p:sp>
    </p:spTree>
    <p:extLst>
      <p:ext uri="{BB962C8B-B14F-4D97-AF65-F5344CB8AC3E}">
        <p14:creationId xmlns:p14="http://schemas.microsoft.com/office/powerpoint/2010/main" val="5474648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solidFill>
            <a:schemeClr val="accent2"/>
          </a:solidFill>
          <a:ln w="38100" cap="flat">
            <a:solidFill>
              <a:schemeClr val="bg1"/>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bodyPr>
          <a:lstStyle/>
          <a:p>
            <a:pPr algn="ctr" eaLnBrk="1" hangingPunct="1"/>
            <a:r>
              <a:rPr lang="ru-RU" altLang="ru-RU" cap="none" smtClean="0">
                <a:solidFill>
                  <a:srgbClr val="FFFFFF"/>
                </a:solidFill>
                <a:latin typeface="Arial" pitchFamily="34" charset="0"/>
                <a:ea typeface="ＭＳ Ｐゴシック" pitchFamily="34" charset="-128"/>
                <a:cs typeface="Arial" pitchFamily="34" charset="0"/>
              </a:rPr>
              <a:t>Как создать игру</a:t>
            </a:r>
            <a:endParaRPr lang="en-US" altLang="ru-RU" cap="none" smtClean="0">
              <a:solidFill>
                <a:srgbClr val="FFFFFF"/>
              </a:solidFill>
              <a:latin typeface="Arial" pitchFamily="34" charset="0"/>
              <a:ea typeface="ＭＳ Ｐゴシック" pitchFamily="34" charset="-128"/>
              <a:cs typeface="Arial" pitchFamily="34" charset="0"/>
            </a:endParaRPr>
          </a:p>
        </p:txBody>
      </p:sp>
      <p:sp>
        <p:nvSpPr>
          <p:cNvPr id="8" name="Content Placeholder 7"/>
          <p:cNvSpPr>
            <a:spLocks noGrp="1"/>
          </p:cNvSpPr>
          <p:nvPr>
            <p:ph idx="1"/>
          </p:nvPr>
        </p:nvSpPr>
        <p:spPr>
          <a:xfrm>
            <a:off x="395288" y="1628799"/>
            <a:ext cx="8424862" cy="4895825"/>
          </a:xfrm>
        </p:spPr>
        <p:txBody>
          <a:bodyPr>
            <a:normAutofit/>
          </a:bodyPr>
          <a:lstStyle/>
          <a:p>
            <a:pPr eaLnBrk="1" hangingPunct="1">
              <a:buFont typeface="Arial" pitchFamily="34" charset="0"/>
              <a:buAutoNum type="arabicPeriod"/>
            </a:pPr>
            <a:r>
              <a:rPr lang="ru-RU" altLang="ru-RU" sz="2000" dirty="0" smtClean="0">
                <a:ea typeface="ＭＳ Ｐゴシック" pitchFamily="34" charset="-128"/>
              </a:rPr>
              <a:t>Постановка цели: а) оно нам надо? б) тема; в) что мы хотим получить от этой игры?</a:t>
            </a:r>
          </a:p>
          <a:p>
            <a:pPr eaLnBrk="1" hangingPunct="1">
              <a:buFont typeface="Arial" pitchFamily="34" charset="0"/>
              <a:buAutoNum type="arabicPeriod"/>
            </a:pPr>
            <a:r>
              <a:rPr lang="ru-RU" altLang="ru-RU" sz="2000" dirty="0" smtClean="0">
                <a:ea typeface="ＭＳ Ｐゴシック" pitchFamily="34" charset="-128"/>
              </a:rPr>
              <a:t>Кто будет считаться выигравшим? (Четкие и однозначно трактуемые критерии)</a:t>
            </a:r>
          </a:p>
          <a:p>
            <a:pPr eaLnBrk="1" hangingPunct="1">
              <a:buFont typeface="Arial" pitchFamily="34" charset="0"/>
              <a:buAutoNum type="arabicPeriod"/>
            </a:pPr>
            <a:r>
              <a:rPr lang="ru-RU" altLang="ru-RU" sz="2000" dirty="0" smtClean="0">
                <a:ea typeface="ＭＳ Ｐゴシック" pitchFamily="34" charset="-128"/>
              </a:rPr>
              <a:t>Кто участники? Распределение ролей (случайное, </a:t>
            </a:r>
            <a:r>
              <a:rPr lang="ru-RU" altLang="ru-RU" sz="2000" dirty="0" err="1" smtClean="0">
                <a:ea typeface="ＭＳ Ｐゴシック" pitchFamily="34" charset="-128"/>
              </a:rPr>
              <a:t>критериальное</a:t>
            </a:r>
            <a:r>
              <a:rPr lang="ru-RU" altLang="ru-RU" sz="2000" dirty="0" smtClean="0">
                <a:ea typeface="ＭＳ Ｐゴシック" pitchFamily="34" charset="-128"/>
              </a:rPr>
              <a:t>)</a:t>
            </a:r>
          </a:p>
          <a:p>
            <a:pPr eaLnBrk="1" hangingPunct="1">
              <a:buFont typeface="Arial" pitchFamily="34" charset="0"/>
              <a:buAutoNum type="arabicPeriod"/>
            </a:pPr>
            <a:r>
              <a:rPr lang="ru-RU" altLang="ru-RU" sz="2000" dirty="0" smtClean="0">
                <a:ea typeface="ＭＳ Ｐゴシック" pitchFamily="34" charset="-128"/>
              </a:rPr>
              <a:t>Алгоритм (сценарий) </a:t>
            </a:r>
            <a:r>
              <a:rPr lang="en-US" altLang="ru-RU" sz="2000" dirty="0" smtClean="0">
                <a:ea typeface="ＭＳ Ｐゴシック" pitchFamily="34" charset="-128"/>
              </a:rPr>
              <a:t>–</a:t>
            </a:r>
            <a:r>
              <a:rPr lang="ru-RU" altLang="ru-RU" sz="2000" dirty="0" smtClean="0">
                <a:ea typeface="ＭＳ Ｐゴシック" pitchFamily="34" charset="-128"/>
              </a:rPr>
              <a:t> что должно происходить</a:t>
            </a:r>
          </a:p>
          <a:p>
            <a:pPr eaLnBrk="1" hangingPunct="1">
              <a:buFont typeface="Arial" pitchFamily="34" charset="0"/>
              <a:buAutoNum type="arabicPeriod"/>
            </a:pPr>
            <a:r>
              <a:rPr lang="ru-RU" altLang="ru-RU" sz="2000" dirty="0" smtClean="0">
                <a:ea typeface="ＭＳ Ｐゴシック" pitchFamily="34" charset="-128"/>
              </a:rPr>
              <a:t>Предварительная оценка затрат времени (уложимся </a:t>
            </a:r>
            <a:r>
              <a:rPr lang="en-US" altLang="ru-RU" sz="2000" dirty="0" smtClean="0">
                <a:ea typeface="ＭＳ Ｐゴシック" pitchFamily="34" charset="-128"/>
              </a:rPr>
              <a:t>–</a:t>
            </a:r>
            <a:r>
              <a:rPr lang="ru-RU" altLang="ru-RU" sz="2000" dirty="0" smtClean="0">
                <a:ea typeface="ＭＳ Ｐゴシック" pitchFamily="34" charset="-128"/>
              </a:rPr>
              <a:t> не уложимся, сколько нужно времени)</a:t>
            </a:r>
          </a:p>
          <a:p>
            <a:pPr eaLnBrk="1" hangingPunct="1">
              <a:buFont typeface="Arial" pitchFamily="34" charset="0"/>
              <a:buAutoNum type="arabicPeriod"/>
            </a:pPr>
            <a:r>
              <a:rPr lang="ru-RU" altLang="ru-RU" sz="2000" dirty="0" smtClean="0">
                <a:ea typeface="ＭＳ Ｐゴシック" pitchFamily="34" charset="-128"/>
              </a:rPr>
              <a:t>Какие нужны раздаточные материалы?</a:t>
            </a:r>
          </a:p>
          <a:p>
            <a:pPr eaLnBrk="1" hangingPunct="1">
              <a:buFont typeface="Arial" pitchFamily="34" charset="0"/>
              <a:buAutoNum type="arabicPeriod"/>
            </a:pPr>
            <a:r>
              <a:rPr lang="ru-RU" altLang="ru-RU" sz="2000" dirty="0" smtClean="0">
                <a:ea typeface="ＭＳ Ｐゴシック" pitchFamily="34" charset="-128"/>
              </a:rPr>
              <a:t>Процедура определения победителя, призы</a:t>
            </a:r>
          </a:p>
          <a:p>
            <a:pPr eaLnBrk="1" hangingPunct="1">
              <a:buFont typeface="Arial" pitchFamily="34" charset="0"/>
              <a:buAutoNum type="arabicPeriod"/>
            </a:pPr>
            <a:r>
              <a:rPr lang="ru-RU" altLang="ru-RU" sz="2000" dirty="0" smtClean="0">
                <a:ea typeface="ＭＳ Ｐゴシック" pitchFamily="34" charset="-128"/>
              </a:rPr>
              <a:t>Рефлексия, оценивание, обратная связь</a:t>
            </a:r>
          </a:p>
          <a:p>
            <a:pPr eaLnBrk="1" hangingPunct="1">
              <a:buFont typeface="Arial" pitchFamily="34" charset="0"/>
              <a:buAutoNum type="arabicPeriod"/>
            </a:pPr>
            <a:endParaRPr lang="ru-RU" altLang="ru-RU" dirty="0" smtClean="0">
              <a:ea typeface="ＭＳ Ｐゴシック" pitchFamily="34" charset="-128"/>
            </a:endParaRPr>
          </a:p>
          <a:p>
            <a:pPr eaLnBrk="1" hangingPunct="1"/>
            <a:endParaRPr lang="ru-RU" altLang="ru-RU" dirty="0" smtClean="0">
              <a:ea typeface="ＭＳ Ｐゴシック" pitchFamily="34" charset="-128"/>
            </a:endParaRPr>
          </a:p>
        </p:txBody>
      </p:sp>
      <p:sp>
        <p:nvSpPr>
          <p:cNvPr id="7" name="Slide Number Placeholder 6"/>
          <p:cNvSpPr>
            <a:spLocks noGrp="1"/>
          </p:cNvSpPr>
          <p:nvPr>
            <p:ph type="sldNum" sz="quarter" idx="12"/>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5E67BE1-A480-4FD5-BF16-2AA802C6160B}" type="slidenum">
              <a:rPr lang="ru-RU" altLang="ru-RU" sz="1600">
                <a:solidFill>
                  <a:srgbClr val="FFFFFF"/>
                </a:solidFill>
              </a:rPr>
              <a:pPr eaLnBrk="1" hangingPunct="1"/>
              <a:t>106</a:t>
            </a:fld>
            <a:endParaRPr lang="ru-RU" altLang="ru-RU" sz="1600">
              <a:solidFill>
                <a:srgbClr val="FFFFFF"/>
              </a:solidFill>
            </a:endParaRPr>
          </a:p>
        </p:txBody>
      </p:sp>
      <p:pic>
        <p:nvPicPr>
          <p:cNvPr id="220164" name="Picture 8" descr="skd186475sdc.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688" y="4437063"/>
            <a:ext cx="1906587"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p:cNvSpPr>
            <a:spLocks noChangeArrowheads="1"/>
          </p:cNvSpPr>
          <p:nvPr/>
        </p:nvSpPr>
        <p:spPr bwMode="auto">
          <a:xfrm>
            <a:off x="914768" y="5761670"/>
            <a:ext cx="5975350" cy="792162"/>
          </a:xfrm>
          <a:prstGeom prst="cloudCallout">
            <a:avLst>
              <a:gd name="adj1" fmla="val -27662"/>
              <a:gd name="adj2" fmla="val 96856"/>
            </a:avLst>
          </a:prstGeom>
          <a:solidFill>
            <a:schemeClr val="accent2"/>
          </a:solidFill>
          <a:ln w="38100">
            <a:solidFill>
              <a:schemeClr val="bg1"/>
            </a:solidFill>
            <a:round/>
            <a:headEnd/>
            <a:tailEnd/>
          </a:ln>
          <a:effectLst>
            <a:outerShdw blurRad="40000" dist="20000" dir="5400000" rotWithShape="0">
              <a:srgbClr val="808080">
                <a:alpha val="37999"/>
              </a:srgb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sz="1800">
                <a:solidFill>
                  <a:srgbClr val="FFFFFF"/>
                </a:solidFill>
                <a:latin typeface="Franklin Gothic Book" pitchFamily="34" charset="0"/>
              </a:rPr>
              <a:t>Задание: </a:t>
            </a:r>
            <a:r>
              <a:rPr lang="ru-RU" altLang="ru-RU" sz="1800" b="1">
                <a:solidFill>
                  <a:srgbClr val="FFFFFF"/>
                </a:solidFill>
                <a:latin typeface="Franklin Gothic Book" pitchFamily="34" charset="0"/>
              </a:rPr>
              <a:t>ПРИДУМАТЬ ИДЕЮ ИГРЫ</a:t>
            </a:r>
            <a:endParaRPr lang="en-US" altLang="ru-RU" sz="1800" b="1">
              <a:solidFill>
                <a:srgbClr val="FFFFFF"/>
              </a:solidFill>
              <a:latin typeface="Franklin Gothic Book" pitchFamily="34" charset="0"/>
            </a:endParaRPr>
          </a:p>
        </p:txBody>
      </p:sp>
    </p:spTree>
    <p:extLst>
      <p:ext uri="{BB962C8B-B14F-4D97-AF65-F5344CB8AC3E}">
        <p14:creationId xmlns:p14="http://schemas.microsoft.com/office/powerpoint/2010/main" val="15700352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2132856"/>
            <a:ext cx="7660373" cy="4320480"/>
          </a:xfrm>
        </p:spPr>
        <p:txBody>
          <a:bodyPr>
            <a:normAutofit fontScale="55000" lnSpcReduction="20000"/>
          </a:bodyPr>
          <a:lstStyle/>
          <a:p>
            <a:pPr marL="0" lvl="0" indent="0">
              <a:buNone/>
            </a:pPr>
            <a:endParaRPr lang="ru-RU" dirty="0" smtClean="0"/>
          </a:p>
          <a:p>
            <a:pPr marL="0" lvl="0" indent="0">
              <a:buNone/>
            </a:pPr>
            <a:r>
              <a:rPr lang="ru-RU" sz="2500" dirty="0" smtClean="0"/>
              <a:t>1. Чем </a:t>
            </a:r>
            <a:r>
              <a:rPr lang="ru-RU" sz="2500" dirty="0"/>
              <a:t>отличаются активные методы преподавания от интерактивных?</a:t>
            </a:r>
          </a:p>
          <a:p>
            <a:pPr marL="0" lvl="0" indent="0">
              <a:buNone/>
            </a:pPr>
            <a:r>
              <a:rPr lang="ru-RU" sz="2500" dirty="0" smtClean="0"/>
              <a:t>2. В </a:t>
            </a:r>
            <a:r>
              <a:rPr lang="ru-RU" sz="2500" dirty="0"/>
              <a:t>чем особенности метода </a:t>
            </a:r>
            <a:r>
              <a:rPr lang="en-US" sz="2500" dirty="0"/>
              <a:t>“Cooperative learning”</a:t>
            </a:r>
            <a:r>
              <a:rPr lang="ru-RU" sz="2500" dirty="0"/>
              <a:t>? На каких принципах он основан?</a:t>
            </a:r>
          </a:p>
          <a:p>
            <a:pPr marL="0" lvl="0" indent="0">
              <a:buNone/>
            </a:pPr>
            <a:r>
              <a:rPr lang="ru-RU" sz="2500" dirty="0" smtClean="0"/>
              <a:t>3. Каковы </a:t>
            </a:r>
            <a:r>
              <a:rPr lang="ru-RU" sz="2500" dirty="0"/>
              <a:t>технические аспекты использования метода?</a:t>
            </a:r>
          </a:p>
          <a:p>
            <a:pPr marL="0" lvl="0" indent="0">
              <a:buNone/>
            </a:pPr>
            <a:r>
              <a:rPr lang="ru-RU" sz="2500" dirty="0" smtClean="0"/>
              <a:t>4. Перечислите </a:t>
            </a:r>
            <a:r>
              <a:rPr lang="ru-RU" sz="2500" dirty="0"/>
              <a:t>основные структуры метода </a:t>
            </a:r>
            <a:r>
              <a:rPr lang="en-US" sz="2500" dirty="0"/>
              <a:t>“Cooperative learning”</a:t>
            </a:r>
            <a:r>
              <a:rPr lang="ru-RU" sz="2500" dirty="0"/>
              <a:t>, используемые в процессе преподавания курса финансовой грамотности.</a:t>
            </a:r>
          </a:p>
          <a:p>
            <a:pPr marL="0" lvl="0" indent="0">
              <a:buNone/>
            </a:pPr>
            <a:r>
              <a:rPr lang="ru-RU" sz="2500" dirty="0" smtClean="0"/>
              <a:t>5. Какую </a:t>
            </a:r>
            <a:r>
              <a:rPr lang="ru-RU" sz="2500" dirty="0"/>
              <a:t>роль играет организация учебного пространства в процессе обучения на основе использования интерактивных методов обучения?</a:t>
            </a:r>
          </a:p>
          <a:p>
            <a:pPr marL="0" lvl="0" indent="0">
              <a:buNone/>
            </a:pPr>
            <a:r>
              <a:rPr lang="ru-RU" sz="2500" dirty="0" smtClean="0"/>
              <a:t>6. Перечислите </a:t>
            </a:r>
            <a:r>
              <a:rPr lang="ru-RU" sz="2500" dirty="0"/>
              <a:t>технологические особенности деления учащихся на базовые и временные группы. Какие особенности обучающихся следует учитывать при распределении их на группам?</a:t>
            </a:r>
          </a:p>
          <a:p>
            <a:pPr marL="0" lvl="0" indent="0">
              <a:buNone/>
            </a:pPr>
            <a:r>
              <a:rPr lang="ru-RU" sz="2500" dirty="0" smtClean="0"/>
              <a:t>7. Как </a:t>
            </a:r>
            <a:r>
              <a:rPr lang="ru-RU" sz="2500" dirty="0"/>
              <a:t>распределить роли обучающихся в группах? </a:t>
            </a:r>
          </a:p>
          <a:p>
            <a:pPr marL="0" lvl="0" indent="0">
              <a:buNone/>
            </a:pPr>
            <a:r>
              <a:rPr lang="ru-RU" sz="2500" dirty="0" smtClean="0"/>
              <a:t>8. Что </a:t>
            </a:r>
            <a:r>
              <a:rPr lang="ru-RU" sz="2500" dirty="0"/>
              <a:t>такое групповая динамика? В чем ее особенности?</a:t>
            </a:r>
          </a:p>
          <a:p>
            <a:pPr marL="0" lvl="0" indent="0">
              <a:buNone/>
            </a:pPr>
            <a:r>
              <a:rPr lang="ru-RU" sz="2500" dirty="0" smtClean="0"/>
              <a:t>9. Как </a:t>
            </a:r>
            <a:r>
              <a:rPr lang="ru-RU" sz="2500" dirty="0"/>
              <a:t>организовать работу в группах с использованием структуры «Пила»? Каковы ограничения использования данного метода?</a:t>
            </a:r>
          </a:p>
          <a:p>
            <a:pPr marL="0" lvl="0" indent="0">
              <a:buNone/>
            </a:pPr>
            <a:r>
              <a:rPr lang="ru-RU" sz="2500" dirty="0" smtClean="0"/>
              <a:t>10. Как </a:t>
            </a:r>
            <a:r>
              <a:rPr lang="ru-RU" sz="2500" dirty="0"/>
              <a:t>использовать интерактивные методики для совершенствования у обучающихся навыков аргументации? Использование каких структур способствует решению этой задачи?</a:t>
            </a:r>
          </a:p>
          <a:p>
            <a:pPr marL="0" lvl="0" indent="0">
              <a:buNone/>
            </a:pPr>
            <a:r>
              <a:rPr lang="ru-RU" sz="2500" dirty="0" smtClean="0"/>
              <a:t>11. Опишите </a:t>
            </a:r>
            <a:r>
              <a:rPr lang="ru-RU" sz="2500" dirty="0"/>
              <a:t>содержание деятельности учителя в качестве модератора в процессе организации работы учащихся в группах и проведении дискуссий.</a:t>
            </a:r>
          </a:p>
          <a:p>
            <a:pPr marL="0" lvl="0" indent="0">
              <a:buNone/>
            </a:pPr>
            <a:r>
              <a:rPr lang="ru-RU" sz="2500" dirty="0" smtClean="0"/>
              <a:t>12. Каковы </a:t>
            </a:r>
            <a:r>
              <a:rPr lang="ru-RU" sz="2500" dirty="0"/>
              <a:t>методические особенности проведения обучающих игр в преподавании курса финансовой грамотности?</a:t>
            </a:r>
          </a:p>
          <a:p>
            <a:pPr marL="0" indent="0">
              <a:buNone/>
            </a:pPr>
            <a:endParaRPr lang="ru-RU" dirty="0"/>
          </a:p>
        </p:txBody>
      </p:sp>
      <p:sp>
        <p:nvSpPr>
          <p:cNvPr id="3" name="Заголовок 2"/>
          <p:cNvSpPr>
            <a:spLocks noGrp="1"/>
          </p:cNvSpPr>
          <p:nvPr>
            <p:ph type="title"/>
          </p:nvPr>
        </p:nvSpPr>
        <p:spPr/>
        <p:txBody>
          <a:bodyPr/>
          <a:lstStyle/>
          <a:p>
            <a:r>
              <a:rPr lang="ru-RU" dirty="0" smtClean="0"/>
              <a:t>Вопросы для самоконтроля</a:t>
            </a:r>
            <a:endParaRPr lang="ru-RU" dirty="0"/>
          </a:p>
        </p:txBody>
      </p:sp>
    </p:spTree>
    <p:extLst>
      <p:ext uri="{BB962C8B-B14F-4D97-AF65-F5344CB8AC3E}">
        <p14:creationId xmlns:p14="http://schemas.microsoft.com/office/powerpoint/2010/main" val="3522585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7500" lnSpcReduction="20000"/>
          </a:bodyPr>
          <a:lstStyle/>
          <a:p>
            <a:pPr marL="0" lvl="0" indent="0">
              <a:buNone/>
            </a:pPr>
            <a:r>
              <a:rPr lang="ru-RU" dirty="0" smtClean="0"/>
              <a:t>1. Джонсон </a:t>
            </a:r>
            <a:r>
              <a:rPr lang="ru-RU" dirty="0"/>
              <a:t>Д., Джонсон Р., Джонсон-</a:t>
            </a:r>
            <a:r>
              <a:rPr lang="ru-RU" dirty="0" err="1"/>
              <a:t>Холубек</a:t>
            </a:r>
            <a:r>
              <a:rPr lang="ru-RU" dirty="0"/>
              <a:t> Э. Методы обучения. Обучение в сотрудничестве. /Пер. с англ. – СПб.: Экономическая школа, 2001. – 256 с.</a:t>
            </a:r>
          </a:p>
          <a:p>
            <a:pPr marL="0" lvl="0" indent="0">
              <a:buNone/>
            </a:pPr>
            <a:r>
              <a:rPr lang="ru-RU" dirty="0" smtClean="0"/>
              <a:t>2. Де </a:t>
            </a:r>
            <a:r>
              <a:rPr lang="ru-RU" dirty="0" err="1"/>
              <a:t>Боно</a:t>
            </a:r>
            <a:r>
              <a:rPr lang="ru-RU" dirty="0"/>
              <a:t> Э. Шесть шляп мышления. /Пер. с англ. – СПб.: Питер, 2006. – 208 с.</a:t>
            </a:r>
          </a:p>
          <a:p>
            <a:pPr marL="0" lvl="0" indent="0">
              <a:buNone/>
            </a:pPr>
            <a:r>
              <a:rPr lang="ru-RU" dirty="0" smtClean="0"/>
              <a:t>3. </a:t>
            </a:r>
            <a:r>
              <a:rPr lang="ru-RU" dirty="0" err="1" smtClean="0"/>
              <a:t>Драйден</a:t>
            </a:r>
            <a:r>
              <a:rPr lang="ru-RU" dirty="0" smtClean="0"/>
              <a:t> </a:t>
            </a:r>
            <a:r>
              <a:rPr lang="ru-RU" dirty="0"/>
              <a:t>Г., </a:t>
            </a:r>
            <a:r>
              <a:rPr lang="ru-RU" dirty="0" err="1"/>
              <a:t>Вос</a:t>
            </a:r>
            <a:r>
              <a:rPr lang="ru-RU" dirty="0"/>
              <a:t> Д. Революция в обучении. /Пер. с англ. – М.: ПАРВИНЕ, 2003. – 672 с.</a:t>
            </a:r>
          </a:p>
          <a:p>
            <a:pPr marL="0" lvl="0" indent="0">
              <a:buNone/>
            </a:pPr>
            <a:r>
              <a:rPr lang="ru-RU" dirty="0" smtClean="0"/>
              <a:t>4. </a:t>
            </a:r>
            <a:r>
              <a:rPr lang="ru-RU" dirty="0" err="1" smtClean="0"/>
              <a:t>Дрейвс</a:t>
            </a:r>
            <a:r>
              <a:rPr lang="ru-RU" dirty="0" smtClean="0"/>
              <a:t> </a:t>
            </a:r>
            <a:r>
              <a:rPr lang="ru-RU" dirty="0"/>
              <a:t>Вильям А., </a:t>
            </a:r>
            <a:r>
              <a:rPr lang="ru-RU" dirty="0" err="1"/>
              <a:t>Коутс</a:t>
            </a:r>
            <a:r>
              <a:rPr lang="ru-RU" dirty="0"/>
              <a:t> Дж. Педагогика 21 века. /Пер. с англ. – М.: [</a:t>
            </a:r>
            <a:r>
              <a:rPr lang="ru-RU" dirty="0" err="1"/>
              <a:t>б.и</a:t>
            </a:r>
            <a:r>
              <a:rPr lang="ru-RU" dirty="0"/>
              <a:t>.], 2011. – 206 с.</a:t>
            </a:r>
          </a:p>
          <a:p>
            <a:pPr marL="0" lvl="0" indent="0">
              <a:buNone/>
            </a:pPr>
            <a:r>
              <a:rPr lang="ru-RU" dirty="0" smtClean="0"/>
              <a:t>5. </a:t>
            </a:r>
            <a:r>
              <a:rPr lang="ru-RU" dirty="0" err="1" smtClean="0"/>
              <a:t>Дьюи</a:t>
            </a:r>
            <a:r>
              <a:rPr lang="ru-RU" dirty="0" smtClean="0"/>
              <a:t> </a:t>
            </a:r>
            <a:r>
              <a:rPr lang="ru-RU" dirty="0"/>
              <a:t>Д. Психология и педагогика мышления. /Пер с англ. – М.: Совершенство, 1997. – 208 с.</a:t>
            </a:r>
          </a:p>
          <a:p>
            <a:pPr marL="0" lvl="0" indent="0">
              <a:buNone/>
            </a:pPr>
            <a:r>
              <a:rPr lang="ru-RU" dirty="0" smtClean="0"/>
              <a:t>6. Самохина </a:t>
            </a:r>
            <a:r>
              <a:rPr lang="ru-RU" dirty="0"/>
              <a:t>А.К.  Активные методы преподавания в экономической подготовке школьников. //Экономика в школе, 2002, № 2.</a:t>
            </a:r>
          </a:p>
          <a:p>
            <a:pPr marL="0" indent="0">
              <a:buNone/>
            </a:pPr>
            <a:endParaRPr lang="ru-RU" dirty="0"/>
          </a:p>
        </p:txBody>
      </p:sp>
      <p:sp>
        <p:nvSpPr>
          <p:cNvPr id="3" name="Заголовок 2"/>
          <p:cNvSpPr>
            <a:spLocks noGrp="1"/>
          </p:cNvSpPr>
          <p:nvPr>
            <p:ph type="title"/>
          </p:nvPr>
        </p:nvSpPr>
        <p:spPr/>
        <p:txBody>
          <a:bodyPr/>
          <a:lstStyle/>
          <a:p>
            <a:r>
              <a:rPr lang="ru-RU" dirty="0" smtClean="0"/>
              <a:t>Рекомендуемая литература</a:t>
            </a:r>
            <a:endParaRPr lang="ru-RU" dirty="0"/>
          </a:p>
        </p:txBody>
      </p:sp>
    </p:spTree>
    <p:extLst>
      <p:ext uri="{BB962C8B-B14F-4D97-AF65-F5344CB8AC3E}">
        <p14:creationId xmlns:p14="http://schemas.microsoft.com/office/powerpoint/2010/main" val="173229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70386" y="875118"/>
            <a:ext cx="8229600" cy="403325"/>
          </a:xfrm>
        </p:spPr>
        <p:txBody>
          <a:bodyPr>
            <a:normAutofit fontScale="90000"/>
          </a:bodyPr>
          <a:lstStyle/>
          <a:p>
            <a:r>
              <a:rPr lang="ru-RU" sz="2100" dirty="0">
                <a:solidFill>
                  <a:schemeClr val="tx1"/>
                </a:solidFill>
                <a:latin typeface="Tahoma" panose="020B0604030504040204" pitchFamily="34" charset="0"/>
                <a:ea typeface="Tahoma" panose="020B0604030504040204" pitchFamily="34" charset="0"/>
                <a:cs typeface="Tahoma" panose="020B0604030504040204" pitchFamily="34" charset="0"/>
              </a:rPr>
              <a:t>ВСЕРОССИЙСКАЯ НЕДЕЛЯ ФИНАНСОВОЙ ГРАМОТНОСТИ ДЛЯ ДЕТЕЙ И МОЛОДЕЖИ 2016</a:t>
            </a:r>
          </a:p>
        </p:txBody>
      </p:sp>
      <p:sp>
        <p:nvSpPr>
          <p:cNvPr id="4" name="Номер слайда 3"/>
          <p:cNvSpPr>
            <a:spLocks noGrp="1"/>
          </p:cNvSpPr>
          <p:nvPr>
            <p:ph type="sldNum" sz="quarter" idx="4294967295"/>
          </p:nvPr>
        </p:nvSpPr>
        <p:spPr>
          <a:xfrm>
            <a:off x="8333820" y="6464551"/>
            <a:ext cx="629160" cy="365125"/>
          </a:xfrm>
          <a:prstGeom prst="rect">
            <a:avLst/>
          </a:prstGeom>
        </p:spPr>
        <p:txBody>
          <a:bodyPr lIns="80165" tIns="40083" rIns="80165" bIns="40083"/>
          <a:lstStyle/>
          <a:p>
            <a:fld id="{23D704CE-4D68-584A-838A-AE5576E77FBD}" type="slidenum">
              <a:rPr lang="ru-RU" smtClean="0"/>
              <a:pPr/>
              <a:t>11</a:t>
            </a:fld>
            <a:endParaRPr lang="ru-RU" dirty="0"/>
          </a:p>
        </p:txBody>
      </p:sp>
      <p:sp>
        <p:nvSpPr>
          <p:cNvPr id="12" name="Rectangle 3"/>
          <p:cNvSpPr txBox="1">
            <a:spLocks noChangeArrowheads="1"/>
          </p:cNvSpPr>
          <p:nvPr/>
        </p:nvSpPr>
        <p:spPr bwMode="auto">
          <a:xfrm>
            <a:off x="541375" y="1712718"/>
            <a:ext cx="3304728" cy="1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lstStyle>
            <a:lvl1pPr marL="342900" indent="-342900" eaLnBrk="0" hangingPunct="0">
              <a:defRPr>
                <a:solidFill>
                  <a:schemeClr val="tx1"/>
                </a:solidFill>
                <a:latin typeface="Arial" charset="0"/>
                <a:cs typeface="Arial" charset="0"/>
              </a:defRPr>
            </a:lvl1pPr>
            <a:lvl2pPr marL="717550" indent="-260350" eaLnBrk="0" hangingPunct="0">
              <a:defRPr>
                <a:solidFill>
                  <a:schemeClr val="tx1"/>
                </a:solidFill>
                <a:latin typeface="Arial" charset="0"/>
                <a:cs typeface="Arial" charset="0"/>
              </a:defRPr>
            </a:lvl2pPr>
            <a:lvl3pPr marL="1076325" indent="-161925"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1" indent="0" eaLnBrk="1" hangingPunct="1">
              <a:spcBef>
                <a:spcPts val="526"/>
              </a:spcBef>
              <a:spcAft>
                <a:spcPts val="526"/>
              </a:spcAft>
              <a:buClr>
                <a:srgbClr val="DC7168"/>
              </a:buClr>
              <a:tabLst>
                <a:tab pos="621282" algn="l"/>
              </a:tabLst>
              <a:defRPr/>
            </a:pPr>
            <a:r>
              <a:rPr lang="ru-RU" altLang="ru-RU" sz="1600" b="1" dirty="0">
                <a:solidFill>
                  <a:srgbClr val="F67168"/>
                </a:solidFill>
                <a:latin typeface="Tahoma" panose="020B0604030504040204" pitchFamily="34" charset="0"/>
                <a:ea typeface="Tahoma" panose="020B0604030504040204" pitchFamily="34" charset="0"/>
                <a:cs typeface="Tahoma" panose="020B0604030504040204" pitchFamily="34" charset="0"/>
              </a:rPr>
              <a:t>Алексей Кудрин </a:t>
            </a:r>
            <a:r>
              <a:rPr lang="ru-RU" altLang="ru-RU" sz="1400" b="1" dirty="0">
                <a:solidFill>
                  <a:srgbClr val="90C079"/>
                </a:solidFill>
                <a:latin typeface="Tahoma" panose="020B0604030504040204" pitchFamily="34" charset="0"/>
                <a:ea typeface="Tahoma" panose="020B0604030504040204" pitchFamily="34" charset="0"/>
                <a:cs typeface="Tahoma" panose="020B0604030504040204" pitchFamily="34" charset="0"/>
              </a:rPr>
              <a:t/>
            </a:r>
            <a:br>
              <a:rPr lang="ru-RU" altLang="ru-RU" sz="1400" b="1" dirty="0">
                <a:solidFill>
                  <a:srgbClr val="90C079"/>
                </a:solidFill>
                <a:latin typeface="Tahoma" panose="020B0604030504040204" pitchFamily="34" charset="0"/>
                <a:ea typeface="Tahoma" panose="020B0604030504040204" pitchFamily="34" charset="0"/>
                <a:cs typeface="Tahoma" panose="020B0604030504040204" pitchFamily="34" charset="0"/>
              </a:rPr>
            </a:br>
            <a: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провел открытый урок по финансовой грамотности для архангельских школьников и прочитал лекцию </a:t>
            </a:r>
            <a:b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ru-RU" altLang="ru-RU" sz="1400" b="1" dirty="0">
                <a:solidFill>
                  <a:srgbClr val="000000"/>
                </a:solidFill>
                <a:latin typeface="Tahoma" panose="020B0604030504040204" pitchFamily="34" charset="0"/>
                <a:ea typeface="Tahoma" panose="020B0604030504040204" pitchFamily="34" charset="0"/>
                <a:cs typeface="Tahoma" panose="020B0604030504040204" pitchFamily="34" charset="0"/>
              </a:rPr>
              <a:t>для студентов САФУ</a:t>
            </a:r>
            <a:endPar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6" descr="M:\MSK\FinGram\РЕАЛИЗАЦИЯ\#ПРЕСС-ЦЕНТР\Информационный бюллетень\Информационный бюллетень 05\Верстка\Общая\5. Открытый урок руководителя Роспотребнадзора А.Ю.Поповой\А.Попова_презентация1.jpg"/>
          <p:cNvPicPr/>
          <p:nvPr/>
        </p:nvPicPr>
        <p:blipFill rotWithShape="1">
          <a:blip r:embed="rId2" cstate="print">
            <a:extLst>
              <a:ext uri="{28A0092B-C50C-407E-A947-70E740481C1C}">
                <a14:useLocalDpi xmlns:a14="http://schemas.microsoft.com/office/drawing/2010/main" val="0"/>
              </a:ext>
            </a:extLst>
          </a:blip>
          <a:srcRect l="11605" t="3935" r="4913" b="6580"/>
          <a:stretch/>
        </p:blipFill>
        <p:spPr bwMode="auto">
          <a:xfrm>
            <a:off x="4995054" y="3557779"/>
            <a:ext cx="3461412" cy="2906772"/>
          </a:xfrm>
          <a:prstGeom prst="rect">
            <a:avLst/>
          </a:prstGeom>
          <a:noFill/>
          <a:ln>
            <a:noFill/>
          </a:ln>
        </p:spPr>
      </p:pic>
      <p:pic>
        <p:nvPicPr>
          <p:cNvPr id="8" name="Рисунок 7" descr="M:\MSK\FinGram\РЕАЛИЗАЦИЯ\НЕДЕЛЯ ФГ 2016\Фотоальбом НФГ ДМ\Открытый урок по финансовой грамотности председателя Экспертного совета Проекта А. Л. Кудрина\Открытый урок_презентация2.jpg"/>
          <p:cNvPicPr/>
          <p:nvPr/>
        </p:nvPicPr>
        <p:blipFill rotWithShape="1">
          <a:blip r:embed="rId3" cstate="print">
            <a:extLst>
              <a:ext uri="{28A0092B-C50C-407E-A947-70E740481C1C}">
                <a14:useLocalDpi xmlns:a14="http://schemas.microsoft.com/office/drawing/2010/main" val="0"/>
              </a:ext>
            </a:extLst>
          </a:blip>
          <a:srcRect l="15947" b="10624"/>
          <a:stretch/>
        </p:blipFill>
        <p:spPr bwMode="auto">
          <a:xfrm>
            <a:off x="541374" y="3557779"/>
            <a:ext cx="2981105" cy="2906772"/>
          </a:xfrm>
          <a:prstGeom prst="rect">
            <a:avLst/>
          </a:prstGeom>
          <a:noFill/>
          <a:ln>
            <a:noFill/>
          </a:ln>
        </p:spPr>
      </p:pic>
      <p:sp>
        <p:nvSpPr>
          <p:cNvPr id="9" name="Rectangle 3"/>
          <p:cNvSpPr txBox="1">
            <a:spLocks noChangeArrowheads="1"/>
          </p:cNvSpPr>
          <p:nvPr/>
        </p:nvSpPr>
        <p:spPr bwMode="auto">
          <a:xfrm>
            <a:off x="4995054" y="1772215"/>
            <a:ext cx="3662390" cy="13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lstStyle>
            <a:lvl1pPr marL="342900" indent="-342900" eaLnBrk="0" hangingPunct="0">
              <a:defRPr>
                <a:solidFill>
                  <a:schemeClr val="tx1"/>
                </a:solidFill>
                <a:latin typeface="Arial" charset="0"/>
                <a:cs typeface="Arial" charset="0"/>
              </a:defRPr>
            </a:lvl1pPr>
            <a:lvl2pPr marL="717550" indent="-260350" eaLnBrk="0" hangingPunct="0">
              <a:defRPr>
                <a:solidFill>
                  <a:schemeClr val="tx1"/>
                </a:solidFill>
                <a:latin typeface="Arial" charset="0"/>
                <a:cs typeface="Arial" charset="0"/>
              </a:defRPr>
            </a:lvl2pPr>
            <a:lvl3pPr marL="1076325" indent="-161925"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1" indent="0" eaLnBrk="1" hangingPunct="1">
              <a:spcBef>
                <a:spcPts val="526"/>
              </a:spcBef>
              <a:spcAft>
                <a:spcPts val="526"/>
              </a:spcAft>
              <a:buClr>
                <a:srgbClr val="DC7168"/>
              </a:buClr>
              <a:tabLst>
                <a:tab pos="621282" algn="l"/>
              </a:tabLst>
              <a:defRPr/>
            </a:pPr>
            <a:r>
              <a:rPr lang="ru-RU" altLang="ru-RU" sz="1600" b="1" dirty="0">
                <a:solidFill>
                  <a:srgbClr val="F67168"/>
                </a:solidFill>
                <a:latin typeface="Tahoma" panose="020B0604030504040204" pitchFamily="34" charset="0"/>
                <a:ea typeface="Tahoma" panose="020B0604030504040204" pitchFamily="34" charset="0"/>
                <a:cs typeface="Tahoma" panose="020B0604030504040204" pitchFamily="34" charset="0"/>
              </a:rPr>
              <a:t>Анна Попова</a:t>
            </a:r>
            <a: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b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руководитель Роспотребнадзора, </a:t>
            </a:r>
            <a:b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провела открытый урок </a:t>
            </a:r>
            <a:b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по финансовой грамотности </a:t>
            </a:r>
            <a:br>
              <a:rPr lang="ru-RU" alt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ru-RU" altLang="ru-RU" sz="1400" b="1" dirty="0">
                <a:solidFill>
                  <a:srgbClr val="000000"/>
                </a:solidFill>
                <a:latin typeface="Tahoma" panose="020B0604030504040204" pitchFamily="34" charset="0"/>
                <a:ea typeface="Tahoma" panose="020B0604030504040204" pitchFamily="34" charset="0"/>
                <a:cs typeface="Tahoma" panose="020B0604030504040204" pitchFamily="34" charset="0"/>
              </a:rPr>
              <a:t>в московской школе</a:t>
            </a:r>
          </a:p>
        </p:txBody>
      </p:sp>
      <p:sp>
        <p:nvSpPr>
          <p:cNvPr id="10" name="Rectangle 3"/>
          <p:cNvSpPr txBox="1">
            <a:spLocks noChangeArrowheads="1"/>
          </p:cNvSpPr>
          <p:nvPr/>
        </p:nvSpPr>
        <p:spPr bwMode="auto">
          <a:xfrm>
            <a:off x="541375" y="3164202"/>
            <a:ext cx="3304728" cy="4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lstStyle>
            <a:lvl1pPr marL="342900" indent="-342900" eaLnBrk="0" hangingPunct="0">
              <a:defRPr>
                <a:solidFill>
                  <a:schemeClr val="tx1"/>
                </a:solidFill>
                <a:latin typeface="Arial" charset="0"/>
                <a:cs typeface="Arial" charset="0"/>
              </a:defRPr>
            </a:lvl1pPr>
            <a:lvl2pPr marL="717550" indent="-260350" eaLnBrk="0" hangingPunct="0">
              <a:defRPr>
                <a:solidFill>
                  <a:schemeClr val="tx1"/>
                </a:solidFill>
                <a:latin typeface="Arial" charset="0"/>
                <a:cs typeface="Arial" charset="0"/>
              </a:defRPr>
            </a:lvl2pPr>
            <a:lvl3pPr marL="1076325" indent="-161925"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1" indent="0" eaLnBrk="1" hangingPunct="1">
              <a:spcBef>
                <a:spcPts val="526"/>
              </a:spcBef>
              <a:spcAft>
                <a:spcPts val="526"/>
              </a:spcAft>
              <a:buClr>
                <a:srgbClr val="DC7168"/>
              </a:buClr>
              <a:tabLst>
                <a:tab pos="621282" algn="l"/>
              </a:tabLst>
              <a:defRPr/>
            </a:pPr>
            <a:r>
              <a:rPr lang="ru-RU" altLang="ru-RU" sz="1400" b="1" dirty="0">
                <a:solidFill>
                  <a:srgbClr val="90C079"/>
                </a:solidFill>
                <a:latin typeface="Tahoma" panose="020B0604030504040204" pitchFamily="34" charset="0"/>
                <a:ea typeface="Tahoma" panose="020B0604030504040204" pitchFamily="34" charset="0"/>
                <a:cs typeface="Tahoma" panose="020B0604030504040204" pitchFamily="34" charset="0"/>
              </a:rPr>
              <a:t>Дата: 19.03.2016</a:t>
            </a:r>
          </a:p>
        </p:txBody>
      </p:sp>
      <p:sp>
        <p:nvSpPr>
          <p:cNvPr id="11" name="Rectangle 3"/>
          <p:cNvSpPr txBox="1">
            <a:spLocks noChangeArrowheads="1"/>
          </p:cNvSpPr>
          <p:nvPr/>
        </p:nvSpPr>
        <p:spPr bwMode="auto">
          <a:xfrm>
            <a:off x="4995055" y="3164202"/>
            <a:ext cx="3304728" cy="4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lstStyle>
            <a:lvl1pPr marL="342900" indent="-342900" eaLnBrk="0" hangingPunct="0">
              <a:defRPr>
                <a:solidFill>
                  <a:schemeClr val="tx1"/>
                </a:solidFill>
                <a:latin typeface="Arial" charset="0"/>
                <a:cs typeface="Arial" charset="0"/>
              </a:defRPr>
            </a:lvl1pPr>
            <a:lvl2pPr marL="717550" indent="-260350" eaLnBrk="0" hangingPunct="0">
              <a:defRPr>
                <a:solidFill>
                  <a:schemeClr val="tx1"/>
                </a:solidFill>
                <a:latin typeface="Arial" charset="0"/>
                <a:cs typeface="Arial" charset="0"/>
              </a:defRPr>
            </a:lvl2pPr>
            <a:lvl3pPr marL="1076325" indent="-161925"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1" indent="0" eaLnBrk="1" hangingPunct="1">
              <a:spcBef>
                <a:spcPts val="526"/>
              </a:spcBef>
              <a:spcAft>
                <a:spcPts val="526"/>
              </a:spcAft>
              <a:buClr>
                <a:srgbClr val="DC7168"/>
              </a:buClr>
              <a:tabLst>
                <a:tab pos="621282" algn="l"/>
              </a:tabLst>
              <a:defRPr/>
            </a:pPr>
            <a:r>
              <a:rPr lang="ru-RU" altLang="ru-RU" sz="1400" b="1" dirty="0">
                <a:solidFill>
                  <a:srgbClr val="90C079"/>
                </a:solidFill>
                <a:latin typeface="Tahoma" panose="020B0604030504040204" pitchFamily="34" charset="0"/>
                <a:ea typeface="Tahoma" panose="020B0604030504040204" pitchFamily="34" charset="0"/>
                <a:cs typeface="Tahoma" panose="020B0604030504040204" pitchFamily="34" charset="0"/>
              </a:rPr>
              <a:t>Дата: 16.03.2016</a:t>
            </a:r>
          </a:p>
        </p:txBody>
      </p:sp>
      <p:cxnSp>
        <p:nvCxnSpPr>
          <p:cNvPr id="5" name="Прямая соединительная линия 4"/>
          <p:cNvCxnSpPr/>
          <p:nvPr/>
        </p:nvCxnSpPr>
        <p:spPr>
          <a:xfrm>
            <a:off x="541374" y="3078918"/>
            <a:ext cx="3803330"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a:off x="4995054" y="3078918"/>
            <a:ext cx="3803330"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cxnSp>
        <p:nvCxnSpPr>
          <p:cNvPr id="14" name="Прямая соединительная линия 13"/>
          <p:cNvCxnSpPr/>
          <p:nvPr/>
        </p:nvCxnSpPr>
        <p:spPr>
          <a:xfrm>
            <a:off x="541374" y="1713698"/>
            <a:ext cx="3803330"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cxnSp>
        <p:nvCxnSpPr>
          <p:cNvPr id="15" name="Прямая соединительная линия 14"/>
          <p:cNvCxnSpPr/>
          <p:nvPr/>
        </p:nvCxnSpPr>
        <p:spPr>
          <a:xfrm>
            <a:off x="4995054" y="1713698"/>
            <a:ext cx="3803330"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a:off x="541374" y="6464551"/>
            <a:ext cx="3803330"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a:off x="4995054" y="6464551"/>
            <a:ext cx="3803330"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815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4"/>
          </p:nvPr>
        </p:nvSpPr>
        <p:spPr/>
        <p:txBody>
          <a:bodyPr/>
          <a:lstStyle/>
          <a:p>
            <a:fld id="{23D704CE-4D68-584A-838A-AE5576E77FBD}" type="slidenum">
              <a:rPr lang="ru-RU" smtClean="0"/>
              <a:pPr/>
              <a:t>12</a:t>
            </a:fld>
            <a:endParaRPr lang="ru-RU" dirty="0"/>
          </a:p>
        </p:txBody>
      </p:sp>
      <p:sp>
        <p:nvSpPr>
          <p:cNvPr id="6" name="Прямоугольник 5"/>
          <p:cNvSpPr/>
          <p:nvPr/>
        </p:nvSpPr>
        <p:spPr>
          <a:xfrm>
            <a:off x="280570" y="1713475"/>
            <a:ext cx="6849315" cy="2666272"/>
          </a:xfrm>
          <a:prstGeom prst="rect">
            <a:avLst/>
          </a:prstGeom>
        </p:spPr>
        <p:txBody>
          <a:bodyPr wrap="square" lIns="80165" tIns="40083" rIns="80165" bIns="40083">
            <a:spAutoFit/>
          </a:bodyPr>
          <a:lstStyle/>
          <a:p>
            <a:r>
              <a:rPr lang="ru-RU" sz="1400" dirty="0">
                <a:latin typeface="Tahoma" charset="0"/>
                <a:ea typeface="Tahoma" charset="0"/>
                <a:cs typeface="Tahoma" charset="0"/>
              </a:rPr>
              <a:t>Россия, благодаря высоким показателям, достигнутым во время Недели финансовой грамотности, стала одной из трех стран, представлявших результаты в рамках Саммита Международной организации по финансам для детей </a:t>
            </a:r>
            <a:br>
              <a:rPr lang="ru-RU" sz="1400" dirty="0">
                <a:latin typeface="Tahoma" charset="0"/>
                <a:ea typeface="Tahoma" charset="0"/>
                <a:cs typeface="Tahoma" charset="0"/>
              </a:rPr>
            </a:br>
            <a:r>
              <a:rPr lang="ru-RU" sz="1400" dirty="0">
                <a:latin typeface="Tahoma" charset="0"/>
                <a:ea typeface="Tahoma" charset="0"/>
                <a:cs typeface="Tahoma" charset="0"/>
              </a:rPr>
              <a:t>и молодежи, который проходил 28</a:t>
            </a:r>
            <a: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ru-RU" sz="1400" dirty="0">
                <a:latin typeface="Tahoma" charset="0"/>
                <a:ea typeface="Tahoma" charset="0"/>
                <a:cs typeface="Tahoma" charset="0"/>
              </a:rPr>
              <a:t>29 июня 2016 года в Бухаресте. </a:t>
            </a:r>
          </a:p>
          <a:p>
            <a:endParaRPr lang="ru-RU" sz="1400" dirty="0">
              <a:latin typeface="Tahoma" charset="0"/>
              <a:ea typeface="Tahoma" charset="0"/>
              <a:cs typeface="Tahoma" charset="0"/>
            </a:endParaRPr>
          </a:p>
          <a:p>
            <a:r>
              <a:rPr lang="ru-RU" sz="1400" dirty="0">
                <a:latin typeface="Tahoma" charset="0"/>
                <a:ea typeface="Tahoma" charset="0"/>
                <a:cs typeface="Tahoma" charset="0"/>
              </a:rPr>
              <a:t>Саммит – крупнейшее международное мероприятие, посвященное вопросам повышения финансовой грамотности детей и молодежи, объединяющее экспертов из более чем 140 стран мира. 4-й саммит собрал регуляторов, представителей органов государственной власти, образовательных организаций и финансовых институтов с целью определения глобальной стратегии развития финансового образования.</a:t>
            </a:r>
          </a:p>
        </p:txBody>
      </p:sp>
      <p:sp>
        <p:nvSpPr>
          <p:cNvPr id="7" name="Прямоугольник 6"/>
          <p:cNvSpPr/>
          <p:nvPr/>
        </p:nvSpPr>
        <p:spPr>
          <a:xfrm>
            <a:off x="304944" y="870476"/>
            <a:ext cx="6800568" cy="753549"/>
          </a:xfrm>
          <a:prstGeom prst="rect">
            <a:avLst/>
          </a:prstGeom>
        </p:spPr>
        <p:txBody>
          <a:bodyPr wrap="square" lIns="80165" tIns="40083" rIns="80165" bIns="40083">
            <a:spAutoFit/>
          </a:bodyPr>
          <a:lstStyle/>
          <a:p>
            <a:r>
              <a:rPr lang="ru-RU" sz="2100" b="1" dirty="0">
                <a:latin typeface="Tahoma" panose="020B0604030504040204" pitchFamily="34" charset="0"/>
                <a:ea typeface="Tahoma" panose="020B0604030504040204" pitchFamily="34" charset="0"/>
                <a:cs typeface="Tahoma" panose="020B0604030504040204" pitchFamily="34" charset="0"/>
              </a:rPr>
              <a:t>ВСЕРОССИЙСКАЯ НЕДЕЛЯ ФИНАНСОВОЙ ГРАМОТНОСТИ ДЛЯ ДЕТЕЙ И МОЛОДЕЖИ 2016</a:t>
            </a:r>
            <a:endParaRPr lang="ru-RU" sz="2100" b="1" dirty="0"/>
          </a:p>
        </p:txBody>
      </p:sp>
      <p:pic>
        <p:nvPicPr>
          <p:cNvPr id="1032" name="Picture 8" descr="http://www.globalmoneyweek.org/images/gmw-outreach.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3150" b="10697"/>
          <a:stretch/>
        </p:blipFill>
        <p:spPr bwMode="auto">
          <a:xfrm>
            <a:off x="2928036" y="4456838"/>
            <a:ext cx="4009074" cy="1917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Глобальная Неделя Дене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62" y="4565620"/>
            <a:ext cx="2555174" cy="16999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0066" y="4550083"/>
            <a:ext cx="1265736" cy="1973775"/>
          </a:xfrm>
          <a:prstGeom prst="rect">
            <a:avLst/>
          </a:prstGeom>
          <a:solidFill>
            <a:schemeClr val="bg1"/>
          </a:solidFill>
        </p:spPr>
        <p:txBody>
          <a:bodyPr wrap="square" lIns="80165" tIns="40083" rIns="80165" bIns="40083" rtlCol="0">
            <a:spAutoFit/>
          </a:bodyPr>
          <a:lstStyle/>
          <a:p>
            <a:r>
              <a:rPr lang="ru-RU" sz="900" dirty="0">
                <a:latin typeface="Tahoma" charset="0"/>
                <a:ea typeface="Tahoma" charset="0"/>
                <a:cs typeface="Tahoma" charset="0"/>
              </a:rPr>
              <a:t>СТРАНА</a:t>
            </a:r>
          </a:p>
          <a:p>
            <a:endParaRPr lang="ru-RU" sz="900" dirty="0">
              <a:latin typeface="Tahoma" charset="0"/>
              <a:ea typeface="Tahoma" charset="0"/>
              <a:cs typeface="Tahoma" charset="0"/>
            </a:endParaRPr>
          </a:p>
          <a:p>
            <a:r>
              <a:rPr lang="ru-RU" sz="900" dirty="0">
                <a:latin typeface="Tahoma" charset="0"/>
                <a:ea typeface="Tahoma" charset="0"/>
                <a:cs typeface="Tahoma" charset="0"/>
              </a:rPr>
              <a:t>ОРГАНИЗАЦИЙ</a:t>
            </a:r>
          </a:p>
          <a:p>
            <a:endParaRPr lang="ru-RU" sz="1200" dirty="0">
              <a:latin typeface="Tahoma" charset="0"/>
              <a:ea typeface="Tahoma" charset="0"/>
              <a:cs typeface="Tahoma" charset="0"/>
            </a:endParaRPr>
          </a:p>
          <a:p>
            <a:r>
              <a:rPr lang="ru-RU" sz="900" dirty="0">
                <a:latin typeface="Tahoma" charset="0"/>
                <a:ea typeface="Tahoma" charset="0"/>
                <a:cs typeface="Tahoma" charset="0"/>
              </a:rPr>
              <a:t>МЕРОПРИЯТИЙ</a:t>
            </a:r>
          </a:p>
          <a:p>
            <a:endParaRPr lang="ru-RU" sz="1200" dirty="0">
              <a:latin typeface="Tahoma" charset="0"/>
              <a:ea typeface="Tahoma" charset="0"/>
              <a:cs typeface="Tahoma" charset="0"/>
            </a:endParaRPr>
          </a:p>
          <a:p>
            <a:r>
              <a:rPr lang="ru-RU" sz="900" dirty="0">
                <a:latin typeface="Tahoma" charset="0"/>
                <a:ea typeface="Tahoma" charset="0"/>
                <a:cs typeface="Tahoma" charset="0"/>
              </a:rPr>
              <a:t>ВЗРОСЛЫХ </a:t>
            </a:r>
          </a:p>
          <a:p>
            <a:endParaRPr lang="ru-RU" sz="900" dirty="0">
              <a:latin typeface="Tahoma" charset="0"/>
              <a:ea typeface="Tahoma" charset="0"/>
              <a:cs typeface="Tahoma" charset="0"/>
            </a:endParaRPr>
          </a:p>
          <a:p>
            <a:r>
              <a:rPr lang="ru-RU" sz="900" dirty="0">
                <a:latin typeface="Tahoma" charset="0"/>
                <a:ea typeface="Tahoma" charset="0"/>
                <a:cs typeface="Tahoma" charset="0"/>
              </a:rPr>
              <a:t>ДЕТЕЙ И МОЛОДЕЖИ</a:t>
            </a:r>
          </a:p>
          <a:p>
            <a:endParaRPr lang="ru-RU" sz="900" dirty="0">
              <a:latin typeface="Tahoma" charset="0"/>
              <a:ea typeface="Tahoma" charset="0"/>
              <a:cs typeface="Tahoma" charset="0"/>
            </a:endParaRPr>
          </a:p>
          <a:p>
            <a:r>
              <a:rPr lang="ru-RU" sz="900" dirty="0">
                <a:latin typeface="Tahoma" charset="0"/>
                <a:ea typeface="Tahoma" charset="0"/>
                <a:cs typeface="Tahoma" charset="0"/>
              </a:rPr>
              <a:t>СУММАРНЫЙ МЕДИА ОХВАТ АУДИТОРИИ</a:t>
            </a:r>
          </a:p>
        </p:txBody>
      </p:sp>
      <p:pic>
        <p:nvPicPr>
          <p:cNvPr id="1026" name="Picture 2" descr="http://globalmoneyweek.org/images/banners/sidebarphotos.jpg"/>
          <p:cNvPicPr>
            <a:picLocks noChangeAspect="1" noChangeArrowheads="1"/>
          </p:cNvPicPr>
          <p:nvPr/>
        </p:nvPicPr>
        <p:blipFill rotWithShape="1">
          <a:blip r:embed="rId4">
            <a:extLst>
              <a:ext uri="{28A0092B-C50C-407E-A947-70E740481C1C}">
                <a14:useLocalDpi xmlns:a14="http://schemas.microsoft.com/office/drawing/2010/main" val="0"/>
              </a:ext>
            </a:extLst>
          </a:blip>
          <a:srcRect t="8773" b="48315"/>
          <a:stretch/>
        </p:blipFill>
        <p:spPr bwMode="auto">
          <a:xfrm>
            <a:off x="7164055" y="914660"/>
            <a:ext cx="1574898" cy="550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61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261631" y="1900737"/>
            <a:ext cx="4249221" cy="3678674"/>
            <a:chOff x="236996" y="2028855"/>
            <a:chExt cx="4967015" cy="4056760"/>
          </a:xfrm>
        </p:grpSpPr>
        <p:pic>
          <p:nvPicPr>
            <p:cNvPr id="10" name="Изображение 9"/>
            <p:cNvPicPr>
              <a:picLocks noChangeAspect="1"/>
            </p:cNvPicPr>
            <p:nvPr/>
          </p:nvPicPr>
          <p:blipFill rotWithShape="1">
            <a:blip r:embed="rId3" cstate="print">
              <a:extLst>
                <a:ext uri="{28A0092B-C50C-407E-A947-70E740481C1C}">
                  <a14:useLocalDpi xmlns:a14="http://schemas.microsoft.com/office/drawing/2010/main" val="0"/>
                </a:ext>
              </a:extLst>
            </a:blip>
            <a:srcRect l="11870" r="11547"/>
            <a:stretch/>
          </p:blipFill>
          <p:spPr>
            <a:xfrm>
              <a:off x="510987" y="2305777"/>
              <a:ext cx="4410637" cy="2620368"/>
            </a:xfrm>
            <a:prstGeom prst="rect">
              <a:avLst/>
            </a:prstGeom>
          </p:spPr>
        </p:pic>
        <p:pic>
          <p:nvPicPr>
            <p:cNvPr id="9" name="Изображение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96" y="2028855"/>
              <a:ext cx="4967015" cy="4056760"/>
            </a:xfrm>
            <a:prstGeom prst="rect">
              <a:avLst/>
            </a:prstGeom>
          </p:spPr>
        </p:pic>
      </p:grpSp>
      <p:sp>
        <p:nvSpPr>
          <p:cNvPr id="5" name="Название 4"/>
          <p:cNvSpPr>
            <a:spLocks noGrp="1"/>
          </p:cNvSpPr>
          <p:nvPr>
            <p:ph type="title"/>
          </p:nvPr>
        </p:nvSpPr>
        <p:spPr>
          <a:xfrm>
            <a:off x="261631" y="890142"/>
            <a:ext cx="8686799" cy="794081"/>
          </a:xfrm>
        </p:spPr>
        <p:txBody>
          <a:bodyPr anchor="t"/>
          <a:lstStyle/>
          <a:p>
            <a:pPr algn="ctr">
              <a:defRPr/>
            </a:pPr>
            <a:r>
              <a:rPr lang="ru-RU" sz="2100" dirty="0">
                <a:solidFill>
                  <a:schemeClr val="tx1"/>
                </a:solidFill>
                <a:latin typeface="Tahoma" panose="020B0604030504040204" pitchFamily="34" charset="0"/>
                <a:ea typeface="Tahoma" panose="020B0604030504040204" pitchFamily="34" charset="0"/>
                <a:cs typeface="Tahoma" panose="020B0604030504040204" pitchFamily="34" charset="0"/>
              </a:rPr>
              <a:t>СОЗДАНИЕ ОБЩЕНАЦИОНАЛЬНОЙ ПЛАТФОРМЫ – ПОРТАЛА </a:t>
            </a:r>
          </a:p>
        </p:txBody>
      </p:sp>
      <p:sp>
        <p:nvSpPr>
          <p:cNvPr id="2" name="AutoShape 5" descr="Image result for cosmopolitan &amp;rcy;&amp;ocy;&amp;scy;&amp;scy;&amp;icy;&amp;yacy;"/>
          <p:cNvSpPr>
            <a:spLocks noChangeAspect="1" noChangeArrowheads="1"/>
          </p:cNvSpPr>
          <p:nvPr/>
        </p:nvSpPr>
        <p:spPr bwMode="auto">
          <a:xfrm>
            <a:off x="133092" y="-118042"/>
            <a:ext cx="260753" cy="276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165" tIns="40083" rIns="80165" bIns="40083" numCol="1" anchor="t" anchorCtr="0" compatLnSpc="1">
            <a:prstTxWarp prst="textNoShape">
              <a:avLst/>
            </a:prstTxWarp>
          </a:bodyPr>
          <a:lstStyle/>
          <a:p>
            <a:endParaRPr lang="en-US" dirty="0">
              <a:latin typeface="Tahoma Обычный" charset="0"/>
            </a:endParaRPr>
          </a:p>
        </p:txBody>
      </p:sp>
      <p:sp>
        <p:nvSpPr>
          <p:cNvPr id="3" name="AutoShape 7" descr="Image result for cosmopolitan &amp;rcy;&amp;ocy;&amp;scy;&amp;scy;&amp;icy;&amp;yacy;"/>
          <p:cNvSpPr>
            <a:spLocks noChangeAspect="1" noChangeArrowheads="1"/>
          </p:cNvSpPr>
          <p:nvPr/>
        </p:nvSpPr>
        <p:spPr bwMode="auto">
          <a:xfrm>
            <a:off x="263469" y="7198"/>
            <a:ext cx="260753" cy="276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165" tIns="40083" rIns="80165" bIns="40083" numCol="1" anchor="t" anchorCtr="0" compatLnSpc="1">
            <a:prstTxWarp prst="textNoShape">
              <a:avLst/>
            </a:prstTxWarp>
          </a:bodyPr>
          <a:lstStyle/>
          <a:p>
            <a:endParaRPr lang="en-US" dirty="0">
              <a:latin typeface="Tahoma Обычный" charset="0"/>
            </a:endParaRPr>
          </a:p>
        </p:txBody>
      </p:sp>
      <p:sp>
        <p:nvSpPr>
          <p:cNvPr id="7" name="Прямоугольник 6"/>
          <p:cNvSpPr/>
          <p:nvPr/>
        </p:nvSpPr>
        <p:spPr>
          <a:xfrm>
            <a:off x="8479879" y="6281337"/>
            <a:ext cx="315784" cy="250226"/>
          </a:xfrm>
          <a:prstGeom prst="rect">
            <a:avLst/>
          </a:prstGeom>
        </p:spPr>
        <p:txBody>
          <a:bodyPr wrap="none" lIns="80165" tIns="40083" rIns="80165" bIns="40083">
            <a:spAutoFit/>
          </a:bodyPr>
          <a:lstStyle/>
          <a:p>
            <a:fld id="{00000000-1234-1234-1234-123412341234}" type="slidenum">
              <a:rPr lang="ru-RU" sz="1100">
                <a:solidFill>
                  <a:srgbClr val="888888"/>
                </a:solidFill>
                <a:latin typeface="Tahoma"/>
                <a:ea typeface="Tahoma"/>
                <a:cs typeface="Tahoma"/>
                <a:sym typeface="Tahoma"/>
              </a:rPr>
              <a:pPr/>
              <a:t>13</a:t>
            </a:fld>
            <a:endParaRPr lang="ru-RU" sz="1100" dirty="0">
              <a:latin typeface="Tahoma Обычный" charset="0"/>
            </a:endParaRPr>
          </a:p>
        </p:txBody>
      </p:sp>
      <p:sp>
        <p:nvSpPr>
          <p:cNvPr id="8" name="Прямоугольник 7"/>
          <p:cNvSpPr/>
          <p:nvPr/>
        </p:nvSpPr>
        <p:spPr>
          <a:xfrm>
            <a:off x="6717913" y="6197284"/>
            <a:ext cx="2285660" cy="708813"/>
          </a:xfrm>
          <a:prstGeom prst="rect">
            <a:avLst/>
          </a:prstGeom>
        </p:spPr>
        <p:txBody>
          <a:bodyPr lIns="80165" tIns="40083" rIns="80165" bIns="40083">
            <a:spAutoFit/>
          </a:bodyPr>
          <a:lstStyle/>
          <a:p>
            <a:pPr marL="327285" indent="-327285" fontAlgn="base">
              <a:spcBef>
                <a:spcPct val="20000"/>
              </a:spcBef>
              <a:buSzPct val="100000"/>
              <a:buFont typeface="Arial"/>
              <a:buChar char="•"/>
            </a:pPr>
            <a:endParaRPr lang="ru-RU" sz="1200" dirty="0">
              <a:solidFill>
                <a:prstClr val="black"/>
              </a:solidFill>
              <a:latin typeface="Tahoma"/>
            </a:endParaRPr>
          </a:p>
          <a:p>
            <a:pPr marL="327285" indent="-327285" fontAlgn="base">
              <a:spcBef>
                <a:spcPct val="20000"/>
              </a:spcBef>
              <a:buSzPct val="100000"/>
              <a:buFont typeface="Arial"/>
              <a:buChar char="•"/>
            </a:pPr>
            <a:endParaRPr lang="ru-RU" sz="1200" dirty="0">
              <a:solidFill>
                <a:prstClr val="black"/>
              </a:solidFill>
              <a:latin typeface="Tahoma"/>
            </a:endParaRPr>
          </a:p>
          <a:p>
            <a:pPr marL="327285" indent="-327285" fontAlgn="base">
              <a:spcBef>
                <a:spcPct val="20000"/>
              </a:spcBef>
              <a:buSzPct val="100000"/>
              <a:buFont typeface="Arial"/>
              <a:buChar char="•"/>
            </a:pPr>
            <a:endParaRPr lang="ru-RU" sz="1200" dirty="0">
              <a:solidFill>
                <a:prstClr val="black"/>
              </a:solidFill>
              <a:latin typeface="Tahoma"/>
            </a:endParaRPr>
          </a:p>
        </p:txBody>
      </p:sp>
      <p:sp>
        <p:nvSpPr>
          <p:cNvPr id="16" name="TextBox 15"/>
          <p:cNvSpPr txBox="1"/>
          <p:nvPr/>
        </p:nvSpPr>
        <p:spPr>
          <a:xfrm>
            <a:off x="4503669" y="1837597"/>
            <a:ext cx="4235249" cy="4158988"/>
          </a:xfrm>
          <a:prstGeom prst="rect">
            <a:avLst/>
          </a:prstGeom>
          <a:noFill/>
        </p:spPr>
        <p:txBody>
          <a:bodyPr wrap="square" lIns="80165" tIns="40083" rIns="80165" bIns="40083" rtlCol="0">
            <a:spAutoFit/>
          </a:bodyPr>
          <a:lstStyle/>
          <a:p>
            <a:pPr marL="327285" indent="-327285">
              <a:lnSpc>
                <a:spcPts val="1946"/>
              </a:lnSpc>
              <a:spcBef>
                <a:spcPts val="1052"/>
              </a:spcBef>
              <a:buClr>
                <a:srgbClr val="90C079"/>
              </a:buClr>
              <a:buFont typeface="Wingdings" pitchFamily="2" charset="2"/>
              <a:buChar char="§"/>
            </a:pPr>
            <a:r>
              <a:rPr lang="ru-RU" sz="1400" dirty="0">
                <a:latin typeface="Tahoma" charset="0"/>
                <a:ea typeface="Tahoma" charset="0"/>
                <a:cs typeface="Tahoma" charset="0"/>
              </a:rPr>
              <a:t>Создан и функционирует сайт Проекта «</a:t>
            </a:r>
            <a:r>
              <a:rPr lang="ru-RU" sz="1400" u="sng" dirty="0" err="1">
                <a:latin typeface="Tahoma" charset="0"/>
                <a:ea typeface="Tahoma" charset="0"/>
                <a:cs typeface="Tahoma" charset="0"/>
                <a:hlinkClick r:id="rId5"/>
              </a:rPr>
              <a:t>вашифинансы.рф</a:t>
            </a:r>
            <a:r>
              <a:rPr lang="ru-RU" sz="1400" dirty="0">
                <a:latin typeface="Tahoma" charset="0"/>
                <a:ea typeface="Tahoma" charset="0"/>
                <a:cs typeface="Tahoma" charset="0"/>
              </a:rPr>
              <a:t>». </a:t>
            </a:r>
          </a:p>
          <a:p>
            <a:pPr marL="327285" indent="-327285">
              <a:lnSpc>
                <a:spcPts val="1946"/>
              </a:lnSpc>
              <a:spcBef>
                <a:spcPts val="1052"/>
              </a:spcBef>
              <a:buClr>
                <a:srgbClr val="90C079"/>
              </a:buClr>
              <a:buFont typeface="Wingdings" pitchFamily="2" charset="2"/>
              <a:buChar char="§"/>
            </a:pPr>
            <a:r>
              <a:rPr lang="ru-RU" sz="1400" dirty="0">
                <a:latin typeface="Tahoma" charset="0"/>
                <a:ea typeface="Tahoma" charset="0"/>
                <a:cs typeface="Tahoma" charset="0"/>
              </a:rPr>
              <a:t>Открыты страницы в социальных сетях (</a:t>
            </a:r>
            <a:r>
              <a:rPr lang="en-US" sz="1400" u="sng" dirty="0">
                <a:latin typeface="Tahoma" charset="0"/>
                <a:ea typeface="Tahoma" charset="0"/>
                <a:cs typeface="Tahoma" charset="0"/>
                <a:hlinkClick r:id="rId6"/>
              </a:rPr>
              <a:t>Facebook</a:t>
            </a:r>
            <a:r>
              <a:rPr lang="ru-RU" sz="1400" dirty="0">
                <a:latin typeface="Tahoma" charset="0"/>
                <a:ea typeface="Tahoma" charset="0"/>
                <a:cs typeface="Tahoma" charset="0"/>
              </a:rPr>
              <a:t>, </a:t>
            </a:r>
            <a:r>
              <a:rPr lang="ru-RU" sz="1400" u="sng" dirty="0">
                <a:latin typeface="Tahoma" charset="0"/>
                <a:ea typeface="Tahoma" charset="0"/>
                <a:cs typeface="Tahoma" charset="0"/>
                <a:hlinkClick r:id="rId7"/>
              </a:rPr>
              <a:t>Одноклассники</a:t>
            </a:r>
            <a:r>
              <a:rPr lang="ru-RU" sz="1400" dirty="0">
                <a:latin typeface="Tahoma" charset="0"/>
                <a:ea typeface="Tahoma" charset="0"/>
                <a:cs typeface="Tahoma" charset="0"/>
              </a:rPr>
              <a:t>, </a:t>
            </a:r>
            <a:r>
              <a:rPr lang="ru-RU" sz="1400" u="sng" dirty="0" err="1">
                <a:latin typeface="Tahoma" charset="0"/>
                <a:ea typeface="Tahoma" charset="0"/>
                <a:cs typeface="Tahoma" charset="0"/>
                <a:hlinkClick r:id="rId8"/>
              </a:rPr>
              <a:t>Вконтакте</a:t>
            </a:r>
            <a:r>
              <a:rPr lang="ru-RU" sz="1400" dirty="0">
                <a:latin typeface="Tahoma" charset="0"/>
                <a:ea typeface="Tahoma" charset="0"/>
                <a:cs typeface="Tahoma" charset="0"/>
              </a:rPr>
              <a:t>, </a:t>
            </a:r>
            <a:r>
              <a:rPr lang="en-US" sz="1400" u="sng" dirty="0">
                <a:latin typeface="Tahoma" charset="0"/>
                <a:ea typeface="Tahoma" charset="0"/>
                <a:cs typeface="Tahoma" charset="0"/>
                <a:hlinkClick r:id="rId9"/>
              </a:rPr>
              <a:t>Twitter</a:t>
            </a:r>
            <a:r>
              <a:rPr lang="ru-RU" sz="1400" dirty="0">
                <a:latin typeface="Tahoma" charset="0"/>
                <a:ea typeface="Tahoma" charset="0"/>
                <a:cs typeface="Tahoma" charset="0"/>
              </a:rPr>
              <a:t>, </a:t>
            </a:r>
            <a:r>
              <a:rPr lang="en-US" sz="1400" u="sng" dirty="0">
                <a:latin typeface="Tahoma" charset="0"/>
                <a:ea typeface="Tahoma" charset="0"/>
                <a:cs typeface="Tahoma" charset="0"/>
                <a:hlinkClick r:id="rId10"/>
              </a:rPr>
              <a:t>Instagram</a:t>
            </a:r>
            <a:r>
              <a:rPr lang="ru-RU" sz="1400" dirty="0">
                <a:latin typeface="Tahoma" charset="0"/>
                <a:ea typeface="Tahoma" charset="0"/>
                <a:cs typeface="Tahoma" charset="0"/>
              </a:rPr>
              <a:t>), а также </a:t>
            </a:r>
            <a:r>
              <a:rPr lang="en-US" sz="1400" u="sng" dirty="0" err="1">
                <a:latin typeface="Tahoma" charset="0"/>
                <a:ea typeface="Tahoma" charset="0"/>
                <a:cs typeface="Tahoma" charset="0"/>
                <a:hlinkClick r:id="rId11"/>
              </a:rPr>
              <a:t>Youtube</a:t>
            </a:r>
            <a:r>
              <a:rPr lang="ru-RU" sz="1400" u="sng" dirty="0">
                <a:latin typeface="Tahoma" charset="0"/>
                <a:ea typeface="Tahoma" charset="0"/>
                <a:cs typeface="Tahoma" charset="0"/>
                <a:hlinkClick r:id="rId11"/>
              </a:rPr>
              <a:t>-канал Проекта</a:t>
            </a:r>
            <a:r>
              <a:rPr lang="ru-RU" sz="1400" dirty="0">
                <a:latin typeface="Tahoma" charset="0"/>
                <a:ea typeface="Tahoma" charset="0"/>
                <a:cs typeface="Tahoma" charset="0"/>
              </a:rPr>
              <a:t>. </a:t>
            </a:r>
          </a:p>
          <a:p>
            <a:pPr marL="327285" indent="-327285">
              <a:lnSpc>
                <a:spcPts val="1946"/>
              </a:lnSpc>
              <a:spcBef>
                <a:spcPts val="1052"/>
              </a:spcBef>
              <a:buClr>
                <a:srgbClr val="90C079"/>
              </a:buClr>
              <a:buFont typeface="Wingdings" pitchFamily="2" charset="2"/>
              <a:buChar char="§"/>
            </a:pPr>
            <a:r>
              <a:rPr lang="ru-RU" sz="1400" dirty="0">
                <a:latin typeface="Tahoma" charset="0"/>
                <a:ea typeface="Tahoma" charset="0"/>
                <a:cs typeface="Tahoma" charset="0"/>
              </a:rPr>
              <a:t>Запущен сайт </a:t>
            </a:r>
            <a:r>
              <a:rPr lang="ru-RU" sz="1400" u="sng" dirty="0">
                <a:latin typeface="Tahoma" charset="0"/>
                <a:ea typeface="Tahoma" charset="0"/>
                <a:cs typeface="Tahoma" charset="0"/>
                <a:hlinkClick r:id="rId12"/>
              </a:rPr>
              <a:t>хочумогузнаю.рф</a:t>
            </a:r>
            <a:r>
              <a:rPr lang="ru-RU" sz="1400" dirty="0">
                <a:latin typeface="Tahoma" charset="0"/>
                <a:ea typeface="Tahoma" charset="0"/>
                <a:cs typeface="Tahoma" charset="0"/>
              </a:rPr>
              <a:t>, где собрана вся информация о правах потребителей финансовых услуг, законодательная база, интерактивные материалы для самостоятельного изучения правил пользования такими услугами. </a:t>
            </a:r>
            <a:endParaRPr lang="en-US" sz="1400" dirty="0">
              <a:latin typeface="Tahoma" charset="0"/>
              <a:ea typeface="Tahoma" charset="0"/>
              <a:cs typeface="Tahoma" charset="0"/>
            </a:endParaRPr>
          </a:p>
          <a:p>
            <a:pPr marL="327285" indent="-327285">
              <a:lnSpc>
                <a:spcPts val="1946"/>
              </a:lnSpc>
              <a:spcBef>
                <a:spcPts val="1052"/>
              </a:spcBef>
              <a:buClr>
                <a:srgbClr val="90C079"/>
              </a:buClr>
              <a:buFont typeface="Wingdings" pitchFamily="2" charset="2"/>
              <a:buChar char="§"/>
            </a:pPr>
            <a:r>
              <a:rPr lang="ru-RU" sz="1400" b="1" dirty="0">
                <a:latin typeface="Tahoma" charset="0"/>
                <a:ea typeface="Tahoma" charset="0"/>
                <a:cs typeface="Tahoma" charset="0"/>
              </a:rPr>
              <a:t>На их основе создается национальный информационно-образовательный портал для населения. </a:t>
            </a:r>
          </a:p>
        </p:txBody>
      </p:sp>
    </p:spTree>
    <p:extLst>
      <p:ext uri="{BB962C8B-B14F-4D97-AF65-F5344CB8AC3E}">
        <p14:creationId xmlns:p14="http://schemas.microsoft.com/office/powerpoint/2010/main" val="175179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азвание 4"/>
          <p:cNvSpPr>
            <a:spLocks noGrp="1"/>
          </p:cNvSpPr>
          <p:nvPr>
            <p:ph type="title"/>
          </p:nvPr>
        </p:nvSpPr>
        <p:spPr>
          <a:xfrm>
            <a:off x="457201" y="873490"/>
            <a:ext cx="8686799" cy="430116"/>
          </a:xfrm>
        </p:spPr>
        <p:txBody>
          <a:bodyPr/>
          <a:lstStyle/>
          <a:p>
            <a:pPr>
              <a:defRPr/>
            </a:pPr>
            <a:r>
              <a:rPr lang="ru-RU" sz="2100" dirty="0">
                <a:solidFill>
                  <a:schemeClr val="tx1"/>
                </a:solidFill>
                <a:latin typeface="Tahoma" panose="020B0604030504040204" pitchFamily="34" charset="0"/>
                <a:ea typeface="Tahoma" panose="020B0604030504040204" pitchFamily="34" charset="0"/>
                <a:cs typeface="Tahoma" panose="020B0604030504040204" pitchFamily="34" charset="0"/>
              </a:rPr>
              <a:t>НАЦИОНАЛЬНАЯ СТРАТЕГИЯ</a:t>
            </a:r>
          </a:p>
        </p:txBody>
      </p:sp>
      <p:sp>
        <p:nvSpPr>
          <p:cNvPr id="2" name="AutoShape 5" descr="Image result for cosmopolitan &amp;rcy;&amp;ocy;&amp;scy;&amp;scy;&amp;icy;&amp;yacy;"/>
          <p:cNvSpPr>
            <a:spLocks noChangeAspect="1" noChangeArrowheads="1"/>
          </p:cNvSpPr>
          <p:nvPr/>
        </p:nvSpPr>
        <p:spPr bwMode="auto">
          <a:xfrm>
            <a:off x="133092" y="-130999"/>
            <a:ext cx="260753" cy="276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165" tIns="40083" rIns="80165" bIns="40083" numCol="1" anchor="t" anchorCtr="0" compatLnSpc="1">
            <a:prstTxWarp prst="textNoShape">
              <a:avLst/>
            </a:prstTxWarp>
          </a:bodyPr>
          <a:lstStyle/>
          <a:p>
            <a:endParaRPr lang="en-US" dirty="0">
              <a:latin typeface="Tahoma Обычный" charset="0"/>
            </a:endParaRPr>
          </a:p>
        </p:txBody>
      </p:sp>
      <p:sp>
        <p:nvSpPr>
          <p:cNvPr id="3" name="AutoShape 7" descr="Image result for cosmopolitan &amp;rcy;&amp;ocy;&amp;scy;&amp;scy;&amp;icy;&amp;yacy;"/>
          <p:cNvSpPr>
            <a:spLocks noChangeAspect="1" noChangeArrowheads="1"/>
          </p:cNvSpPr>
          <p:nvPr/>
        </p:nvSpPr>
        <p:spPr bwMode="auto">
          <a:xfrm>
            <a:off x="263469" y="7198"/>
            <a:ext cx="260753" cy="276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165" tIns="40083" rIns="80165" bIns="40083" numCol="1" anchor="t" anchorCtr="0" compatLnSpc="1">
            <a:prstTxWarp prst="textNoShape">
              <a:avLst/>
            </a:prstTxWarp>
          </a:bodyPr>
          <a:lstStyle/>
          <a:p>
            <a:endParaRPr lang="en-US" dirty="0">
              <a:latin typeface="Tahoma Обычный" charset="0"/>
            </a:endParaRPr>
          </a:p>
        </p:txBody>
      </p:sp>
      <p:sp>
        <p:nvSpPr>
          <p:cNvPr id="8" name="Прямоугольник 7"/>
          <p:cNvSpPr/>
          <p:nvPr/>
        </p:nvSpPr>
        <p:spPr>
          <a:xfrm>
            <a:off x="6717913" y="6197284"/>
            <a:ext cx="2285660" cy="708813"/>
          </a:xfrm>
          <a:prstGeom prst="rect">
            <a:avLst/>
          </a:prstGeom>
        </p:spPr>
        <p:txBody>
          <a:bodyPr lIns="80165" tIns="40083" rIns="80165" bIns="40083">
            <a:spAutoFit/>
          </a:bodyPr>
          <a:lstStyle/>
          <a:p>
            <a:pPr marL="327285" indent="-327285" fontAlgn="base">
              <a:spcBef>
                <a:spcPct val="20000"/>
              </a:spcBef>
              <a:buSzPct val="100000"/>
              <a:buFont typeface="Arial"/>
              <a:buChar char="•"/>
            </a:pPr>
            <a:endParaRPr lang="ru-RU" sz="1200" dirty="0">
              <a:solidFill>
                <a:prstClr val="black"/>
              </a:solidFill>
              <a:latin typeface="Tahoma"/>
            </a:endParaRPr>
          </a:p>
          <a:p>
            <a:pPr marL="327285" indent="-327285" fontAlgn="base">
              <a:spcBef>
                <a:spcPct val="20000"/>
              </a:spcBef>
              <a:buSzPct val="100000"/>
              <a:buFont typeface="Arial"/>
              <a:buChar char="•"/>
            </a:pPr>
            <a:endParaRPr lang="ru-RU" sz="1200" dirty="0">
              <a:solidFill>
                <a:prstClr val="black"/>
              </a:solidFill>
              <a:latin typeface="Tahoma"/>
            </a:endParaRPr>
          </a:p>
          <a:p>
            <a:pPr marL="327285" indent="-327285" fontAlgn="base">
              <a:spcBef>
                <a:spcPct val="20000"/>
              </a:spcBef>
              <a:buSzPct val="100000"/>
              <a:buFont typeface="Arial"/>
              <a:buChar char="•"/>
            </a:pPr>
            <a:endParaRPr lang="ru-RU" sz="1200" dirty="0">
              <a:solidFill>
                <a:prstClr val="black"/>
              </a:solidFill>
              <a:latin typeface="Tahoma"/>
            </a:endParaRPr>
          </a:p>
        </p:txBody>
      </p:sp>
      <p:sp>
        <p:nvSpPr>
          <p:cNvPr id="16" name="TextBox 15"/>
          <p:cNvSpPr txBox="1"/>
          <p:nvPr/>
        </p:nvSpPr>
        <p:spPr>
          <a:xfrm>
            <a:off x="2570633" y="3235102"/>
            <a:ext cx="6183755" cy="2790921"/>
          </a:xfrm>
          <a:prstGeom prst="rect">
            <a:avLst/>
          </a:prstGeom>
          <a:noFill/>
        </p:spPr>
        <p:txBody>
          <a:bodyPr wrap="square" lIns="80165" tIns="40083" rIns="80165" bIns="40083" rtlCol="0">
            <a:spAutoFit/>
          </a:bodyPr>
          <a:lstStyle/>
          <a:p>
            <a:pPr>
              <a:spcBef>
                <a:spcPts val="1052"/>
              </a:spcBef>
              <a:buClr>
                <a:srgbClr val="DC7168"/>
              </a:buClr>
            </a:pPr>
            <a:r>
              <a:rPr lang="ru-RU" sz="1400" b="1" dirty="0">
                <a:latin typeface="Tahoma" panose="020B0604030504040204" pitchFamily="34" charset="0"/>
                <a:ea typeface="Tahoma" panose="020B0604030504040204" pitchFamily="34" charset="0"/>
                <a:cs typeface="Tahoma" panose="020B0604030504040204" pitchFamily="34" charset="0"/>
              </a:rPr>
              <a:t>Создана и работает Межведомственная Рабочая группа </a:t>
            </a:r>
            <a:br>
              <a:rPr lang="ru-RU" sz="1400" b="1" dirty="0">
                <a:latin typeface="Tahoma" panose="020B0604030504040204" pitchFamily="34" charset="0"/>
                <a:ea typeface="Tahoma" panose="020B0604030504040204" pitchFamily="34" charset="0"/>
                <a:cs typeface="Tahoma" panose="020B0604030504040204" pitchFamily="34" charset="0"/>
              </a:rPr>
            </a:br>
            <a:r>
              <a:rPr lang="ru-RU" sz="1400" b="1" dirty="0">
                <a:latin typeface="Tahoma" panose="020B0604030504040204" pitchFamily="34" charset="0"/>
                <a:ea typeface="Tahoma" panose="020B0604030504040204" pitchFamily="34" charset="0"/>
                <a:cs typeface="Tahoma" panose="020B0604030504040204" pitchFamily="34" charset="0"/>
              </a:rPr>
              <a:t>по разработке Национальной стратегии, в которую вошли представители: </a:t>
            </a:r>
          </a:p>
          <a:p>
            <a:pPr marL="605860" lvl="1" indent="-327285">
              <a:spcBef>
                <a:spcPts val="1052"/>
              </a:spcBef>
              <a:buClr>
                <a:srgbClr val="90C079"/>
              </a:buClr>
              <a:buFont typeface="Wingdings" charset="2"/>
              <a:buChar char="§"/>
            </a:pPr>
            <a:r>
              <a:rPr lang="ru-RU" sz="1400" dirty="0">
                <a:latin typeface="Tahoma" panose="020B0604030504040204" pitchFamily="34" charset="0"/>
                <a:ea typeface="Tahoma" panose="020B0604030504040204" pitchFamily="34" charset="0"/>
                <a:cs typeface="Tahoma" panose="020B0604030504040204" pitchFamily="34" charset="0"/>
              </a:rPr>
              <a:t>Министерства финансов Российской Федерации,</a:t>
            </a:r>
          </a:p>
          <a:p>
            <a:pPr marL="605860" lvl="1" indent="-327285">
              <a:spcBef>
                <a:spcPts val="1052"/>
              </a:spcBef>
              <a:buClr>
                <a:srgbClr val="90C079"/>
              </a:buClr>
              <a:buFont typeface="Wingdings" charset="2"/>
              <a:buChar char="§"/>
            </a:pPr>
            <a:r>
              <a:rPr lang="ru-RU" sz="1400" dirty="0">
                <a:latin typeface="Tahoma" panose="020B0604030504040204" pitchFamily="34" charset="0"/>
                <a:ea typeface="Tahoma" panose="020B0604030504040204" pitchFamily="34" charset="0"/>
                <a:cs typeface="Tahoma" panose="020B0604030504040204" pitchFamily="34" charset="0"/>
              </a:rPr>
              <a:t>Центрального Банка Российской Федерации,</a:t>
            </a:r>
          </a:p>
          <a:p>
            <a:pPr marL="605860" lvl="1" indent="-327285">
              <a:spcBef>
                <a:spcPts val="1052"/>
              </a:spcBef>
              <a:buClr>
                <a:srgbClr val="90C079"/>
              </a:buClr>
              <a:buFont typeface="Wingdings" charset="2"/>
              <a:buChar char="§"/>
            </a:pPr>
            <a:r>
              <a:rPr lang="ru-RU" sz="1400" dirty="0">
                <a:latin typeface="Tahoma" panose="020B0604030504040204" pitchFamily="34" charset="0"/>
                <a:ea typeface="Tahoma" panose="020B0604030504040204" pitchFamily="34" charset="0"/>
                <a:cs typeface="Tahoma" panose="020B0604030504040204" pitchFamily="34" charset="0"/>
              </a:rPr>
              <a:t>Министерства образования и науки Российской Федерации,</a:t>
            </a:r>
          </a:p>
          <a:p>
            <a:pPr marL="605860" lvl="1" indent="-327285">
              <a:spcBef>
                <a:spcPts val="1052"/>
              </a:spcBef>
              <a:buClr>
                <a:srgbClr val="90C079"/>
              </a:buClr>
              <a:buFont typeface="Wingdings" charset="2"/>
              <a:buChar char="§"/>
            </a:pPr>
            <a:r>
              <a:rPr lang="ru-RU" sz="1400" dirty="0">
                <a:latin typeface="Tahoma" panose="020B0604030504040204" pitchFamily="34" charset="0"/>
                <a:ea typeface="Tahoma" panose="020B0604030504040204" pitchFamily="34" charset="0"/>
                <a:cs typeface="Tahoma" panose="020B0604030504040204" pitchFamily="34" charset="0"/>
              </a:rPr>
              <a:t>Федеральной службы по надзору в сфере защиты прав потребителей и благополучия человека (</a:t>
            </a:r>
            <a:r>
              <a:rPr lang="ru-RU" sz="1400" dirty="0" err="1">
                <a:latin typeface="Tahoma" panose="020B0604030504040204" pitchFamily="34" charset="0"/>
                <a:ea typeface="Tahoma" panose="020B0604030504040204" pitchFamily="34" charset="0"/>
                <a:cs typeface="Tahoma" panose="020B0604030504040204" pitchFamily="34" charset="0"/>
              </a:rPr>
              <a:t>Роспотребнадзор</a:t>
            </a:r>
            <a:r>
              <a:rPr lang="ru-RU" sz="1400" dirty="0">
                <a:latin typeface="Tahoma" panose="020B0604030504040204" pitchFamily="34" charset="0"/>
                <a:ea typeface="Tahoma" panose="020B0604030504040204" pitchFamily="34" charset="0"/>
                <a:cs typeface="Tahoma" panose="020B0604030504040204" pitchFamily="34" charset="0"/>
              </a:rPr>
              <a:t>),</a:t>
            </a:r>
          </a:p>
          <a:p>
            <a:pPr marL="605860" lvl="1" indent="-327285">
              <a:spcBef>
                <a:spcPts val="1052"/>
              </a:spcBef>
              <a:buClr>
                <a:srgbClr val="90C079"/>
              </a:buClr>
              <a:buFont typeface="Wingdings" charset="2"/>
              <a:buChar char="§"/>
            </a:pPr>
            <a:r>
              <a:rPr lang="ru-RU" sz="1400" dirty="0">
                <a:latin typeface="Tahoma" panose="020B0604030504040204" pitchFamily="34" charset="0"/>
                <a:ea typeface="Tahoma" panose="020B0604030504040204" pitchFamily="34" charset="0"/>
                <a:cs typeface="Tahoma" panose="020B0604030504040204" pitchFamily="34" charset="0"/>
              </a:rPr>
              <a:t>Пенсионного фонда Российской Федерации.</a:t>
            </a:r>
          </a:p>
        </p:txBody>
      </p:sp>
      <p:pic>
        <p:nvPicPr>
          <p:cNvPr id="4" name="Изображение 3"/>
          <p:cNvPicPr>
            <a:picLocks noChangeAspect="1"/>
          </p:cNvPicPr>
          <p:nvPr/>
        </p:nvPicPr>
        <p:blipFill>
          <a:blip r:embed="rId3"/>
          <a:stretch>
            <a:fillRect/>
          </a:stretch>
        </p:blipFill>
        <p:spPr>
          <a:xfrm>
            <a:off x="524221" y="1893506"/>
            <a:ext cx="1841233" cy="1910708"/>
          </a:xfrm>
          <a:prstGeom prst="rect">
            <a:avLst/>
          </a:prstGeom>
        </p:spPr>
      </p:pic>
      <p:sp>
        <p:nvSpPr>
          <p:cNvPr id="11" name="Прямоугольник 10"/>
          <p:cNvSpPr/>
          <p:nvPr/>
        </p:nvSpPr>
        <p:spPr>
          <a:xfrm>
            <a:off x="2570634" y="2595887"/>
            <a:ext cx="590992" cy="386078"/>
          </a:xfrm>
          <a:prstGeom prst="rect">
            <a:avLst/>
          </a:prstGeom>
        </p:spPr>
        <p:txBody>
          <a:bodyPr wrap="square" lIns="80165" tIns="40083" rIns="80165" bIns="40083">
            <a:spAutoFit/>
          </a:bodyPr>
          <a:lstStyle/>
          <a:p>
            <a:pPr>
              <a:lnSpc>
                <a:spcPts val="2279"/>
              </a:lnSpc>
            </a:pPr>
            <a:r>
              <a:rPr lang="ru-RU" sz="8400" b="1" dirty="0">
                <a:solidFill>
                  <a:srgbClr val="90C079"/>
                </a:solidFill>
                <a:latin typeface="Tahoma" panose="020B0604030504040204" pitchFamily="34" charset="0"/>
                <a:ea typeface="Tahoma" panose="020B0604030504040204" pitchFamily="34" charset="0"/>
                <a:cs typeface="Tahoma" panose="020B0604030504040204" pitchFamily="34" charset="0"/>
              </a:rPr>
              <a:t>!</a:t>
            </a:r>
          </a:p>
        </p:txBody>
      </p:sp>
      <p:sp>
        <p:nvSpPr>
          <p:cNvPr id="7" name="Прямоугольник 6"/>
          <p:cNvSpPr/>
          <p:nvPr/>
        </p:nvSpPr>
        <p:spPr>
          <a:xfrm>
            <a:off x="3161626" y="1893506"/>
            <a:ext cx="5166163" cy="1312055"/>
          </a:xfrm>
          <a:prstGeom prst="rect">
            <a:avLst/>
          </a:prstGeom>
        </p:spPr>
        <p:txBody>
          <a:bodyPr wrap="square" lIns="80165" tIns="40083" rIns="80165" bIns="40083">
            <a:spAutoFit/>
          </a:bodyPr>
          <a:lstStyle/>
          <a:p>
            <a:r>
              <a:rPr lang="ru-RU" sz="1600" b="1" dirty="0">
                <a:latin typeface="Tahoma Обычный" charset="0"/>
                <a:ea typeface="Tahoma" panose="020B0604030504040204" pitchFamily="34" charset="0"/>
                <a:cs typeface="Tahoma" panose="020B0604030504040204" pitchFamily="34" charset="0"/>
              </a:rPr>
              <a:t>Подготовлен проект Национальной стратегии, которая станет основой для скоординированной государственной политики в области повышения финансовой грамотности на пять лет.</a:t>
            </a:r>
          </a:p>
        </p:txBody>
      </p:sp>
    </p:spTree>
    <p:extLst>
      <p:ext uri="{BB962C8B-B14F-4D97-AF65-F5344CB8AC3E}">
        <p14:creationId xmlns:p14="http://schemas.microsoft.com/office/powerpoint/2010/main" val="1760613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556792"/>
            <a:ext cx="8640959" cy="4569371"/>
          </a:xfrm>
        </p:spPr>
        <p:txBody>
          <a:bodyPr/>
          <a:lstStyle/>
          <a:p>
            <a:r>
              <a:rPr lang="ru-RU" dirty="0" smtClean="0"/>
              <a:t>1. </a:t>
            </a:r>
            <a:r>
              <a:rPr lang="ru-RU" sz="2800" dirty="0" smtClean="0"/>
              <a:t>Учебная программа</a:t>
            </a:r>
          </a:p>
          <a:p>
            <a:r>
              <a:rPr lang="ru-RU" sz="2800" dirty="0" smtClean="0"/>
              <a:t>2. Материалы для обучающихся (учащиеся, студенты СПО, воспитанники детских домов и школ-интернатов).</a:t>
            </a:r>
          </a:p>
          <a:p>
            <a:r>
              <a:rPr lang="ru-RU" sz="2800" dirty="0"/>
              <a:t>3</a:t>
            </a:r>
            <a:r>
              <a:rPr lang="ru-RU" sz="2800" dirty="0" smtClean="0"/>
              <a:t>. Методические рекомендации для учителя (преподавателя).</a:t>
            </a:r>
          </a:p>
          <a:p>
            <a:r>
              <a:rPr lang="ru-RU" sz="2800" dirty="0"/>
              <a:t>4</a:t>
            </a:r>
            <a:r>
              <a:rPr lang="ru-RU" sz="2800" dirty="0" smtClean="0"/>
              <a:t>. Материалы для родителей.</a:t>
            </a:r>
          </a:p>
          <a:p>
            <a:r>
              <a:rPr lang="ru-RU" sz="2800" dirty="0" smtClean="0"/>
              <a:t>5. Контрольные измерительные материалы </a:t>
            </a:r>
          </a:p>
          <a:p>
            <a:pPr marL="0" indent="0">
              <a:buNone/>
            </a:pPr>
            <a:r>
              <a:rPr lang="ru-RU" sz="2800" dirty="0" smtClean="0"/>
              <a:t>(будет: рабочая тетрадь).</a:t>
            </a:r>
            <a:endParaRPr lang="ru-RU" sz="2800" dirty="0"/>
          </a:p>
        </p:txBody>
      </p:sp>
      <p:sp>
        <p:nvSpPr>
          <p:cNvPr id="3" name="Заголовок 2"/>
          <p:cNvSpPr>
            <a:spLocks noGrp="1"/>
          </p:cNvSpPr>
          <p:nvPr>
            <p:ph type="title"/>
          </p:nvPr>
        </p:nvSpPr>
        <p:spPr>
          <a:xfrm>
            <a:off x="457200" y="338328"/>
            <a:ext cx="8229600" cy="1002440"/>
          </a:xfrm>
        </p:spPr>
        <p:txBody>
          <a:bodyPr/>
          <a:lstStyle/>
          <a:p>
            <a:r>
              <a:rPr lang="ru-RU" dirty="0" smtClean="0"/>
              <a:t>Структура УМК</a:t>
            </a:r>
            <a:endParaRPr lang="ru-RU" dirty="0"/>
          </a:p>
        </p:txBody>
      </p:sp>
    </p:spTree>
    <p:extLst>
      <p:ext uri="{BB962C8B-B14F-4D97-AF65-F5344CB8AC3E}">
        <p14:creationId xmlns:p14="http://schemas.microsoft.com/office/powerpoint/2010/main" val="3508405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268760"/>
            <a:ext cx="8496944" cy="5328592"/>
          </a:xfrm>
        </p:spPr>
        <p:txBody>
          <a:bodyPr numCol="2">
            <a:normAutofit/>
          </a:bodyPr>
          <a:lstStyle/>
          <a:p>
            <a:pPr marL="0" indent="0">
              <a:buNone/>
            </a:pPr>
            <a:r>
              <a:rPr lang="ru-RU" b="1" u="sng" dirty="0" smtClean="0"/>
              <a:t>ОСНОВНЫЕ УМК:</a:t>
            </a:r>
          </a:p>
          <a:p>
            <a:r>
              <a:rPr lang="ru-RU" sz="2200" dirty="0" smtClean="0"/>
              <a:t>УМК для 2-4 классов </a:t>
            </a:r>
          </a:p>
          <a:p>
            <a:pPr marL="0" indent="0">
              <a:buNone/>
            </a:pPr>
            <a:r>
              <a:rPr lang="ru-RU" sz="2200" dirty="0" smtClean="0"/>
              <a:t>(отд. пособия для 2, 3, 4 </a:t>
            </a:r>
            <a:r>
              <a:rPr lang="ru-RU" sz="2200" dirty="0" err="1" smtClean="0"/>
              <a:t>кл</a:t>
            </a:r>
            <a:r>
              <a:rPr lang="ru-RU" sz="2200" dirty="0" smtClean="0"/>
              <a:t>.);</a:t>
            </a:r>
          </a:p>
          <a:p>
            <a:r>
              <a:rPr lang="ru-RU" sz="2200" dirty="0" smtClean="0"/>
              <a:t>УМК для 5-7 классов </a:t>
            </a:r>
          </a:p>
          <a:p>
            <a:pPr marL="0" indent="0">
              <a:buNone/>
            </a:pPr>
            <a:r>
              <a:rPr lang="ru-RU" sz="2200" dirty="0" smtClean="0"/>
              <a:t>(отд. пособия для 5-6 и 7 </a:t>
            </a:r>
            <a:r>
              <a:rPr lang="ru-RU" sz="2200" dirty="0" err="1" smtClean="0"/>
              <a:t>кл</a:t>
            </a:r>
            <a:r>
              <a:rPr lang="ru-RU" sz="2200" dirty="0" smtClean="0"/>
              <a:t>.);</a:t>
            </a:r>
          </a:p>
          <a:p>
            <a:r>
              <a:rPr lang="ru-RU" sz="2200" dirty="0" smtClean="0"/>
              <a:t>УМК для 8-9 классов </a:t>
            </a:r>
          </a:p>
          <a:p>
            <a:pPr marL="0" indent="0">
              <a:buNone/>
            </a:pPr>
            <a:r>
              <a:rPr lang="ru-RU" sz="2200" dirty="0" smtClean="0"/>
              <a:t>(отд. пособия для 8 и 9 </a:t>
            </a:r>
            <a:r>
              <a:rPr lang="ru-RU" sz="2200" dirty="0" err="1" smtClean="0"/>
              <a:t>кл</a:t>
            </a:r>
            <a:r>
              <a:rPr lang="ru-RU" sz="2200" dirty="0" smtClean="0"/>
              <a:t>.);</a:t>
            </a:r>
          </a:p>
          <a:p>
            <a:r>
              <a:rPr lang="ru-RU" sz="2200" dirty="0" smtClean="0"/>
              <a:t>УМК для 10-11 классов;</a:t>
            </a:r>
          </a:p>
          <a:p>
            <a:r>
              <a:rPr lang="ru-RU" sz="2200" dirty="0" smtClean="0"/>
              <a:t>УМК для СПО;</a:t>
            </a:r>
          </a:p>
          <a:p>
            <a:r>
              <a:rPr lang="ru-RU" sz="2200" dirty="0" smtClean="0"/>
              <a:t>УМК для детских домов </a:t>
            </a:r>
          </a:p>
          <a:p>
            <a:pPr marL="0" indent="0">
              <a:buNone/>
            </a:pPr>
            <a:r>
              <a:rPr lang="ru-RU" sz="2200" dirty="0" smtClean="0"/>
              <a:t>и школ-интернатов;</a:t>
            </a:r>
          </a:p>
          <a:p>
            <a:pPr marL="0" indent="0">
              <a:buNone/>
            </a:pPr>
            <a:endParaRPr lang="ru-RU" b="1" u="sng" dirty="0" smtClean="0"/>
          </a:p>
          <a:p>
            <a:pPr marL="0" indent="0">
              <a:buNone/>
            </a:pPr>
            <a:r>
              <a:rPr lang="ru-RU" b="1" u="sng" dirty="0" smtClean="0"/>
              <a:t>ДОПОЛНИТЕЛЬНЫЕ УМК по всему курсу:</a:t>
            </a:r>
          </a:p>
          <a:p>
            <a:r>
              <a:rPr lang="ru-RU" sz="2000" dirty="0" smtClean="0"/>
              <a:t>УМК для 8-9 классов (экономический профиль);</a:t>
            </a:r>
          </a:p>
          <a:p>
            <a:r>
              <a:rPr lang="ru-RU" sz="2000" dirty="0" smtClean="0"/>
              <a:t>УМК для 10-11 классов (экономический профиль,</a:t>
            </a:r>
          </a:p>
          <a:p>
            <a:r>
              <a:rPr lang="ru-RU" sz="2000" dirty="0" smtClean="0"/>
              <a:t>УМК для 10-11 классов (математический профиль);</a:t>
            </a:r>
          </a:p>
          <a:p>
            <a:pPr marL="0" indent="0">
              <a:buNone/>
            </a:pPr>
            <a:r>
              <a:rPr lang="ru-RU" b="1" u="sng" dirty="0" smtClean="0"/>
              <a:t>МОДУЛИ ПО ТЕМАМ:</a:t>
            </a:r>
          </a:p>
          <a:p>
            <a:r>
              <a:rPr lang="ru-RU" sz="2000" dirty="0" smtClean="0"/>
              <a:t>«Банки»</a:t>
            </a:r>
          </a:p>
          <a:p>
            <a:r>
              <a:rPr lang="ru-RU" sz="2000" dirty="0" smtClean="0"/>
              <a:t>«Собственный бизнес»</a:t>
            </a:r>
          </a:p>
          <a:p>
            <a:r>
              <a:rPr lang="ru-RU" sz="2000" dirty="0" smtClean="0"/>
              <a:t>«Финансовые риски»</a:t>
            </a:r>
          </a:p>
          <a:p>
            <a:endParaRPr lang="ru-RU" sz="2000" dirty="0"/>
          </a:p>
        </p:txBody>
      </p:sp>
      <p:sp>
        <p:nvSpPr>
          <p:cNvPr id="3" name="Заголовок 2"/>
          <p:cNvSpPr>
            <a:spLocks noGrp="1"/>
          </p:cNvSpPr>
          <p:nvPr>
            <p:ph type="title"/>
          </p:nvPr>
        </p:nvSpPr>
        <p:spPr>
          <a:xfrm>
            <a:off x="457200" y="338328"/>
            <a:ext cx="8229600" cy="858424"/>
          </a:xfrm>
        </p:spPr>
        <p:txBody>
          <a:bodyPr/>
          <a:lstStyle/>
          <a:p>
            <a:r>
              <a:rPr lang="ru-RU" dirty="0" smtClean="0"/>
              <a:t>УМК по целевым группам</a:t>
            </a:r>
            <a:endParaRPr lang="ru-RU" dirty="0"/>
          </a:p>
        </p:txBody>
      </p:sp>
    </p:spTree>
    <p:extLst>
      <p:ext uri="{BB962C8B-B14F-4D97-AF65-F5344CB8AC3E}">
        <p14:creationId xmlns:p14="http://schemas.microsoft.com/office/powerpoint/2010/main" val="2259814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772816"/>
            <a:ext cx="8136903" cy="4896544"/>
          </a:xfrm>
        </p:spPr>
        <p:txBody>
          <a:bodyPr>
            <a:normAutofit lnSpcReduction="10000"/>
          </a:bodyPr>
          <a:lstStyle/>
          <a:p>
            <a:pPr marL="0" lvl="0" indent="0">
              <a:spcBef>
                <a:spcPts val="2400"/>
              </a:spcBef>
              <a:spcAft>
                <a:spcPts val="0"/>
              </a:spcAft>
              <a:buNone/>
            </a:pPr>
            <a:r>
              <a:rPr lang="ru-RU" b="1" kern="0" dirty="0" smtClean="0">
                <a:solidFill>
                  <a:schemeClr val="tx2">
                    <a:lumMod val="75000"/>
                  </a:schemeClr>
                </a:solidFill>
                <a:latin typeface="Times New Roman"/>
                <a:cs typeface="Times New Roman"/>
              </a:rPr>
              <a:t>1. Рамка </a:t>
            </a:r>
            <a:r>
              <a:rPr lang="ru-RU" b="1" kern="0" dirty="0">
                <a:solidFill>
                  <a:schemeClr val="tx2">
                    <a:lumMod val="75000"/>
                  </a:schemeClr>
                </a:solidFill>
                <a:latin typeface="Times New Roman"/>
                <a:cs typeface="Times New Roman"/>
              </a:rPr>
              <a:t>финансовых компетенций для учащихся школьного </a:t>
            </a:r>
            <a:r>
              <a:rPr lang="ru-RU" b="1" kern="0" dirty="0" smtClean="0">
                <a:solidFill>
                  <a:schemeClr val="tx2">
                    <a:lumMod val="75000"/>
                  </a:schemeClr>
                </a:solidFill>
                <a:latin typeface="Times New Roman"/>
                <a:cs typeface="Times New Roman"/>
              </a:rPr>
              <a:t>возраста:</a:t>
            </a:r>
            <a:endParaRPr lang="ru-RU" sz="2800" b="1" kern="0" dirty="0">
              <a:solidFill>
                <a:schemeClr val="tx2">
                  <a:lumMod val="75000"/>
                </a:schemeClr>
              </a:solidFill>
              <a:latin typeface="Cambria"/>
              <a:cs typeface="Times New Roman"/>
            </a:endParaRPr>
          </a:p>
          <a:p>
            <a:pPr>
              <a:buFontTx/>
              <a:buChar char="-"/>
            </a:pPr>
            <a:r>
              <a:rPr lang="ru-RU" sz="2000" dirty="0">
                <a:solidFill>
                  <a:schemeClr val="tx2">
                    <a:lumMod val="75000"/>
                  </a:schemeClr>
                </a:solidFill>
              </a:rPr>
              <a:t>з</a:t>
            </a:r>
            <a:r>
              <a:rPr lang="ru-RU" sz="2000" dirty="0" smtClean="0">
                <a:solidFill>
                  <a:schemeClr val="tx2">
                    <a:lumMod val="75000"/>
                  </a:schemeClr>
                </a:solidFill>
              </a:rPr>
              <a:t>нание и понимание;</a:t>
            </a:r>
          </a:p>
          <a:p>
            <a:pPr>
              <a:buFontTx/>
              <a:buChar char="-"/>
            </a:pPr>
            <a:r>
              <a:rPr lang="ru-RU" sz="2000" dirty="0">
                <a:solidFill>
                  <a:schemeClr val="tx2">
                    <a:lumMod val="75000"/>
                  </a:schemeClr>
                </a:solidFill>
              </a:rPr>
              <a:t>у</a:t>
            </a:r>
            <a:r>
              <a:rPr lang="ru-RU" sz="2000" dirty="0" smtClean="0">
                <a:solidFill>
                  <a:schemeClr val="tx2">
                    <a:lumMod val="75000"/>
                  </a:schemeClr>
                </a:solidFill>
              </a:rPr>
              <a:t>мения и поведение;</a:t>
            </a:r>
          </a:p>
          <a:p>
            <a:pPr>
              <a:buFontTx/>
              <a:buChar char="-"/>
            </a:pPr>
            <a:r>
              <a:rPr lang="ru-RU" sz="2000" dirty="0">
                <a:solidFill>
                  <a:schemeClr val="tx2">
                    <a:lumMod val="75000"/>
                  </a:schemeClr>
                </a:solidFill>
              </a:rPr>
              <a:t>л</a:t>
            </a:r>
            <a:r>
              <a:rPr lang="ru-RU" sz="2000" dirty="0" smtClean="0">
                <a:solidFill>
                  <a:schemeClr val="tx2">
                    <a:lumMod val="75000"/>
                  </a:schemeClr>
                </a:solidFill>
              </a:rPr>
              <a:t>ичностные характеристики и установки. </a:t>
            </a:r>
          </a:p>
          <a:p>
            <a:pPr>
              <a:buFontTx/>
              <a:buChar char="-"/>
            </a:pPr>
            <a:endParaRPr lang="ru-RU" sz="2000" dirty="0" smtClean="0">
              <a:solidFill>
                <a:schemeClr val="tx2">
                  <a:lumMod val="75000"/>
                </a:schemeClr>
              </a:solidFill>
            </a:endParaRPr>
          </a:p>
          <a:p>
            <a:pPr marL="0" indent="0">
              <a:buNone/>
            </a:pPr>
            <a:r>
              <a:rPr lang="ru-RU" b="1" dirty="0" smtClean="0">
                <a:solidFill>
                  <a:schemeClr val="tx2">
                    <a:lumMod val="75000"/>
                  </a:schemeClr>
                </a:solidFill>
                <a:latin typeface="Times New Roman" pitchFamily="18" charset="0"/>
                <a:cs typeface="Times New Roman" pitchFamily="18" charset="0"/>
              </a:rPr>
              <a:t>2. Концепция структуры и содержания вариативной дополнительной образовательной программы и учебно-методических материалов:</a:t>
            </a:r>
          </a:p>
          <a:p>
            <a:pPr>
              <a:buFontTx/>
              <a:buChar char="-"/>
            </a:pPr>
            <a:r>
              <a:rPr lang="ru-RU" sz="2000" dirty="0">
                <a:solidFill>
                  <a:schemeClr val="tx2">
                    <a:lumMod val="75000"/>
                  </a:schemeClr>
                </a:solidFill>
                <a:cs typeface="Times New Roman" pitchFamily="18" charset="0"/>
              </a:rPr>
              <a:t>б</a:t>
            </a:r>
            <a:r>
              <a:rPr lang="ru-RU" sz="2000" dirty="0" smtClean="0">
                <a:solidFill>
                  <a:schemeClr val="tx2">
                    <a:lumMod val="75000"/>
                  </a:schemeClr>
                </a:solidFill>
                <a:cs typeface="Times New Roman" pitchFamily="18" charset="0"/>
              </a:rPr>
              <a:t>азовые понятия и знания;</a:t>
            </a:r>
          </a:p>
          <a:p>
            <a:pPr>
              <a:buFontTx/>
              <a:buChar char="-"/>
            </a:pPr>
            <a:r>
              <a:rPr lang="ru-RU" sz="2000" dirty="0">
                <a:solidFill>
                  <a:schemeClr val="tx2">
                    <a:lumMod val="75000"/>
                  </a:schemeClr>
                </a:solidFill>
                <a:cs typeface="Times New Roman" pitchFamily="18" charset="0"/>
              </a:rPr>
              <a:t>л</a:t>
            </a:r>
            <a:r>
              <a:rPr lang="ru-RU" sz="2000" dirty="0" smtClean="0">
                <a:solidFill>
                  <a:schemeClr val="tx2">
                    <a:lumMod val="75000"/>
                  </a:schemeClr>
                </a:solidFill>
                <a:cs typeface="Times New Roman" pitchFamily="18" charset="0"/>
              </a:rPr>
              <a:t>ичностные характеристики и установки;</a:t>
            </a:r>
          </a:p>
          <a:p>
            <a:pPr>
              <a:buFontTx/>
              <a:buChar char="-"/>
            </a:pPr>
            <a:r>
              <a:rPr lang="ru-RU" sz="2000" dirty="0" smtClean="0">
                <a:solidFill>
                  <a:schemeClr val="tx2">
                    <a:lumMod val="75000"/>
                  </a:schemeClr>
                </a:solidFill>
                <a:cs typeface="Times New Roman" pitchFamily="18" charset="0"/>
              </a:rPr>
              <a:t>умения;</a:t>
            </a:r>
          </a:p>
          <a:p>
            <a:pPr>
              <a:buFontTx/>
              <a:buChar char="-"/>
            </a:pPr>
            <a:r>
              <a:rPr lang="ru-RU" sz="2000" dirty="0">
                <a:solidFill>
                  <a:schemeClr val="tx2">
                    <a:lumMod val="75000"/>
                  </a:schemeClr>
                </a:solidFill>
                <a:cs typeface="Times New Roman" pitchFamily="18" charset="0"/>
              </a:rPr>
              <a:t>к</a:t>
            </a:r>
            <a:r>
              <a:rPr lang="ru-RU" sz="2000" dirty="0" smtClean="0">
                <a:solidFill>
                  <a:schemeClr val="tx2">
                    <a:lumMod val="75000"/>
                  </a:schemeClr>
                </a:solidFill>
                <a:cs typeface="Times New Roman" pitchFamily="18" charset="0"/>
              </a:rPr>
              <a:t>омпетенции.</a:t>
            </a:r>
            <a:endParaRPr lang="ru-RU" dirty="0" smtClean="0">
              <a:solidFill>
                <a:schemeClr val="tx2">
                  <a:lumMod val="75000"/>
                </a:schemeClr>
              </a:solidFill>
              <a:cs typeface="Times New Roman" pitchFamily="18" charset="0"/>
            </a:endParaRPr>
          </a:p>
          <a:p>
            <a:pPr marL="0" indent="0">
              <a:buNone/>
            </a:pPr>
            <a:endParaRPr lang="ru-RU" b="1" dirty="0" smtClean="0">
              <a:solidFill>
                <a:schemeClr val="tx2">
                  <a:lumMod val="75000"/>
                </a:schemeClr>
              </a:solidFill>
              <a:latin typeface="Times New Roman" pitchFamily="18" charset="0"/>
              <a:cs typeface="Times New Roman" pitchFamily="18" charset="0"/>
            </a:endParaRPr>
          </a:p>
        </p:txBody>
      </p:sp>
      <p:sp>
        <p:nvSpPr>
          <p:cNvPr id="3" name="Заголовок 2"/>
          <p:cNvSpPr>
            <a:spLocks noGrp="1"/>
          </p:cNvSpPr>
          <p:nvPr>
            <p:ph type="title"/>
          </p:nvPr>
        </p:nvSpPr>
        <p:spPr>
          <a:xfrm>
            <a:off x="457200" y="188640"/>
            <a:ext cx="8229600" cy="1224136"/>
          </a:xfrm>
        </p:spPr>
        <p:txBody>
          <a:bodyPr>
            <a:normAutofit fontScale="90000"/>
          </a:bodyPr>
          <a:lstStyle/>
          <a:p>
            <a:r>
              <a:rPr lang="ru-RU" dirty="0" smtClean="0"/>
              <a:t>Особенности целей образования  и содержания УМК</a:t>
            </a:r>
            <a:endParaRPr lang="ru-RU" dirty="0"/>
          </a:p>
        </p:txBody>
      </p:sp>
    </p:spTree>
    <p:extLst>
      <p:ext uri="{BB962C8B-B14F-4D97-AF65-F5344CB8AC3E}">
        <p14:creationId xmlns:p14="http://schemas.microsoft.com/office/powerpoint/2010/main" val="1027633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964479566"/>
              </p:ext>
            </p:extLst>
          </p:nvPr>
        </p:nvGraphicFramePr>
        <p:xfrm>
          <a:off x="251520" y="2276872"/>
          <a:ext cx="8640960" cy="4334256"/>
        </p:xfrm>
        <a:graphic>
          <a:graphicData uri="http://schemas.openxmlformats.org/drawingml/2006/table">
            <a:tbl>
              <a:tblPr firstRow="1" bandRow="1">
                <a:tableStyleId>{5C22544A-7EE6-4342-B048-85BDC9FD1C3A}</a:tableStyleId>
              </a:tblPr>
              <a:tblGrid>
                <a:gridCol w="1888489"/>
                <a:gridCol w="1888489"/>
                <a:gridCol w="1597953"/>
                <a:gridCol w="3266029"/>
              </a:tblGrid>
              <a:tr h="768270">
                <a:tc>
                  <a:txBody>
                    <a:bodyPr/>
                    <a:lstStyle/>
                    <a:p>
                      <a:pPr algn="ctr"/>
                      <a:r>
                        <a:rPr lang="ru-RU" sz="2400" b="1" dirty="0" smtClean="0"/>
                        <a:t>понятия и знания</a:t>
                      </a:r>
                      <a:endParaRPr lang="ru-RU" sz="2400" b="1" dirty="0"/>
                    </a:p>
                  </a:txBody>
                  <a:tcPr/>
                </a:tc>
                <a:tc>
                  <a:txBody>
                    <a:bodyPr/>
                    <a:lstStyle/>
                    <a:p>
                      <a:pPr algn="ctr"/>
                      <a:r>
                        <a:rPr lang="ru-RU" sz="2400" b="1" dirty="0" smtClean="0"/>
                        <a:t>понимание</a:t>
                      </a:r>
                      <a:endParaRPr lang="ru-RU" sz="2400" b="1" dirty="0"/>
                    </a:p>
                  </a:txBody>
                  <a:tcPr/>
                </a:tc>
                <a:tc>
                  <a:txBody>
                    <a:bodyPr/>
                    <a:lstStyle/>
                    <a:p>
                      <a:pPr algn="ctr"/>
                      <a:r>
                        <a:rPr lang="ru-RU" sz="2400" b="1" dirty="0" smtClean="0"/>
                        <a:t>умения</a:t>
                      </a:r>
                      <a:endParaRPr lang="ru-RU" sz="2400" b="1" dirty="0"/>
                    </a:p>
                  </a:txBody>
                  <a:tcPr/>
                </a:tc>
                <a:tc>
                  <a:txBody>
                    <a:bodyPr/>
                    <a:lstStyle/>
                    <a:p>
                      <a:pPr algn="ctr"/>
                      <a:r>
                        <a:rPr lang="ru-RU" sz="2400" b="1" dirty="0" smtClean="0"/>
                        <a:t>компетенции</a:t>
                      </a:r>
                      <a:endParaRPr lang="ru-RU" sz="2400" b="1" dirty="0"/>
                    </a:p>
                  </a:txBody>
                  <a:tcPr/>
                </a:tc>
              </a:tr>
              <a:tr h="3277953">
                <a:tc>
                  <a:txBody>
                    <a:bodyPr/>
                    <a:lstStyle/>
                    <a:p>
                      <a:pPr marL="0" marR="0" lvl="0" indent="0" algn="l" defTabSz="914400" rtl="0" eaLnBrk="0" fontAlgn="base" latinLnBrk="0" hangingPunct="0">
                        <a:lnSpc>
                          <a:spcPct val="100000"/>
                        </a:lnSpc>
                        <a:spcBef>
                          <a:spcPct val="20000"/>
                        </a:spcBef>
                        <a:spcAft>
                          <a:spcPct val="0"/>
                        </a:spcAft>
                        <a:buClr>
                          <a:srgbClr val="FFCC00"/>
                        </a:buClr>
                        <a:buSzPct val="70000"/>
                        <a:buFontTx/>
                        <a:buChar char="-"/>
                        <a:tabLst/>
                        <a:defRPr/>
                      </a:pP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Человеческий капитал;</a:t>
                      </a:r>
                    </a:p>
                    <a:p>
                      <a:pPr marL="0" marR="0" lvl="0" indent="0" algn="l" defTabSz="914400" rtl="0" eaLnBrk="0" fontAlgn="base" latinLnBrk="0" hangingPunct="0">
                        <a:lnSpc>
                          <a:spcPct val="100000"/>
                        </a:lnSpc>
                        <a:spcBef>
                          <a:spcPct val="20000"/>
                        </a:spcBef>
                        <a:spcAft>
                          <a:spcPct val="0"/>
                        </a:spcAft>
                        <a:buClr>
                          <a:srgbClr val="FFCC00"/>
                        </a:buClr>
                        <a:buSzPct val="70000"/>
                        <a:buFontTx/>
                        <a:buChar char="-"/>
                        <a:tabLst/>
                        <a:defRPr/>
                      </a:pP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знание факторов, влияющих на размер дохода</a:t>
                      </a:r>
                    </a:p>
                    <a:p>
                      <a:endParaRPr lang="ru-RU" sz="2200" dirty="0">
                        <a:solidFill>
                          <a:schemeClr val="bg2">
                            <a:lumMod val="25000"/>
                          </a:schemeClr>
                        </a:solidFill>
                      </a:endParaRPr>
                    </a:p>
                  </a:txBody>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Влияния образования на последующую карьеру и на личные доходы</a:t>
                      </a:r>
                    </a:p>
                    <a:p>
                      <a:endParaRPr lang="ru-RU" sz="2200" dirty="0">
                        <a:solidFill>
                          <a:schemeClr val="bg2">
                            <a:lumMod val="25000"/>
                          </a:schemeClr>
                        </a:solidFill>
                      </a:endParaRPr>
                    </a:p>
                  </a:txBody>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Читать диаграммы, графики, </a:t>
                      </a:r>
                      <a:r>
                        <a:rPr kumimoji="0" lang="ru-RU" altLang="ru-RU" sz="2200" b="0" i="0" u="none" strike="noStrike" kern="1200" cap="none" spc="0" normalizeH="0" baseline="0" noProof="0" dirty="0" err="1" smtClean="0">
                          <a:ln>
                            <a:noFill/>
                          </a:ln>
                          <a:solidFill>
                            <a:schemeClr val="bg2">
                              <a:lumMod val="25000"/>
                            </a:schemeClr>
                          </a:solidFill>
                          <a:effectLst/>
                          <a:uLnTx/>
                          <a:uFillTx/>
                          <a:latin typeface="Garamond" pitchFamily="18" charset="0"/>
                          <a:ea typeface="+mn-ea"/>
                          <a:cs typeface="+mn-cs"/>
                        </a:rPr>
                        <a:t>иллюстри-рующие</a:t>
                      </a: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 структуру доходов</a:t>
                      </a:r>
                    </a:p>
                    <a:p>
                      <a:endParaRPr lang="ru-RU" sz="2200" dirty="0">
                        <a:solidFill>
                          <a:schemeClr val="bg2">
                            <a:lumMod val="25000"/>
                          </a:schemeClr>
                        </a:solidFill>
                      </a:endParaRPr>
                    </a:p>
                  </a:txBody>
                  <a:tcPr/>
                </a:tc>
                <a:tc>
                  <a:txBody>
                    <a:bodyPr/>
                    <a:lstStyle/>
                    <a:p>
                      <a:pPr marL="0" marR="0" lvl="0" indent="0" algn="l"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соотносить вклад в образование и последующий личный доход;</a:t>
                      </a:r>
                    </a:p>
                    <a:p>
                      <a:pPr marL="0" marR="0" lvl="0" indent="0" algn="l"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ru-RU" altLang="ru-RU" sz="2200" b="0" i="0" u="none" strike="noStrike" kern="1200" cap="none" spc="0" normalizeH="0" baseline="0" noProof="0" dirty="0" smtClean="0">
                          <a:ln>
                            <a:noFill/>
                          </a:ln>
                          <a:solidFill>
                            <a:schemeClr val="bg2">
                              <a:lumMod val="25000"/>
                            </a:schemeClr>
                          </a:solidFill>
                          <a:effectLst/>
                          <a:uLnTx/>
                          <a:uFillTx/>
                          <a:latin typeface="Garamond" pitchFamily="18" charset="0"/>
                          <a:ea typeface="+mn-ea"/>
                          <a:cs typeface="+mn-cs"/>
                        </a:rPr>
                        <a:t>- сравнивать различные профессии и сферы занятости для оценки потенциала извлечения дохода</a:t>
                      </a:r>
                    </a:p>
                    <a:p>
                      <a:endParaRPr lang="ru-RU" sz="2200" dirty="0">
                        <a:solidFill>
                          <a:schemeClr val="bg2">
                            <a:lumMod val="25000"/>
                          </a:schemeClr>
                        </a:solidFill>
                      </a:endParaRPr>
                    </a:p>
                  </a:txBody>
                  <a:tcPr/>
                </a:tc>
              </a:tr>
            </a:tbl>
          </a:graphicData>
        </a:graphic>
      </p:graphicFrame>
      <p:sp>
        <p:nvSpPr>
          <p:cNvPr id="3" name="Заголовок 2"/>
          <p:cNvSpPr>
            <a:spLocks noGrp="1"/>
          </p:cNvSpPr>
          <p:nvPr>
            <p:ph type="title"/>
          </p:nvPr>
        </p:nvSpPr>
        <p:spPr/>
        <p:txBody>
          <a:bodyPr>
            <a:normAutofit fontScale="90000"/>
          </a:bodyPr>
          <a:lstStyle/>
          <a:p>
            <a:r>
              <a:rPr lang="ru-RU" dirty="0" smtClean="0"/>
              <a:t>Пример целей образовательной деятельности на занятиях</a:t>
            </a:r>
            <a:endParaRPr lang="ru-RU" dirty="0"/>
          </a:p>
        </p:txBody>
      </p:sp>
    </p:spTree>
    <p:extLst>
      <p:ext uri="{BB962C8B-B14F-4D97-AF65-F5344CB8AC3E}">
        <p14:creationId xmlns:p14="http://schemas.microsoft.com/office/powerpoint/2010/main" val="370934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2060848"/>
            <a:ext cx="8784975" cy="4065315"/>
          </a:xfrm>
        </p:spPr>
        <p:txBody>
          <a:bodyPr>
            <a:normAutofit lnSpcReduction="10000"/>
          </a:bodyPr>
          <a:lstStyle/>
          <a:p>
            <a:r>
              <a:rPr lang="ru-RU" sz="2800" dirty="0" smtClean="0"/>
              <a:t>Определен в ФГОС общего образования как методологическая основа, следовательно, заданы конечные результаты </a:t>
            </a:r>
            <a:r>
              <a:rPr lang="ru-RU" sz="2800" u="sng" dirty="0" smtClean="0"/>
              <a:t>образовательной деятельности</a:t>
            </a:r>
            <a:r>
              <a:rPr lang="ru-RU" sz="2800" dirty="0" smtClean="0"/>
              <a:t>:</a:t>
            </a:r>
          </a:p>
          <a:p>
            <a:pPr algn="ctr">
              <a:buFontTx/>
              <a:buChar char="-"/>
            </a:pPr>
            <a:r>
              <a:rPr lang="ru-RU" sz="2800" b="1" dirty="0" smtClean="0"/>
              <a:t>Личностные</a:t>
            </a:r>
          </a:p>
          <a:p>
            <a:pPr algn="ctr">
              <a:buFontTx/>
              <a:buChar char="-"/>
            </a:pPr>
            <a:endParaRPr lang="ru-RU" sz="2800" b="1" dirty="0" smtClean="0"/>
          </a:p>
          <a:p>
            <a:pPr algn="ctr">
              <a:buFontTx/>
              <a:buChar char="-"/>
            </a:pPr>
            <a:r>
              <a:rPr lang="ru-RU" sz="2800" b="1" dirty="0" err="1" smtClean="0"/>
              <a:t>Метапредметные</a:t>
            </a:r>
            <a:endParaRPr lang="ru-RU" sz="2800" b="1" dirty="0" smtClean="0"/>
          </a:p>
          <a:p>
            <a:pPr algn="ctr">
              <a:buFontTx/>
              <a:buChar char="-"/>
            </a:pPr>
            <a:endParaRPr lang="ru-RU" sz="2800" b="1" dirty="0" smtClean="0"/>
          </a:p>
          <a:p>
            <a:pPr algn="ctr">
              <a:buFontTx/>
              <a:buChar char="-"/>
            </a:pPr>
            <a:r>
              <a:rPr lang="ru-RU" sz="2800" b="1" dirty="0" smtClean="0"/>
              <a:t>предметные</a:t>
            </a:r>
            <a:endParaRPr lang="ru-RU" sz="2800" b="1" dirty="0"/>
          </a:p>
        </p:txBody>
      </p:sp>
      <p:sp>
        <p:nvSpPr>
          <p:cNvPr id="3" name="Заголовок 2"/>
          <p:cNvSpPr>
            <a:spLocks noGrp="1"/>
          </p:cNvSpPr>
          <p:nvPr>
            <p:ph type="title"/>
          </p:nvPr>
        </p:nvSpPr>
        <p:spPr/>
        <p:txBody>
          <a:bodyPr>
            <a:normAutofit fontScale="90000"/>
          </a:bodyPr>
          <a:lstStyle/>
          <a:p>
            <a:r>
              <a:rPr lang="ru-RU" dirty="0" smtClean="0"/>
              <a:t>Методологическая основа – системно-</a:t>
            </a:r>
            <a:r>
              <a:rPr lang="ru-RU" dirty="0" err="1" smtClean="0"/>
              <a:t>деятельностный</a:t>
            </a:r>
            <a:r>
              <a:rPr lang="ru-RU" dirty="0" smtClean="0"/>
              <a:t> подход</a:t>
            </a:r>
            <a:endParaRPr lang="ru-RU" dirty="0"/>
          </a:p>
        </p:txBody>
      </p:sp>
    </p:spTree>
    <p:extLst>
      <p:ext uri="{BB962C8B-B14F-4D97-AF65-F5344CB8AC3E}">
        <p14:creationId xmlns:p14="http://schemas.microsoft.com/office/powerpoint/2010/main" val="207166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844824"/>
            <a:ext cx="7408333" cy="4281339"/>
          </a:xfrm>
        </p:spPr>
        <p:txBody>
          <a:bodyPr>
            <a:normAutofit fontScale="92500" lnSpcReduction="20000"/>
          </a:bodyPr>
          <a:lstStyle/>
          <a:p>
            <a:pPr marL="0" indent="0">
              <a:buNone/>
            </a:pPr>
            <a:r>
              <a:rPr lang="ru-RU" b="1" dirty="0" err="1" smtClean="0"/>
              <a:t>Лавренова</a:t>
            </a:r>
            <a:r>
              <a:rPr lang="ru-RU" b="1" dirty="0" smtClean="0"/>
              <a:t> Е.Б.</a:t>
            </a:r>
            <a:r>
              <a:rPr lang="ru-RU" dirty="0" smtClean="0"/>
              <a:t>, кандидат педагогических наук – раздел 1 «Повышение финансовой грамотности обучающихся как социально-педагогическая проблема»</a:t>
            </a:r>
            <a:r>
              <a:rPr lang="en-US" dirty="0" smtClean="0"/>
              <a:t>;</a:t>
            </a:r>
          </a:p>
          <a:p>
            <a:pPr marL="0" indent="0">
              <a:buNone/>
            </a:pPr>
            <a:r>
              <a:rPr lang="ru-RU" b="1" dirty="0" err="1" smtClean="0"/>
              <a:t>Шалашова</a:t>
            </a:r>
            <a:r>
              <a:rPr lang="ru-RU" b="1" dirty="0" smtClean="0"/>
              <a:t> М.М.</a:t>
            </a:r>
            <a:r>
              <a:rPr lang="ru-RU" dirty="0" smtClean="0"/>
              <a:t>, доктор педагогических наук – раздел 2 «Системно-</a:t>
            </a:r>
            <a:r>
              <a:rPr lang="ru-RU" dirty="0" err="1" smtClean="0"/>
              <a:t>деятельностный</a:t>
            </a:r>
            <a:r>
              <a:rPr lang="ru-RU" dirty="0" smtClean="0"/>
              <a:t> подход к организации процесса обучения основам финансовой грамотности»</a:t>
            </a:r>
            <a:r>
              <a:rPr lang="en-US" dirty="0" smtClean="0"/>
              <a:t>;</a:t>
            </a:r>
          </a:p>
          <a:p>
            <a:pPr marL="0" indent="0">
              <a:buNone/>
            </a:pPr>
            <a:r>
              <a:rPr lang="ru-RU" b="1" dirty="0" smtClean="0"/>
              <a:t>Новожилова Н.В., </a:t>
            </a:r>
            <a:r>
              <a:rPr lang="ru-RU" dirty="0" smtClean="0"/>
              <a:t>кандидат педагогических наук, доцент, заслуженный учитель Российской Федерации – раздел 3 «Особенности проектной деятельности слушателей: задачи, содержание, организация»</a:t>
            </a:r>
            <a:r>
              <a:rPr lang="en-US" dirty="0" smtClean="0"/>
              <a:t>;</a:t>
            </a:r>
          </a:p>
          <a:p>
            <a:pPr marL="0" indent="0">
              <a:buNone/>
            </a:pPr>
            <a:r>
              <a:rPr lang="ru-RU" b="1" dirty="0" smtClean="0"/>
              <a:t>Самохина А.К., </a:t>
            </a:r>
            <a:r>
              <a:rPr lang="ru-RU" dirty="0" smtClean="0"/>
              <a:t>кандидат педагогических наук – раздел 4 «Интерактивные методики обучения финансовой грамотности в образовательных организациях общего и среднего профессионального образования».</a:t>
            </a:r>
            <a:endParaRPr lang="ru-RU" dirty="0"/>
          </a:p>
        </p:txBody>
      </p:sp>
      <p:sp>
        <p:nvSpPr>
          <p:cNvPr id="3" name="Заголовок 2"/>
          <p:cNvSpPr>
            <a:spLocks noGrp="1"/>
          </p:cNvSpPr>
          <p:nvPr>
            <p:ph type="title"/>
          </p:nvPr>
        </p:nvSpPr>
        <p:spPr/>
        <p:txBody>
          <a:bodyPr>
            <a:normAutofit/>
          </a:bodyPr>
          <a:lstStyle/>
          <a:p>
            <a:r>
              <a:rPr lang="ru-RU" sz="3600" dirty="0" smtClean="0"/>
              <a:t>Авторский коллектив</a:t>
            </a:r>
            <a:endParaRPr lang="ru-RU" sz="3600" dirty="0"/>
          </a:p>
        </p:txBody>
      </p:sp>
    </p:spTree>
    <p:extLst>
      <p:ext uri="{BB962C8B-B14F-4D97-AF65-F5344CB8AC3E}">
        <p14:creationId xmlns:p14="http://schemas.microsoft.com/office/powerpoint/2010/main" val="3220994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916832"/>
            <a:ext cx="8496943" cy="4536504"/>
          </a:xfrm>
        </p:spPr>
        <p:txBody>
          <a:bodyPr>
            <a:normAutofit fontScale="92500" lnSpcReduction="10000"/>
          </a:bodyPr>
          <a:lstStyle/>
          <a:p>
            <a:pPr marL="342900" lvl="0" indent="-342900" fontAlgn="base">
              <a:lnSpc>
                <a:spcPct val="80000"/>
              </a:lnSpc>
              <a:spcAft>
                <a:spcPct val="0"/>
              </a:spcAft>
              <a:buClr>
                <a:srgbClr val="FFCC00"/>
              </a:buClr>
              <a:buSzPct val="70000"/>
              <a:buNone/>
              <a:defRPr/>
            </a:pPr>
            <a:r>
              <a:rPr lang="ru-RU" altLang="ru-RU" sz="2600" b="1" u="sng" kern="0" dirty="0">
                <a:solidFill>
                  <a:schemeClr val="bg2">
                    <a:lumMod val="25000"/>
                  </a:schemeClr>
                </a:solidFill>
              </a:rPr>
              <a:t>Личностные результаты</a:t>
            </a:r>
            <a:r>
              <a:rPr lang="ru-RU" altLang="ru-RU" sz="2600" b="1" kern="0" dirty="0">
                <a:solidFill>
                  <a:schemeClr val="bg2">
                    <a:lumMod val="25000"/>
                  </a:schemeClr>
                </a:solidFill>
              </a:rPr>
              <a:t>:</a:t>
            </a:r>
          </a:p>
          <a:p>
            <a:pPr marL="342900" lvl="0" indent="-342900" fontAlgn="base">
              <a:lnSpc>
                <a:spcPct val="80000"/>
              </a:lnSpc>
              <a:spcAft>
                <a:spcPct val="0"/>
              </a:spcAft>
              <a:buClr>
                <a:srgbClr val="FFCC00"/>
              </a:buClr>
              <a:buSzPct val="70000"/>
              <a:buFont typeface="Wingdings" pitchFamily="2" charset="2"/>
              <a:buChar char="n"/>
              <a:defRPr/>
            </a:pPr>
            <a:r>
              <a:rPr lang="ru-RU" altLang="ru-RU" sz="2600" kern="0" dirty="0" err="1">
                <a:solidFill>
                  <a:schemeClr val="bg2">
                    <a:lumMod val="25000"/>
                  </a:schemeClr>
                </a:solidFill>
              </a:rPr>
              <a:t>сформированность</a:t>
            </a:r>
            <a:r>
              <a:rPr lang="ru-RU" altLang="ru-RU" sz="2600" kern="0" dirty="0">
                <a:solidFill>
                  <a:schemeClr val="bg2">
                    <a:lumMod val="25000"/>
                  </a:schemeClr>
                </a:solidFill>
              </a:rPr>
              <a:t> мировоззрения, соответствующего современному уровню развития науки и общественной практики, осознание своего места в поликультурном мире; </a:t>
            </a:r>
          </a:p>
          <a:p>
            <a:pPr marL="342900" lvl="0" indent="-342900" fontAlgn="base">
              <a:lnSpc>
                <a:spcPct val="80000"/>
              </a:lnSpc>
              <a:spcAft>
                <a:spcPct val="0"/>
              </a:spcAft>
              <a:buClr>
                <a:srgbClr val="FFCC00"/>
              </a:buClr>
              <a:buSzPct val="70000"/>
              <a:buFont typeface="Wingdings" pitchFamily="2" charset="2"/>
              <a:buChar char="n"/>
              <a:defRPr/>
            </a:pPr>
            <a:endParaRPr lang="ru-RU" altLang="ru-RU" sz="2600" kern="0" dirty="0">
              <a:solidFill>
                <a:schemeClr val="bg2">
                  <a:lumMod val="25000"/>
                </a:schemeClr>
              </a:solidFill>
            </a:endParaRPr>
          </a:p>
          <a:p>
            <a:pPr marL="342900" lvl="0" indent="-342900" fontAlgn="base">
              <a:lnSpc>
                <a:spcPct val="80000"/>
              </a:lnSpc>
              <a:spcAft>
                <a:spcPct val="0"/>
              </a:spcAft>
              <a:buClr>
                <a:srgbClr val="FFCC00"/>
              </a:buClr>
              <a:buSzPct val="70000"/>
              <a:buFont typeface="Wingdings" pitchFamily="2" charset="2"/>
              <a:buChar char="n"/>
              <a:defRPr/>
            </a:pPr>
            <a:r>
              <a:rPr lang="ru-RU" altLang="ru-RU" sz="2600" kern="0" dirty="0">
                <a:solidFill>
                  <a:schemeClr val="bg2">
                    <a:lumMod val="25000"/>
                  </a:schemeClr>
                </a:solidFill>
              </a:rPr>
              <a:t> </a:t>
            </a:r>
            <a:r>
              <a:rPr lang="ru-RU" altLang="ru-RU" sz="2600" kern="0" dirty="0" err="1">
                <a:solidFill>
                  <a:schemeClr val="bg2">
                    <a:lumMod val="25000"/>
                  </a:schemeClr>
                </a:solidFill>
              </a:rPr>
              <a:t>сформированность</a:t>
            </a:r>
            <a:r>
              <a:rPr lang="ru-RU" altLang="ru-RU" sz="2600" kern="0" dirty="0">
                <a:solidFill>
                  <a:schemeClr val="bg2">
                    <a:lumMod val="25000"/>
                  </a:schemeClr>
                </a:solidFill>
              </a:rPr>
              <a:t> основ саморазвития и </a:t>
            </a:r>
            <a:r>
              <a:rPr lang="ru-RU" altLang="ru-RU" sz="2600" kern="0" dirty="0" smtClean="0">
                <a:solidFill>
                  <a:schemeClr val="bg2">
                    <a:lumMod val="25000"/>
                  </a:schemeClr>
                </a:solidFill>
              </a:rPr>
              <a:t>самовоспитания; </a:t>
            </a:r>
          </a:p>
          <a:p>
            <a:pPr marL="342900" lvl="0" indent="-342900" fontAlgn="base">
              <a:lnSpc>
                <a:spcPct val="80000"/>
              </a:lnSpc>
              <a:spcAft>
                <a:spcPct val="0"/>
              </a:spcAft>
              <a:buClr>
                <a:srgbClr val="FFCC00"/>
              </a:buClr>
              <a:buSzPct val="70000"/>
              <a:buFont typeface="Wingdings" pitchFamily="2" charset="2"/>
              <a:buChar char="n"/>
              <a:defRPr/>
            </a:pPr>
            <a:r>
              <a:rPr lang="ru-RU" altLang="ru-RU" sz="2600" kern="0" dirty="0" smtClean="0">
                <a:solidFill>
                  <a:schemeClr val="bg2">
                    <a:lumMod val="25000"/>
                  </a:schemeClr>
                </a:solidFill>
              </a:rPr>
              <a:t>готовность </a:t>
            </a:r>
            <a:r>
              <a:rPr lang="ru-RU" altLang="ru-RU" sz="2600" kern="0" dirty="0">
                <a:solidFill>
                  <a:schemeClr val="bg2">
                    <a:lumMod val="25000"/>
                  </a:schemeClr>
                </a:solidFill>
              </a:rPr>
              <a:t>и способность к </a:t>
            </a:r>
            <a:r>
              <a:rPr lang="ru-RU" altLang="ru-RU" sz="2600" b="1" kern="0" dirty="0">
                <a:solidFill>
                  <a:schemeClr val="bg2">
                    <a:lumMod val="25000"/>
                  </a:schemeClr>
                </a:solidFill>
              </a:rPr>
              <a:t>самостоятельной</a:t>
            </a:r>
            <a:r>
              <a:rPr lang="ru-RU" altLang="ru-RU" sz="2600" kern="0" dirty="0">
                <a:solidFill>
                  <a:schemeClr val="bg2">
                    <a:lumMod val="25000"/>
                  </a:schemeClr>
                </a:solidFill>
              </a:rPr>
              <a:t>, творческой и </a:t>
            </a:r>
            <a:r>
              <a:rPr lang="ru-RU" altLang="ru-RU" sz="2600" b="1" kern="0" dirty="0">
                <a:solidFill>
                  <a:schemeClr val="bg2">
                    <a:lumMod val="25000"/>
                  </a:schemeClr>
                </a:solidFill>
              </a:rPr>
              <a:t>ответственной </a:t>
            </a:r>
            <a:r>
              <a:rPr lang="ru-RU" altLang="ru-RU" sz="2600" kern="0" dirty="0">
                <a:solidFill>
                  <a:schemeClr val="bg2">
                    <a:lumMod val="25000"/>
                  </a:schemeClr>
                </a:solidFill>
              </a:rPr>
              <a:t>деятельности; </a:t>
            </a:r>
          </a:p>
          <a:p>
            <a:pPr marL="342900" lvl="0" indent="-342900" fontAlgn="base">
              <a:lnSpc>
                <a:spcPct val="80000"/>
              </a:lnSpc>
              <a:spcAft>
                <a:spcPct val="0"/>
              </a:spcAft>
              <a:buClr>
                <a:srgbClr val="FFCC00"/>
              </a:buClr>
              <a:buSzPct val="70000"/>
              <a:buNone/>
              <a:defRPr/>
            </a:pPr>
            <a:endParaRPr lang="ru-RU" altLang="ru-RU" sz="2600" kern="0" dirty="0">
              <a:solidFill>
                <a:schemeClr val="bg2">
                  <a:lumMod val="25000"/>
                </a:schemeClr>
              </a:solidFill>
            </a:endParaRPr>
          </a:p>
          <a:p>
            <a:pPr marL="342900" lvl="0" indent="-342900" fontAlgn="base">
              <a:lnSpc>
                <a:spcPct val="80000"/>
              </a:lnSpc>
              <a:spcAft>
                <a:spcPct val="0"/>
              </a:spcAft>
              <a:buClr>
                <a:srgbClr val="FFCC00"/>
              </a:buClr>
              <a:buSzPct val="70000"/>
              <a:buFont typeface="Wingdings" pitchFamily="2" charset="2"/>
              <a:buChar char="n"/>
              <a:defRPr/>
            </a:pPr>
            <a:r>
              <a:rPr lang="ru-RU" altLang="ru-RU" sz="2600" kern="0" dirty="0">
                <a:solidFill>
                  <a:schemeClr val="bg2">
                    <a:lumMod val="25000"/>
                  </a:schemeClr>
                </a:solidFill>
              </a:rPr>
              <a:t>осознанный выбор будущей профессии и возможностей реализации собственных жизненных планов; </a:t>
            </a:r>
            <a:endParaRPr lang="ru-RU" altLang="ru-RU" sz="2600" kern="0" dirty="0" smtClean="0">
              <a:solidFill>
                <a:schemeClr val="bg2">
                  <a:lumMod val="25000"/>
                </a:schemeClr>
              </a:solidFill>
            </a:endParaRPr>
          </a:p>
          <a:p>
            <a:pPr marL="342900" lvl="0" indent="-342900" fontAlgn="base">
              <a:lnSpc>
                <a:spcPct val="80000"/>
              </a:lnSpc>
              <a:spcAft>
                <a:spcPct val="0"/>
              </a:spcAft>
              <a:buClr>
                <a:srgbClr val="FFCC00"/>
              </a:buClr>
              <a:buSzPct val="70000"/>
              <a:buFont typeface="Wingdings" pitchFamily="2" charset="2"/>
              <a:buChar char="n"/>
              <a:defRPr/>
            </a:pPr>
            <a:r>
              <a:rPr lang="ru-RU" altLang="ru-RU" sz="2600" kern="0" dirty="0" smtClean="0">
                <a:solidFill>
                  <a:schemeClr val="bg2">
                    <a:lumMod val="25000"/>
                  </a:schemeClr>
                </a:solidFill>
              </a:rPr>
              <a:t>отношение </a:t>
            </a:r>
            <a:r>
              <a:rPr lang="ru-RU" altLang="ru-RU" sz="2600" kern="0" dirty="0">
                <a:solidFill>
                  <a:schemeClr val="bg2">
                    <a:lumMod val="25000"/>
                  </a:schemeClr>
                </a:solidFill>
              </a:rPr>
              <a:t>к профессиональной деятельности как возможности участия в решении личных, общественных, государственных, общенациональных проблем.</a:t>
            </a:r>
          </a:p>
          <a:p>
            <a:endParaRPr lang="ru-RU" dirty="0"/>
          </a:p>
        </p:txBody>
      </p:sp>
      <p:sp>
        <p:nvSpPr>
          <p:cNvPr id="3" name="Заголовок 2"/>
          <p:cNvSpPr>
            <a:spLocks noGrp="1"/>
          </p:cNvSpPr>
          <p:nvPr>
            <p:ph type="title"/>
          </p:nvPr>
        </p:nvSpPr>
        <p:spPr/>
        <p:txBody>
          <a:bodyPr>
            <a:normAutofit/>
          </a:bodyPr>
          <a:lstStyle/>
          <a:p>
            <a:r>
              <a:rPr lang="ru-RU" altLang="ru-RU" sz="3600" kern="0" dirty="0">
                <a:solidFill>
                  <a:schemeClr val="bg1"/>
                </a:solidFill>
              </a:rPr>
              <a:t>Требования к результатам</a:t>
            </a:r>
            <a:br>
              <a:rPr lang="ru-RU" altLang="ru-RU" sz="3600" kern="0" dirty="0">
                <a:solidFill>
                  <a:schemeClr val="bg1"/>
                </a:solidFill>
              </a:rPr>
            </a:br>
            <a:r>
              <a:rPr lang="ru-RU" altLang="ru-RU" sz="3600" kern="0" dirty="0">
                <a:solidFill>
                  <a:schemeClr val="bg1"/>
                </a:solidFill>
              </a:rPr>
              <a:t>(на примере 10-11 </a:t>
            </a:r>
            <a:r>
              <a:rPr lang="ru-RU" altLang="ru-RU" sz="3600" kern="0" dirty="0" err="1">
                <a:solidFill>
                  <a:schemeClr val="bg1"/>
                </a:solidFill>
              </a:rPr>
              <a:t>кл</a:t>
            </a:r>
            <a:r>
              <a:rPr lang="ru-RU" altLang="ru-RU" sz="3600" kern="0" dirty="0">
                <a:solidFill>
                  <a:schemeClr val="bg1"/>
                </a:solidFill>
              </a:rPr>
              <a:t>.)</a:t>
            </a:r>
            <a:endParaRPr lang="ru-RU" sz="3600" dirty="0">
              <a:solidFill>
                <a:schemeClr val="bg1"/>
              </a:solidFill>
            </a:endParaRPr>
          </a:p>
        </p:txBody>
      </p:sp>
    </p:spTree>
    <p:extLst>
      <p:ext uri="{BB962C8B-B14F-4D97-AF65-F5344CB8AC3E}">
        <p14:creationId xmlns:p14="http://schemas.microsoft.com/office/powerpoint/2010/main" val="328778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628800"/>
            <a:ext cx="8856984" cy="4896544"/>
          </a:xfrm>
        </p:spPr>
        <p:txBody>
          <a:bodyPr>
            <a:normAutofit lnSpcReduction="10000"/>
          </a:bodyPr>
          <a:lstStyle/>
          <a:p>
            <a:r>
              <a:rPr lang="ru-RU" b="1" u="sng" dirty="0" err="1" smtClean="0"/>
              <a:t>Метапредметные</a:t>
            </a:r>
            <a:r>
              <a:rPr lang="ru-RU" b="1" u="sng" dirty="0" smtClean="0"/>
              <a:t> результаты</a:t>
            </a:r>
            <a:r>
              <a:rPr lang="ru-RU" dirty="0" smtClean="0"/>
              <a:t>:</a:t>
            </a:r>
          </a:p>
          <a:p>
            <a:pPr marL="609600" lvl="0" indent="-609600" fontAlgn="base">
              <a:spcAft>
                <a:spcPct val="0"/>
              </a:spcAft>
              <a:buClr>
                <a:srgbClr val="FFCC00"/>
              </a:buClr>
              <a:buSzPct val="70000"/>
              <a:buFont typeface="Wingdings" pitchFamily="2" charset="2"/>
              <a:buChar char="n"/>
              <a:defRPr/>
            </a:pPr>
            <a:r>
              <a:rPr lang="ru-RU" altLang="ru-RU" sz="2600" kern="0" dirty="0">
                <a:solidFill>
                  <a:schemeClr val="bg2">
                    <a:lumMod val="25000"/>
                  </a:schemeClr>
                </a:solidFill>
                <a:latin typeface="Garamond"/>
              </a:rPr>
              <a:t>умение самостоятельно определять цели деятельности и составлять планы деятельности; выбирать успешные стратегии в различных ситуациях; </a:t>
            </a:r>
            <a:endParaRPr lang="ru-RU" altLang="ru-RU" sz="2600" kern="0" dirty="0" smtClean="0">
              <a:solidFill>
                <a:schemeClr val="bg2">
                  <a:lumMod val="25000"/>
                </a:schemeClr>
              </a:solidFill>
              <a:latin typeface="Garamond"/>
            </a:endParaRPr>
          </a:p>
          <a:p>
            <a:pPr marL="609600" lvl="0" indent="-609600" fontAlgn="base">
              <a:spcAft>
                <a:spcPct val="0"/>
              </a:spcAft>
              <a:buClr>
                <a:srgbClr val="FFCC00"/>
              </a:buClr>
              <a:buSzPct val="70000"/>
              <a:buFont typeface="Wingdings" pitchFamily="2" charset="2"/>
              <a:buChar char="n"/>
              <a:defRPr/>
            </a:pPr>
            <a:endParaRPr lang="ru-RU" altLang="ru-RU" sz="2600" kern="0" dirty="0">
              <a:solidFill>
                <a:schemeClr val="bg2">
                  <a:lumMod val="25000"/>
                </a:schemeClr>
              </a:solidFill>
              <a:latin typeface="Arial" charset="0"/>
            </a:endParaRPr>
          </a:p>
          <a:p>
            <a:pPr marL="609600" lvl="0" indent="-609600" fontAlgn="base">
              <a:spcAft>
                <a:spcPct val="0"/>
              </a:spcAft>
              <a:buClr>
                <a:srgbClr val="FFCC00"/>
              </a:buClr>
              <a:buSzPct val="70000"/>
              <a:buFont typeface="Wingdings" pitchFamily="2" charset="2"/>
              <a:buChar char="n"/>
              <a:defRPr/>
            </a:pPr>
            <a:r>
              <a:rPr lang="ru-RU" altLang="ru-RU" sz="2600" kern="0" dirty="0">
                <a:solidFill>
                  <a:schemeClr val="bg2">
                    <a:lumMod val="25000"/>
                  </a:schemeClr>
                </a:solidFill>
                <a:latin typeface="Garamond"/>
              </a:rPr>
              <a:t>владение навыками познавательной, учебно-исследовательской и проектной деятельности, навыками разрешения проблем; способность и готовность к самостоятельному поиску методов решения практических задач</a:t>
            </a:r>
            <a:r>
              <a:rPr lang="ru-RU" altLang="ru-RU" sz="2600" kern="0" dirty="0" smtClean="0">
                <a:solidFill>
                  <a:schemeClr val="bg2">
                    <a:lumMod val="25000"/>
                  </a:schemeClr>
                </a:solidFill>
                <a:latin typeface="Garamond"/>
              </a:rPr>
              <a:t>;</a:t>
            </a:r>
          </a:p>
          <a:p>
            <a:pPr marL="0" lvl="0" indent="0" fontAlgn="base">
              <a:spcAft>
                <a:spcPct val="0"/>
              </a:spcAft>
              <a:buClr>
                <a:srgbClr val="FFCC00"/>
              </a:buClr>
              <a:buSzPct val="70000"/>
              <a:buNone/>
              <a:defRPr/>
            </a:pPr>
            <a:endParaRPr lang="ru-RU" altLang="ru-RU" sz="2600" kern="0" dirty="0">
              <a:solidFill>
                <a:schemeClr val="bg2">
                  <a:lumMod val="25000"/>
                </a:schemeClr>
              </a:solidFill>
              <a:latin typeface="Arial" charset="0"/>
            </a:endParaRPr>
          </a:p>
          <a:p>
            <a:pPr marL="609600" lvl="0" indent="-609600" fontAlgn="base">
              <a:spcAft>
                <a:spcPct val="0"/>
              </a:spcAft>
              <a:buClr>
                <a:srgbClr val="FFCC00"/>
              </a:buClr>
              <a:buSzPct val="70000"/>
              <a:buFont typeface="Wingdings" pitchFamily="2" charset="2"/>
              <a:buChar char="n"/>
              <a:defRPr/>
            </a:pPr>
            <a:r>
              <a:rPr lang="ru-RU" altLang="ru-RU" sz="2600" kern="0" dirty="0">
                <a:solidFill>
                  <a:schemeClr val="bg2">
                    <a:lumMod val="25000"/>
                  </a:schemeClr>
                </a:solidFill>
                <a:latin typeface="Garamond"/>
              </a:rPr>
              <a:t>умение самостоятельно оценивать и принимать решения.</a:t>
            </a:r>
            <a:endParaRPr lang="ru-RU" altLang="ru-RU" sz="2800" kern="0" dirty="0">
              <a:solidFill>
                <a:schemeClr val="bg2">
                  <a:lumMod val="25000"/>
                </a:schemeClr>
              </a:solidFill>
              <a:latin typeface="Garamond"/>
            </a:endParaRPr>
          </a:p>
          <a:p>
            <a:endParaRPr lang="ru-RU" dirty="0"/>
          </a:p>
        </p:txBody>
      </p:sp>
      <p:sp>
        <p:nvSpPr>
          <p:cNvPr id="3" name="Заголовок 2"/>
          <p:cNvSpPr>
            <a:spLocks noGrp="1"/>
          </p:cNvSpPr>
          <p:nvPr>
            <p:ph type="title"/>
          </p:nvPr>
        </p:nvSpPr>
        <p:spPr/>
        <p:txBody>
          <a:bodyPr/>
          <a:lstStyle/>
          <a:p>
            <a:r>
              <a:rPr lang="ru-RU" dirty="0" smtClean="0"/>
              <a:t>Требования к результатам</a:t>
            </a:r>
            <a:endParaRPr lang="ru-RU" dirty="0"/>
          </a:p>
        </p:txBody>
      </p:sp>
    </p:spTree>
    <p:extLst>
      <p:ext uri="{BB962C8B-B14F-4D97-AF65-F5344CB8AC3E}">
        <p14:creationId xmlns:p14="http://schemas.microsoft.com/office/powerpoint/2010/main" val="2897046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9" y="1916832"/>
            <a:ext cx="8496944" cy="4209331"/>
          </a:xfrm>
        </p:spPr>
        <p:txBody>
          <a:bodyPr/>
          <a:lstStyle/>
          <a:p>
            <a:pPr marL="0" lvl="0" indent="0" fontAlgn="base">
              <a:spcBef>
                <a:spcPct val="0"/>
              </a:spcBef>
              <a:spcAft>
                <a:spcPct val="0"/>
              </a:spcAft>
              <a:buClr>
                <a:srgbClr val="FFCC00"/>
              </a:buClr>
              <a:buSzPct val="70000"/>
              <a:buFont typeface="Wingdings" pitchFamily="2" charset="2"/>
              <a:buChar char="n"/>
              <a:defRPr/>
            </a:pPr>
            <a:r>
              <a:rPr lang="ru-RU" altLang="ru-RU" b="1" kern="0" dirty="0">
                <a:solidFill>
                  <a:srgbClr val="C6E7FC">
                    <a:lumMod val="25000"/>
                  </a:srgbClr>
                </a:solidFill>
              </a:rPr>
              <a:t>Основой психического развития человека  выступают качественные изменения в социальной ситуации.</a:t>
            </a:r>
          </a:p>
          <a:p>
            <a:pPr marL="0" lvl="0" indent="0" fontAlgn="base">
              <a:spcBef>
                <a:spcPct val="0"/>
              </a:spcBef>
              <a:spcAft>
                <a:spcPct val="0"/>
              </a:spcAft>
              <a:buClr>
                <a:srgbClr val="FFCC00"/>
              </a:buClr>
              <a:buSzPct val="70000"/>
              <a:buFont typeface="Wingdings" pitchFamily="2" charset="2"/>
              <a:buChar char="n"/>
              <a:defRPr/>
            </a:pPr>
            <a:r>
              <a:rPr lang="ru-RU" altLang="ru-RU" b="1" kern="0" dirty="0">
                <a:solidFill>
                  <a:srgbClr val="C6E7FC">
                    <a:lumMod val="25000"/>
                  </a:srgbClr>
                </a:solidFill>
              </a:rPr>
              <a:t> Социальные новообразования (ценности, знания, умения) формируются в ходе осуществления определенной деятельности.</a:t>
            </a:r>
          </a:p>
          <a:p>
            <a:pPr marL="0" lvl="0" indent="0" fontAlgn="base">
              <a:spcBef>
                <a:spcPct val="0"/>
              </a:spcBef>
              <a:spcAft>
                <a:spcPct val="0"/>
              </a:spcAft>
              <a:buClr>
                <a:srgbClr val="FFCC00"/>
              </a:buClr>
              <a:buSzPct val="70000"/>
              <a:buFont typeface="Wingdings" pitchFamily="2" charset="2"/>
              <a:buChar char="n"/>
              <a:defRPr/>
            </a:pPr>
            <a:r>
              <a:rPr lang="ru-RU" altLang="ru-RU" b="1" kern="0" dirty="0">
                <a:solidFill>
                  <a:srgbClr val="C6E7FC">
                    <a:lumMod val="25000"/>
                  </a:srgbClr>
                </a:solidFill>
              </a:rPr>
              <a:t> Деятельность – это система, включающая мотивы, цели, способы, действия, исходный материал и конечный продукт.</a:t>
            </a:r>
          </a:p>
          <a:p>
            <a:pPr marL="0" lvl="0" indent="0" fontAlgn="base">
              <a:spcBef>
                <a:spcPct val="0"/>
              </a:spcBef>
              <a:spcAft>
                <a:spcPct val="0"/>
              </a:spcAft>
              <a:buClr>
                <a:srgbClr val="FFCC00"/>
              </a:buClr>
              <a:buSzPct val="70000"/>
              <a:buFont typeface="Wingdings" pitchFamily="2" charset="2"/>
              <a:buChar char="n"/>
              <a:defRPr/>
            </a:pPr>
            <a:r>
              <a:rPr lang="ru-RU" altLang="ru-RU" b="1" kern="0" dirty="0">
                <a:solidFill>
                  <a:srgbClr val="C6E7FC">
                    <a:lumMod val="25000"/>
                  </a:srgbClr>
                </a:solidFill>
              </a:rPr>
              <a:t> Формирование и развитие умственного действия предполагает осуществление  рефлексии его способа.</a:t>
            </a:r>
          </a:p>
          <a:p>
            <a:pPr marL="0" lvl="0" indent="0" fontAlgn="base">
              <a:spcBef>
                <a:spcPct val="0"/>
              </a:spcBef>
              <a:spcAft>
                <a:spcPct val="0"/>
              </a:spcAft>
              <a:buClr>
                <a:srgbClr val="FFCC00"/>
              </a:buClr>
              <a:buSzPct val="70000"/>
              <a:buFont typeface="Wingdings" pitchFamily="2" charset="2"/>
              <a:buChar char="n"/>
              <a:defRPr/>
            </a:pPr>
            <a:r>
              <a:rPr lang="ru-RU" altLang="ru-RU" b="1" kern="0" dirty="0">
                <a:solidFill>
                  <a:srgbClr val="C6E7FC">
                    <a:lumMod val="25000"/>
                  </a:srgbClr>
                </a:solidFill>
              </a:rPr>
              <a:t> Всеобщими моментами психического развития служат его обучение и воспитание.</a:t>
            </a:r>
          </a:p>
          <a:p>
            <a:endParaRPr lang="ru-RU" dirty="0"/>
          </a:p>
        </p:txBody>
      </p:sp>
      <p:sp>
        <p:nvSpPr>
          <p:cNvPr id="3" name="Заголовок 2"/>
          <p:cNvSpPr>
            <a:spLocks noGrp="1"/>
          </p:cNvSpPr>
          <p:nvPr>
            <p:ph type="title"/>
          </p:nvPr>
        </p:nvSpPr>
        <p:spPr/>
        <p:txBody>
          <a:bodyPr>
            <a:normAutofit fontScale="90000"/>
          </a:bodyPr>
          <a:lstStyle/>
          <a:p>
            <a:r>
              <a:rPr lang="ru-RU" dirty="0" smtClean="0"/>
              <a:t>Основные положения системно-</a:t>
            </a:r>
            <a:r>
              <a:rPr lang="ru-RU" dirty="0" err="1" smtClean="0"/>
              <a:t>деятельностного</a:t>
            </a:r>
            <a:r>
              <a:rPr lang="ru-RU" dirty="0" smtClean="0"/>
              <a:t> подхода</a:t>
            </a:r>
            <a:endParaRPr lang="ru-RU" dirty="0"/>
          </a:p>
        </p:txBody>
      </p:sp>
    </p:spTree>
    <p:extLst>
      <p:ext uri="{BB962C8B-B14F-4D97-AF65-F5344CB8AC3E}">
        <p14:creationId xmlns:p14="http://schemas.microsoft.com/office/powerpoint/2010/main" val="3177596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844824"/>
            <a:ext cx="7408333" cy="4281339"/>
          </a:xfrm>
        </p:spPr>
        <p:txBody>
          <a:bodyPr>
            <a:normAutofit fontScale="92500"/>
          </a:bodyPr>
          <a:lstStyle/>
          <a:p>
            <a:pPr marL="342900" lvl="0" indent="-342900" eaLnBrk="0" fontAlgn="base" hangingPunct="0">
              <a:spcAft>
                <a:spcPct val="0"/>
              </a:spcAft>
              <a:buClr>
                <a:srgbClr val="FFCC00"/>
              </a:buClr>
              <a:buSzPct val="70000"/>
              <a:buFont typeface="Wingdings" pitchFamily="2" charset="2"/>
              <a:buChar char="n"/>
              <a:defRPr/>
            </a:pPr>
            <a:r>
              <a:rPr lang="ru-RU" altLang="ru-RU" sz="3000" kern="0" dirty="0">
                <a:solidFill>
                  <a:schemeClr val="bg2">
                    <a:lumMod val="25000"/>
                  </a:schemeClr>
                </a:solidFill>
                <a:latin typeface="Garamond"/>
              </a:rPr>
              <a:t>Система понятий, являющаяся теоретическим отражением</a:t>
            </a:r>
            <a:r>
              <a:rPr lang="ru-RU" altLang="ru-RU" sz="3200" kern="0" dirty="0">
                <a:solidFill>
                  <a:schemeClr val="bg2">
                    <a:lumMod val="25000"/>
                  </a:schemeClr>
                </a:solidFill>
                <a:latin typeface="Garamond"/>
              </a:rPr>
              <a:t> </a:t>
            </a:r>
            <a:r>
              <a:rPr lang="ru-RU" altLang="ru-RU" sz="3600" b="1" kern="0" dirty="0">
                <a:solidFill>
                  <a:schemeClr val="bg2">
                    <a:lumMod val="25000"/>
                  </a:schemeClr>
                </a:solidFill>
                <a:latin typeface="Garamond"/>
              </a:rPr>
              <a:t>финансово-экономической действительности</a:t>
            </a:r>
            <a:r>
              <a:rPr lang="ru-RU" altLang="ru-RU" sz="3200" kern="0" dirty="0">
                <a:solidFill>
                  <a:schemeClr val="bg2">
                    <a:lumMod val="25000"/>
                  </a:schemeClr>
                </a:solidFill>
                <a:latin typeface="Garamond"/>
              </a:rPr>
              <a:t>.</a:t>
            </a:r>
          </a:p>
          <a:p>
            <a:pPr marL="342900" lvl="0" indent="-342900" eaLnBrk="0" fontAlgn="base" hangingPunct="0">
              <a:spcAft>
                <a:spcPct val="0"/>
              </a:spcAft>
              <a:buClr>
                <a:srgbClr val="FFCC00"/>
              </a:buClr>
              <a:buSzPct val="70000"/>
              <a:buNone/>
              <a:defRPr/>
            </a:pPr>
            <a:endParaRPr lang="ru-RU" altLang="ru-RU" sz="3200" kern="0" dirty="0">
              <a:solidFill>
                <a:schemeClr val="bg2">
                  <a:lumMod val="25000"/>
                </a:schemeClr>
              </a:solidFill>
              <a:latin typeface="Garamond"/>
            </a:endParaRPr>
          </a:p>
          <a:p>
            <a:pPr marL="342900" lvl="0" indent="-342900" eaLnBrk="0" fontAlgn="base" hangingPunct="0">
              <a:spcAft>
                <a:spcPct val="0"/>
              </a:spcAft>
              <a:buClr>
                <a:srgbClr val="FFCC00"/>
              </a:buClr>
              <a:buSzPct val="70000"/>
              <a:buFont typeface="Wingdings" pitchFamily="2" charset="2"/>
              <a:buChar char="n"/>
              <a:defRPr/>
            </a:pPr>
            <a:r>
              <a:rPr lang="ru-RU" altLang="ru-RU" sz="3000" kern="0" dirty="0">
                <a:solidFill>
                  <a:schemeClr val="bg2">
                    <a:lumMod val="25000"/>
                  </a:schemeClr>
                </a:solidFill>
                <a:latin typeface="Garamond"/>
              </a:rPr>
              <a:t>Совокупность способов деятельности, позволяющих успешно действовать в современном обществе,</a:t>
            </a:r>
            <a:r>
              <a:rPr lang="ru-RU" altLang="ru-RU" sz="3200" kern="0" dirty="0">
                <a:solidFill>
                  <a:schemeClr val="bg2">
                    <a:lumMod val="25000"/>
                  </a:schemeClr>
                </a:solidFill>
                <a:latin typeface="Garamond"/>
              </a:rPr>
              <a:t> </a:t>
            </a:r>
            <a:r>
              <a:rPr lang="ru-RU" altLang="ru-RU" sz="3600" b="1" kern="0" dirty="0">
                <a:solidFill>
                  <a:schemeClr val="bg2">
                    <a:lumMod val="25000"/>
                  </a:schemeClr>
                </a:solidFill>
                <a:latin typeface="Garamond"/>
              </a:rPr>
              <a:t>решать финансовые задачи.</a:t>
            </a:r>
          </a:p>
          <a:p>
            <a:endParaRPr lang="ru-RU" dirty="0"/>
          </a:p>
        </p:txBody>
      </p:sp>
      <p:sp>
        <p:nvSpPr>
          <p:cNvPr id="3" name="Заголовок 2"/>
          <p:cNvSpPr>
            <a:spLocks noGrp="1"/>
          </p:cNvSpPr>
          <p:nvPr>
            <p:ph type="title"/>
          </p:nvPr>
        </p:nvSpPr>
        <p:spPr/>
        <p:txBody>
          <a:bodyPr>
            <a:normAutofit fontScale="90000"/>
          </a:bodyPr>
          <a:lstStyle/>
          <a:p>
            <a:r>
              <a:rPr lang="ru-RU" dirty="0" err="1" smtClean="0"/>
              <a:t>Деятельностное</a:t>
            </a:r>
            <a:r>
              <a:rPr lang="ru-RU" dirty="0" smtClean="0"/>
              <a:t> содержание образования</a:t>
            </a:r>
            <a:endParaRPr lang="ru-RU" dirty="0"/>
          </a:p>
        </p:txBody>
      </p:sp>
    </p:spTree>
    <p:extLst>
      <p:ext uri="{BB962C8B-B14F-4D97-AF65-F5344CB8AC3E}">
        <p14:creationId xmlns:p14="http://schemas.microsoft.com/office/powerpoint/2010/main" val="150451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5" y="1772816"/>
            <a:ext cx="8352928" cy="4824536"/>
          </a:xfrm>
        </p:spPr>
        <p:txBody>
          <a:bodyPr>
            <a:normAutofit/>
          </a:bodyPr>
          <a:lstStyle/>
          <a:p>
            <a:pPr marL="342900" lvl="0" indent="-342900" fontAlgn="base">
              <a:spcAft>
                <a:spcPct val="0"/>
              </a:spcAft>
              <a:buClr>
                <a:srgbClr val="FFCC00"/>
              </a:buClr>
              <a:buSzPct val="70000"/>
              <a:buFont typeface="Wingdings" pitchFamily="2" charset="2"/>
              <a:buChar char="n"/>
              <a:defRPr/>
            </a:pPr>
            <a:r>
              <a:rPr lang="ru-RU" altLang="ru-RU" sz="2800" kern="0" dirty="0">
                <a:solidFill>
                  <a:schemeClr val="bg2">
                    <a:lumMod val="25000"/>
                  </a:schemeClr>
                </a:solidFill>
                <a:latin typeface="Garamond"/>
              </a:rPr>
              <a:t>Ученик выступает в качестве субъекта деятельности</a:t>
            </a:r>
            <a:r>
              <a:rPr lang="ru-RU" altLang="ru-RU" sz="2800" kern="0" dirty="0" smtClean="0">
                <a:solidFill>
                  <a:schemeClr val="bg2">
                    <a:lumMod val="25000"/>
                  </a:schemeClr>
                </a:solidFill>
                <a:latin typeface="Garamond"/>
              </a:rPr>
              <a:t>.</a:t>
            </a:r>
          </a:p>
          <a:p>
            <a:pPr marL="0" lvl="0" indent="0" fontAlgn="base">
              <a:spcAft>
                <a:spcPct val="0"/>
              </a:spcAft>
              <a:buClr>
                <a:srgbClr val="FFCC00"/>
              </a:buClr>
              <a:buSzPct val="70000"/>
              <a:buNone/>
              <a:defRPr/>
            </a:pPr>
            <a:endParaRPr lang="ru-RU" altLang="ru-RU" sz="2800" kern="0" dirty="0">
              <a:solidFill>
                <a:schemeClr val="bg2">
                  <a:lumMod val="25000"/>
                </a:schemeClr>
              </a:solidFill>
              <a:latin typeface="Garamond"/>
            </a:endParaRPr>
          </a:p>
          <a:p>
            <a:pPr marL="342900" lvl="0" indent="-342900" fontAlgn="base">
              <a:spcAft>
                <a:spcPct val="0"/>
              </a:spcAft>
              <a:buClr>
                <a:srgbClr val="FFCC00"/>
              </a:buClr>
              <a:buSzPct val="70000"/>
              <a:buFont typeface="Wingdings" pitchFamily="2" charset="2"/>
              <a:buChar char="n"/>
              <a:defRPr/>
            </a:pPr>
            <a:r>
              <a:rPr lang="ru-RU" altLang="ru-RU" sz="2800" kern="0" dirty="0">
                <a:solidFill>
                  <a:schemeClr val="bg2">
                    <a:lumMod val="25000"/>
                  </a:schemeClr>
                </a:solidFill>
                <a:latin typeface="Garamond"/>
              </a:rPr>
              <a:t>Учащиеся вводятся в проблемные ситуации</a:t>
            </a:r>
            <a:r>
              <a:rPr lang="ru-RU" altLang="ru-RU" sz="2800" kern="0" dirty="0" smtClean="0">
                <a:solidFill>
                  <a:schemeClr val="bg2">
                    <a:lumMod val="25000"/>
                  </a:schemeClr>
                </a:solidFill>
                <a:latin typeface="Garamond"/>
              </a:rPr>
              <a:t>.</a:t>
            </a:r>
          </a:p>
          <a:p>
            <a:pPr marL="0" lvl="0" indent="0" fontAlgn="base">
              <a:spcAft>
                <a:spcPct val="0"/>
              </a:spcAft>
              <a:buClr>
                <a:srgbClr val="FFCC00"/>
              </a:buClr>
              <a:buSzPct val="70000"/>
              <a:buNone/>
              <a:defRPr/>
            </a:pPr>
            <a:endParaRPr lang="ru-RU" altLang="ru-RU" sz="2800" kern="0" dirty="0">
              <a:solidFill>
                <a:schemeClr val="bg2">
                  <a:lumMod val="25000"/>
                </a:schemeClr>
              </a:solidFill>
              <a:latin typeface="Garamond"/>
            </a:endParaRPr>
          </a:p>
          <a:p>
            <a:pPr marL="342900" lvl="0" indent="-342900" fontAlgn="base">
              <a:spcAft>
                <a:spcPct val="0"/>
              </a:spcAft>
              <a:buClr>
                <a:srgbClr val="FFCC00"/>
              </a:buClr>
              <a:buSzPct val="70000"/>
              <a:buFont typeface="Wingdings" pitchFamily="2" charset="2"/>
              <a:buChar char="n"/>
              <a:defRPr/>
            </a:pPr>
            <a:r>
              <a:rPr lang="ru-RU" altLang="ru-RU" sz="2800" kern="0" dirty="0">
                <a:solidFill>
                  <a:schemeClr val="bg2">
                    <a:lumMod val="25000"/>
                  </a:schemeClr>
                </a:solidFill>
                <a:latin typeface="Garamond"/>
              </a:rPr>
              <a:t>Учащиеся включаются в </a:t>
            </a:r>
            <a:r>
              <a:rPr lang="ru-RU" altLang="ru-RU" sz="2800" b="1" kern="0" dirty="0">
                <a:solidFill>
                  <a:schemeClr val="bg2">
                    <a:lumMod val="25000"/>
                  </a:schemeClr>
                </a:solidFill>
                <a:latin typeface="Garamond"/>
              </a:rPr>
              <a:t>решение практических </a:t>
            </a:r>
            <a:r>
              <a:rPr lang="ru-RU" altLang="ru-RU" sz="2800" b="1" kern="0" dirty="0" smtClean="0">
                <a:solidFill>
                  <a:schemeClr val="bg2">
                    <a:lumMod val="25000"/>
                  </a:schemeClr>
                </a:solidFill>
                <a:latin typeface="Garamond"/>
              </a:rPr>
              <a:t>задач.</a:t>
            </a:r>
          </a:p>
          <a:p>
            <a:pPr marL="342900" lvl="0" indent="-342900" fontAlgn="base">
              <a:spcAft>
                <a:spcPct val="0"/>
              </a:spcAft>
              <a:buClr>
                <a:srgbClr val="FFCC00"/>
              </a:buClr>
              <a:buSzPct val="70000"/>
              <a:buFont typeface="Wingdings" pitchFamily="2" charset="2"/>
              <a:buChar char="n"/>
              <a:defRPr/>
            </a:pPr>
            <a:endParaRPr lang="ru-RU" altLang="ru-RU" sz="2800" b="1" kern="0" dirty="0">
              <a:solidFill>
                <a:schemeClr val="bg2">
                  <a:lumMod val="25000"/>
                </a:schemeClr>
              </a:solidFill>
              <a:latin typeface="Garamond"/>
            </a:endParaRPr>
          </a:p>
          <a:p>
            <a:pPr marL="342900" lvl="0" indent="-342900" fontAlgn="base">
              <a:spcAft>
                <a:spcPct val="0"/>
              </a:spcAft>
              <a:buClr>
                <a:srgbClr val="FFCC00"/>
              </a:buClr>
              <a:buSzPct val="70000"/>
              <a:buFont typeface="Wingdings" pitchFamily="2" charset="2"/>
              <a:buChar char="n"/>
              <a:defRPr/>
            </a:pPr>
            <a:r>
              <a:rPr lang="ru-RU" altLang="ru-RU" sz="2800" kern="0" dirty="0" smtClean="0">
                <a:solidFill>
                  <a:schemeClr val="bg2">
                    <a:lumMod val="25000"/>
                  </a:schemeClr>
                </a:solidFill>
                <a:latin typeface="Garamond"/>
              </a:rPr>
              <a:t>Осуществление коллективной </a:t>
            </a:r>
            <a:r>
              <a:rPr lang="ru-RU" altLang="ru-RU" sz="2800" kern="0" dirty="0">
                <a:solidFill>
                  <a:schemeClr val="bg2">
                    <a:lumMod val="25000"/>
                  </a:schemeClr>
                </a:solidFill>
                <a:latin typeface="Garamond"/>
              </a:rPr>
              <a:t>и индивидуальной рефлексии собственной деятельности.</a:t>
            </a:r>
          </a:p>
          <a:p>
            <a:endParaRPr lang="ru-RU" dirty="0"/>
          </a:p>
        </p:txBody>
      </p:sp>
      <p:sp>
        <p:nvSpPr>
          <p:cNvPr id="3" name="Заголовок 2"/>
          <p:cNvSpPr>
            <a:spLocks noGrp="1"/>
          </p:cNvSpPr>
          <p:nvPr>
            <p:ph type="title"/>
          </p:nvPr>
        </p:nvSpPr>
        <p:spPr/>
        <p:txBody>
          <a:bodyPr>
            <a:normAutofit fontScale="90000"/>
          </a:bodyPr>
          <a:lstStyle/>
          <a:p>
            <a:r>
              <a:rPr lang="ru-RU" dirty="0" smtClean="0"/>
              <a:t>Педагогические принципы, на которых строится обучение</a:t>
            </a:r>
            <a:endParaRPr lang="ru-RU" dirty="0"/>
          </a:p>
        </p:txBody>
      </p:sp>
    </p:spTree>
    <p:extLst>
      <p:ext uri="{BB962C8B-B14F-4D97-AF65-F5344CB8AC3E}">
        <p14:creationId xmlns:p14="http://schemas.microsoft.com/office/powerpoint/2010/main" val="16817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772816"/>
            <a:ext cx="7876397" cy="4752528"/>
          </a:xfrm>
        </p:spPr>
        <p:txBody>
          <a:bodyPr>
            <a:normAutofit fontScale="92500"/>
          </a:bodyPr>
          <a:lstStyle/>
          <a:p>
            <a:pPr marL="0" lvl="0" indent="0" fontAlgn="base">
              <a:spcAft>
                <a:spcPct val="0"/>
              </a:spcAft>
              <a:buClr>
                <a:srgbClr val="FFCC00"/>
              </a:buClr>
              <a:buSzPct val="70000"/>
              <a:buNone/>
              <a:defRPr/>
            </a:pPr>
            <a:r>
              <a:rPr lang="ru-RU" altLang="ru-RU" sz="3600" b="1" kern="0" dirty="0" smtClean="0">
                <a:solidFill>
                  <a:schemeClr val="bg2">
                    <a:lumMod val="25000"/>
                  </a:schemeClr>
                </a:solidFill>
                <a:latin typeface="Garamond"/>
              </a:rPr>
              <a:t>ШАГ 1: Предъявление практической задачи.</a:t>
            </a:r>
          </a:p>
          <a:p>
            <a:pPr marL="0" lvl="0" indent="0" fontAlgn="base">
              <a:spcAft>
                <a:spcPct val="0"/>
              </a:spcAft>
              <a:buClr>
                <a:srgbClr val="FFCC00"/>
              </a:buClr>
              <a:buSzPct val="70000"/>
              <a:buNone/>
              <a:defRPr/>
            </a:pPr>
            <a:r>
              <a:rPr lang="ru-RU" altLang="ru-RU" sz="3600" b="1" kern="0" dirty="0" smtClean="0">
                <a:solidFill>
                  <a:schemeClr val="bg2">
                    <a:lumMod val="25000"/>
                  </a:schemeClr>
                </a:solidFill>
                <a:latin typeface="Garamond"/>
              </a:rPr>
              <a:t>ШАГ 2: Анализ </a:t>
            </a:r>
            <a:r>
              <a:rPr lang="ru-RU" altLang="ru-RU" sz="3600" b="1" kern="0" dirty="0">
                <a:solidFill>
                  <a:schemeClr val="bg2">
                    <a:lumMod val="25000"/>
                  </a:schemeClr>
                </a:solidFill>
                <a:latin typeface="Garamond"/>
              </a:rPr>
              <a:t>практической </a:t>
            </a:r>
            <a:r>
              <a:rPr lang="ru-RU" altLang="ru-RU" sz="3600" b="1" kern="0" dirty="0" smtClean="0">
                <a:solidFill>
                  <a:schemeClr val="bg2">
                    <a:lumMod val="25000"/>
                  </a:schemeClr>
                </a:solidFill>
                <a:latin typeface="Garamond"/>
              </a:rPr>
              <a:t>задачи.</a:t>
            </a:r>
          </a:p>
          <a:p>
            <a:pPr marL="0" lvl="0" indent="0" fontAlgn="base">
              <a:spcAft>
                <a:spcPct val="0"/>
              </a:spcAft>
              <a:buClr>
                <a:srgbClr val="FFCC00"/>
              </a:buClr>
              <a:buSzPct val="70000"/>
              <a:buNone/>
              <a:defRPr/>
            </a:pPr>
            <a:r>
              <a:rPr lang="ru-RU" altLang="ru-RU" sz="3600" b="1" kern="0" dirty="0" smtClean="0">
                <a:solidFill>
                  <a:schemeClr val="bg2">
                    <a:lumMod val="25000"/>
                  </a:schemeClr>
                </a:solidFill>
                <a:latin typeface="Garamond"/>
              </a:rPr>
              <a:t>ШАГ 3: Постановка </a:t>
            </a:r>
            <a:r>
              <a:rPr lang="ru-RU" altLang="ru-RU" sz="3600" b="1" kern="0" dirty="0">
                <a:solidFill>
                  <a:schemeClr val="bg2">
                    <a:lumMod val="25000"/>
                  </a:schemeClr>
                </a:solidFill>
                <a:latin typeface="Garamond"/>
              </a:rPr>
              <a:t>учебной </a:t>
            </a:r>
            <a:r>
              <a:rPr lang="ru-RU" altLang="ru-RU" sz="3600" b="1" kern="0" dirty="0" smtClean="0">
                <a:solidFill>
                  <a:schemeClr val="bg2">
                    <a:lumMod val="25000"/>
                  </a:schemeClr>
                </a:solidFill>
                <a:latin typeface="Garamond"/>
              </a:rPr>
              <a:t>задачи.</a:t>
            </a:r>
            <a:endParaRPr lang="ru-RU" altLang="ru-RU" sz="3600" b="1" kern="0" dirty="0">
              <a:solidFill>
                <a:schemeClr val="bg2">
                  <a:lumMod val="25000"/>
                </a:schemeClr>
              </a:solidFill>
              <a:latin typeface="Garamond"/>
            </a:endParaRPr>
          </a:p>
          <a:p>
            <a:pPr marL="0" lvl="0" indent="0" fontAlgn="base">
              <a:spcAft>
                <a:spcPct val="0"/>
              </a:spcAft>
              <a:buClr>
                <a:srgbClr val="FFCC00"/>
              </a:buClr>
              <a:buSzPct val="70000"/>
              <a:buNone/>
              <a:defRPr/>
            </a:pPr>
            <a:r>
              <a:rPr lang="ru-RU" altLang="ru-RU" sz="3600" b="1" kern="0" dirty="0" smtClean="0">
                <a:solidFill>
                  <a:schemeClr val="bg2">
                    <a:lumMod val="25000"/>
                  </a:schemeClr>
                </a:solidFill>
                <a:latin typeface="Garamond"/>
              </a:rPr>
              <a:t>ШАГ 4:Освоение </a:t>
            </a:r>
            <a:r>
              <a:rPr lang="ru-RU" altLang="ru-RU" sz="3600" b="1" kern="0" dirty="0">
                <a:solidFill>
                  <a:schemeClr val="bg2">
                    <a:lumMod val="25000"/>
                  </a:schemeClr>
                </a:solidFill>
                <a:latin typeface="Garamond"/>
              </a:rPr>
              <a:t>учебного материала</a:t>
            </a:r>
            <a:r>
              <a:rPr lang="ru-RU" altLang="ru-RU" sz="3600" kern="0" dirty="0">
                <a:solidFill>
                  <a:schemeClr val="bg2">
                    <a:lumMod val="25000"/>
                  </a:schemeClr>
                </a:solidFill>
                <a:latin typeface="Garamond"/>
              </a:rPr>
              <a:t> </a:t>
            </a:r>
            <a:r>
              <a:rPr lang="ru-RU" altLang="ru-RU" sz="3600" kern="0" dirty="0" smtClean="0">
                <a:solidFill>
                  <a:schemeClr val="bg2">
                    <a:lumMod val="25000"/>
                  </a:schemeClr>
                </a:solidFill>
                <a:latin typeface="Garamond"/>
              </a:rPr>
              <a:t>(</a:t>
            </a:r>
            <a:r>
              <a:rPr lang="ru-RU" altLang="ru-RU" sz="3600" kern="0" dirty="0">
                <a:solidFill>
                  <a:schemeClr val="bg2">
                    <a:lumMod val="25000"/>
                  </a:schemeClr>
                </a:solidFill>
                <a:latin typeface="Garamond"/>
              </a:rPr>
              <a:t>решение учебной задачи</a:t>
            </a:r>
            <a:r>
              <a:rPr lang="ru-RU" altLang="ru-RU" sz="3600" kern="0" dirty="0" smtClean="0">
                <a:solidFill>
                  <a:schemeClr val="bg2">
                    <a:lumMod val="25000"/>
                  </a:schemeClr>
                </a:solidFill>
                <a:latin typeface="Garamond"/>
              </a:rPr>
              <a:t>).</a:t>
            </a:r>
            <a:endParaRPr lang="ru-RU" altLang="ru-RU" sz="3600" kern="0" dirty="0">
              <a:solidFill>
                <a:schemeClr val="bg2">
                  <a:lumMod val="25000"/>
                </a:schemeClr>
              </a:solidFill>
              <a:latin typeface="Garamond"/>
            </a:endParaRPr>
          </a:p>
          <a:p>
            <a:pPr marL="0" lvl="0" indent="0" fontAlgn="base">
              <a:spcAft>
                <a:spcPct val="0"/>
              </a:spcAft>
              <a:buClr>
                <a:srgbClr val="FFCC00"/>
              </a:buClr>
              <a:buSzPct val="70000"/>
              <a:buNone/>
              <a:defRPr/>
            </a:pPr>
            <a:r>
              <a:rPr lang="ru-RU" altLang="ru-RU" sz="3600" b="1" kern="0" dirty="0" smtClean="0">
                <a:solidFill>
                  <a:schemeClr val="bg2">
                    <a:lumMod val="25000"/>
                  </a:schemeClr>
                </a:solidFill>
                <a:latin typeface="Garamond"/>
              </a:rPr>
              <a:t>ШАГ 5:Решение </a:t>
            </a:r>
            <a:r>
              <a:rPr lang="ru-RU" altLang="ru-RU" sz="3600" b="1" kern="0" dirty="0">
                <a:solidFill>
                  <a:schemeClr val="bg2">
                    <a:lumMod val="25000"/>
                  </a:schemeClr>
                </a:solidFill>
                <a:latin typeface="Garamond"/>
              </a:rPr>
              <a:t>практической </a:t>
            </a:r>
            <a:r>
              <a:rPr lang="ru-RU" altLang="ru-RU" sz="3600" b="1" kern="0" dirty="0" smtClean="0">
                <a:solidFill>
                  <a:schemeClr val="bg2">
                    <a:lumMod val="25000"/>
                  </a:schemeClr>
                </a:solidFill>
                <a:latin typeface="Garamond"/>
              </a:rPr>
              <a:t>задачи.</a:t>
            </a:r>
          </a:p>
          <a:p>
            <a:pPr marL="0" lvl="0" indent="0" fontAlgn="base">
              <a:spcAft>
                <a:spcPct val="0"/>
              </a:spcAft>
              <a:buClr>
                <a:srgbClr val="FFCC00"/>
              </a:buClr>
              <a:buSzPct val="70000"/>
              <a:buNone/>
              <a:defRPr/>
            </a:pPr>
            <a:r>
              <a:rPr lang="ru-RU" altLang="ru-RU" sz="3600" b="1" kern="0" dirty="0" smtClean="0">
                <a:solidFill>
                  <a:schemeClr val="bg2">
                    <a:lumMod val="25000"/>
                  </a:schemeClr>
                </a:solidFill>
                <a:latin typeface="Garamond"/>
              </a:rPr>
              <a:t>ШАГ 6: Рефлексия.</a:t>
            </a:r>
            <a:endParaRPr lang="ru-RU" altLang="ru-RU" sz="3600" b="1" kern="0" dirty="0">
              <a:solidFill>
                <a:schemeClr val="bg2">
                  <a:lumMod val="25000"/>
                </a:schemeClr>
              </a:solidFill>
              <a:latin typeface="Garamond"/>
            </a:endParaRPr>
          </a:p>
          <a:p>
            <a:endParaRPr lang="ru-RU" dirty="0"/>
          </a:p>
        </p:txBody>
      </p:sp>
      <p:sp>
        <p:nvSpPr>
          <p:cNvPr id="3" name="Заголовок 2"/>
          <p:cNvSpPr>
            <a:spLocks noGrp="1"/>
          </p:cNvSpPr>
          <p:nvPr>
            <p:ph type="title"/>
          </p:nvPr>
        </p:nvSpPr>
        <p:spPr/>
        <p:txBody>
          <a:bodyPr/>
          <a:lstStyle/>
          <a:p>
            <a:r>
              <a:rPr lang="ru-RU" dirty="0" smtClean="0"/>
              <a:t>Методика обучения</a:t>
            </a:r>
            <a:endParaRPr lang="ru-RU" dirty="0"/>
          </a:p>
        </p:txBody>
      </p:sp>
    </p:spTree>
    <p:extLst>
      <p:ext uri="{BB962C8B-B14F-4D97-AF65-F5344CB8AC3E}">
        <p14:creationId xmlns:p14="http://schemas.microsoft.com/office/powerpoint/2010/main" val="3658782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9" y="1844824"/>
            <a:ext cx="8568952" cy="4680520"/>
          </a:xfrm>
        </p:spPr>
        <p:txBody>
          <a:bodyPr>
            <a:normAutofit fontScale="92500" lnSpcReduction="10000"/>
          </a:bodyPr>
          <a:lstStyle/>
          <a:p>
            <a:pPr algn="ctr"/>
            <a:r>
              <a:rPr lang="ru-RU" sz="3200" b="1" dirty="0" smtClean="0"/>
              <a:t>Лекция-беседа</a:t>
            </a:r>
          </a:p>
          <a:p>
            <a:pPr marL="0" indent="0" algn="ctr">
              <a:buNone/>
            </a:pPr>
            <a:endParaRPr lang="ru-RU" sz="3200" b="1" dirty="0" smtClean="0"/>
          </a:p>
          <a:p>
            <a:pPr algn="ctr"/>
            <a:r>
              <a:rPr lang="ru-RU" sz="3200" b="1" dirty="0" smtClean="0"/>
              <a:t>Семинар</a:t>
            </a:r>
          </a:p>
          <a:p>
            <a:pPr marL="0" indent="0" algn="ctr">
              <a:buNone/>
            </a:pPr>
            <a:endParaRPr lang="ru-RU" sz="3200" b="1" dirty="0" smtClean="0"/>
          </a:p>
          <a:p>
            <a:pPr algn="ctr"/>
            <a:r>
              <a:rPr lang="ru-RU" sz="3200" b="1" dirty="0" smtClean="0"/>
              <a:t>Практикум</a:t>
            </a:r>
          </a:p>
          <a:p>
            <a:pPr algn="ctr"/>
            <a:endParaRPr lang="ru-RU" sz="3200" b="1" dirty="0" smtClean="0"/>
          </a:p>
          <a:p>
            <a:pPr algn="ctr"/>
            <a:r>
              <a:rPr lang="ru-RU" sz="3200" b="1" dirty="0" smtClean="0"/>
              <a:t>Учебная игра</a:t>
            </a:r>
          </a:p>
          <a:p>
            <a:pPr algn="ctr"/>
            <a:endParaRPr lang="ru-RU" sz="3200" b="1" dirty="0" smtClean="0"/>
          </a:p>
          <a:p>
            <a:pPr algn="ctr"/>
            <a:r>
              <a:rPr lang="ru-RU" sz="3200" b="1" dirty="0" smtClean="0"/>
              <a:t>Занятие-презентация учебных достижений</a:t>
            </a:r>
            <a:endParaRPr lang="ru-RU" sz="3200" b="1" dirty="0"/>
          </a:p>
        </p:txBody>
      </p:sp>
      <p:sp>
        <p:nvSpPr>
          <p:cNvPr id="3" name="Заголовок 2"/>
          <p:cNvSpPr>
            <a:spLocks noGrp="1"/>
          </p:cNvSpPr>
          <p:nvPr>
            <p:ph type="title"/>
          </p:nvPr>
        </p:nvSpPr>
        <p:spPr/>
        <p:txBody>
          <a:bodyPr/>
          <a:lstStyle/>
          <a:p>
            <a:r>
              <a:rPr lang="ru-RU" dirty="0" smtClean="0"/>
              <a:t>Формы занятий</a:t>
            </a:r>
            <a:endParaRPr lang="ru-RU" dirty="0"/>
          </a:p>
        </p:txBody>
      </p:sp>
    </p:spTree>
    <p:extLst>
      <p:ext uri="{BB962C8B-B14F-4D97-AF65-F5344CB8AC3E}">
        <p14:creationId xmlns:p14="http://schemas.microsoft.com/office/powerpoint/2010/main" val="3403995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7" y="1700808"/>
            <a:ext cx="8424936" cy="4425355"/>
          </a:xfrm>
        </p:spPr>
        <p:txBody>
          <a:bodyPr>
            <a:normAutofit lnSpcReduction="10000"/>
          </a:bodyPr>
          <a:lstStyle/>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устный опрос;</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викторина;</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 конкурс;</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творческий отчет;</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защита проекта;</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защита исследовательской работы;</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решение кейсов;</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решение практических задач; </a:t>
            </a:r>
          </a:p>
          <a:p>
            <a:pPr marL="342900" lvl="0" indent="-342900" eaLnBrk="0" fontAlgn="base" hangingPunct="0">
              <a:lnSpc>
                <a:spcPct val="90000"/>
              </a:lnSpc>
              <a:spcAft>
                <a:spcPct val="0"/>
              </a:spcAft>
              <a:buClr>
                <a:srgbClr val="FFCC00"/>
              </a:buClr>
              <a:buSzPct val="70000"/>
              <a:buFont typeface="Wingdings" pitchFamily="2" charset="2"/>
              <a:buChar char="n"/>
            </a:pPr>
            <a:r>
              <a:rPr lang="ru-RU" altLang="ru-RU" sz="3200" kern="0" dirty="0">
                <a:solidFill>
                  <a:schemeClr val="bg2">
                    <a:lumMod val="25000"/>
                  </a:schemeClr>
                </a:solidFill>
                <a:latin typeface="Garamond"/>
              </a:rPr>
              <a:t>выполнение тематических заданий.</a:t>
            </a:r>
          </a:p>
          <a:p>
            <a:endParaRPr lang="ru-RU" dirty="0"/>
          </a:p>
        </p:txBody>
      </p:sp>
      <p:sp>
        <p:nvSpPr>
          <p:cNvPr id="3" name="Заголовок 2"/>
          <p:cNvSpPr>
            <a:spLocks noGrp="1"/>
          </p:cNvSpPr>
          <p:nvPr>
            <p:ph type="title"/>
          </p:nvPr>
        </p:nvSpPr>
        <p:spPr/>
        <p:txBody>
          <a:bodyPr>
            <a:normAutofit/>
          </a:bodyPr>
          <a:lstStyle/>
          <a:p>
            <a:pPr marL="274320" lvl="0" indent="-274320">
              <a:spcBef>
                <a:spcPct val="20000"/>
              </a:spcBef>
            </a:pPr>
            <a:r>
              <a:rPr lang="ru-RU" sz="3400" b="1" dirty="0" smtClean="0">
                <a:solidFill>
                  <a:srgbClr val="073E87"/>
                </a:solidFill>
                <a:ea typeface="+mn-ea"/>
                <a:cs typeface="+mn-cs"/>
              </a:rPr>
              <a:t>Занятие-презентация учебных достижений</a:t>
            </a:r>
            <a:endParaRPr lang="ru-RU" sz="3400" dirty="0"/>
          </a:p>
        </p:txBody>
      </p:sp>
    </p:spTree>
    <p:extLst>
      <p:ext uri="{BB962C8B-B14F-4D97-AF65-F5344CB8AC3E}">
        <p14:creationId xmlns:p14="http://schemas.microsoft.com/office/powerpoint/2010/main" val="4025018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2420888"/>
            <a:ext cx="7444349" cy="3705275"/>
          </a:xfrm>
        </p:spPr>
        <p:txBody>
          <a:bodyPr>
            <a:normAutofit lnSpcReduction="10000"/>
          </a:bodyPr>
          <a:lstStyle/>
          <a:p>
            <a:pPr marL="457200" indent="-457200">
              <a:buAutoNum type="arabicPeriod"/>
            </a:pPr>
            <a:r>
              <a:rPr lang="ru-RU" dirty="0" smtClean="0"/>
              <a:t>Цели образовательной деятельности на занятиях.</a:t>
            </a:r>
          </a:p>
          <a:p>
            <a:pPr marL="457200" indent="-457200">
              <a:buAutoNum type="arabicPeriod"/>
            </a:pPr>
            <a:r>
              <a:rPr lang="ru-RU" dirty="0" smtClean="0"/>
              <a:t>Основные положения системно-</a:t>
            </a:r>
            <a:r>
              <a:rPr lang="ru-RU" dirty="0" err="1" smtClean="0"/>
              <a:t>деятельностного</a:t>
            </a:r>
            <a:r>
              <a:rPr lang="ru-RU" dirty="0" smtClean="0"/>
              <a:t> подхода в обучении финансовой грамотности.</a:t>
            </a:r>
          </a:p>
          <a:p>
            <a:pPr marL="457200" indent="-457200">
              <a:buAutoNum type="arabicPeriod"/>
            </a:pPr>
            <a:r>
              <a:rPr lang="ru-RU" dirty="0" smtClean="0"/>
              <a:t>Педагогические принципы обучения финансовой грамотности.</a:t>
            </a:r>
          </a:p>
          <a:p>
            <a:pPr marL="457200" indent="-457200">
              <a:buAutoNum type="arabicPeriod"/>
            </a:pPr>
            <a:r>
              <a:rPr lang="ru-RU" dirty="0" smtClean="0"/>
              <a:t>Методика обучения финансовой грамотности.</a:t>
            </a:r>
          </a:p>
          <a:p>
            <a:pPr marL="457200" indent="-457200">
              <a:buAutoNum type="arabicPeriod"/>
            </a:pPr>
            <a:r>
              <a:rPr lang="ru-RU" dirty="0" smtClean="0"/>
              <a:t>Основные формы обучения финансовой грамотности.</a:t>
            </a:r>
          </a:p>
          <a:p>
            <a:pPr marL="457200" indent="-457200">
              <a:buAutoNum type="arabicPeriod"/>
            </a:pPr>
            <a:r>
              <a:rPr lang="ru-RU" dirty="0" smtClean="0"/>
              <a:t>Виды презентаций учебных достижений.</a:t>
            </a:r>
            <a:endParaRPr lang="ru-RU" dirty="0"/>
          </a:p>
        </p:txBody>
      </p:sp>
      <p:sp>
        <p:nvSpPr>
          <p:cNvPr id="3" name="Заголовок 2"/>
          <p:cNvSpPr>
            <a:spLocks noGrp="1"/>
          </p:cNvSpPr>
          <p:nvPr>
            <p:ph type="title"/>
          </p:nvPr>
        </p:nvSpPr>
        <p:spPr/>
        <p:txBody>
          <a:bodyPr/>
          <a:lstStyle/>
          <a:p>
            <a:r>
              <a:rPr lang="ru-RU" dirty="0" smtClean="0"/>
              <a:t>Вопросы для самоконтроля</a:t>
            </a:r>
            <a:endParaRPr lang="ru-RU" dirty="0"/>
          </a:p>
        </p:txBody>
      </p:sp>
    </p:spTree>
    <p:extLst>
      <p:ext uri="{BB962C8B-B14F-4D97-AF65-F5344CB8AC3E}">
        <p14:creationId xmlns:p14="http://schemas.microsoft.com/office/powerpoint/2010/main" val="1931566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2204864"/>
            <a:ext cx="7660373" cy="4248472"/>
          </a:xfrm>
        </p:spPr>
        <p:txBody>
          <a:bodyPr>
            <a:normAutofit fontScale="70000" lnSpcReduction="20000"/>
          </a:bodyPr>
          <a:lstStyle/>
          <a:p>
            <a:pPr marL="0" indent="0">
              <a:buNone/>
            </a:pPr>
            <a:endParaRPr lang="ru-RU" dirty="0" smtClean="0"/>
          </a:p>
          <a:p>
            <a:pPr marL="0" indent="0">
              <a:buNone/>
            </a:pPr>
            <a:r>
              <a:rPr lang="ru-RU" dirty="0" smtClean="0"/>
              <a:t>1</a:t>
            </a:r>
            <a:r>
              <a:rPr lang="ru-RU" dirty="0"/>
              <a:t>. </a:t>
            </a:r>
            <a:r>
              <a:rPr lang="ru-RU" dirty="0" smtClean="0"/>
              <a:t> Федин</a:t>
            </a:r>
            <a:r>
              <a:rPr lang="ru-RU" dirty="0"/>
              <a:t>, C. Н. Финансовая грамотность: материалы для учащихся. 2, 3 классы </a:t>
            </a:r>
            <a:r>
              <a:rPr lang="ru-RU" dirty="0" err="1"/>
              <a:t>общеобразоват</a:t>
            </a:r>
            <a:r>
              <a:rPr lang="ru-RU" dirty="0"/>
              <a:t>. орг. В 2-х частях./ С. Н. Федин. — М.: ВИТА-ПРЕСС, 2014. </a:t>
            </a:r>
            <a:endParaRPr lang="ru-RU" dirty="0" smtClean="0"/>
          </a:p>
          <a:p>
            <a:pPr marL="0" indent="0">
              <a:buNone/>
            </a:pPr>
            <a:endParaRPr lang="ru-RU" dirty="0" smtClean="0"/>
          </a:p>
          <a:p>
            <a:pPr marL="0" indent="0">
              <a:buNone/>
            </a:pPr>
            <a:r>
              <a:rPr lang="ru-RU" dirty="0" smtClean="0"/>
              <a:t>2</a:t>
            </a:r>
            <a:r>
              <a:rPr lang="ru-RU" dirty="0"/>
              <a:t>. </a:t>
            </a:r>
            <a:r>
              <a:rPr lang="ru-RU" dirty="0" err="1"/>
              <a:t>Гловели</a:t>
            </a:r>
            <a:r>
              <a:rPr lang="ru-RU" dirty="0"/>
              <a:t> Г.Д. Финансовая грамотность: Материалы для учащихся (4 класс). — М.: ВИТА-ПРЕСС, 2014. </a:t>
            </a:r>
            <a:endParaRPr lang="ru-RU" dirty="0" smtClean="0"/>
          </a:p>
          <a:p>
            <a:pPr marL="0" indent="0">
              <a:buNone/>
            </a:pPr>
            <a:endParaRPr lang="ru-RU" dirty="0" smtClean="0"/>
          </a:p>
          <a:p>
            <a:pPr marL="0" indent="0">
              <a:buNone/>
            </a:pPr>
            <a:r>
              <a:rPr lang="ru-RU" dirty="0" smtClean="0"/>
              <a:t>3</a:t>
            </a:r>
            <a:r>
              <a:rPr lang="ru-RU" dirty="0"/>
              <a:t>. </a:t>
            </a:r>
            <a:r>
              <a:rPr lang="ru-RU" dirty="0" err="1"/>
              <a:t>Корлюгова</a:t>
            </a:r>
            <a:r>
              <a:rPr lang="ru-RU" dirty="0"/>
              <a:t>, Ю. Н. Финансовая грамотность: методические рекомендации для учителя. 2–4 классы </a:t>
            </a:r>
            <a:r>
              <a:rPr lang="ru-RU" dirty="0" err="1"/>
              <a:t>общеобразоват</a:t>
            </a:r>
            <a:r>
              <a:rPr lang="ru-RU" dirty="0"/>
              <a:t>. орг. / Ю. Н. </a:t>
            </a:r>
            <a:r>
              <a:rPr lang="ru-RU" dirty="0" err="1"/>
              <a:t>Корлюгова</a:t>
            </a:r>
            <a:r>
              <a:rPr lang="ru-RU" dirty="0"/>
              <a:t>. — М.: ВИТА-ПРЕСС, 2014. </a:t>
            </a:r>
            <a:endParaRPr lang="ru-RU" dirty="0" smtClean="0"/>
          </a:p>
          <a:p>
            <a:pPr marL="0" indent="0">
              <a:buNone/>
            </a:pPr>
            <a:endParaRPr lang="ru-RU" dirty="0" smtClean="0"/>
          </a:p>
          <a:p>
            <a:pPr marL="0" indent="0">
              <a:buNone/>
            </a:pPr>
            <a:r>
              <a:rPr lang="ru-RU" dirty="0" smtClean="0"/>
              <a:t>4. </a:t>
            </a:r>
            <a:r>
              <a:rPr lang="ru-RU" dirty="0"/>
              <a:t>Вигдорчик Е., </a:t>
            </a:r>
            <a:r>
              <a:rPr lang="ru-RU" dirty="0" err="1"/>
              <a:t>Липсиц</a:t>
            </a:r>
            <a:r>
              <a:rPr lang="ru-RU" dirty="0"/>
              <a:t> И., </a:t>
            </a:r>
            <a:r>
              <a:rPr lang="ru-RU" dirty="0" err="1"/>
              <a:t>Корлюгова</a:t>
            </a:r>
            <a:r>
              <a:rPr lang="ru-RU" dirty="0"/>
              <a:t> Ю. Финансовая грамотность. 5—7 классы: методические рекомендации для учителя. — М.: ВИТА-ПРЕСС, 2014. </a:t>
            </a:r>
            <a:endParaRPr lang="ru-RU" dirty="0" smtClean="0"/>
          </a:p>
          <a:p>
            <a:pPr marL="0" indent="0">
              <a:buNone/>
            </a:pPr>
            <a:endParaRPr lang="ru-RU" dirty="0" smtClean="0"/>
          </a:p>
          <a:p>
            <a:pPr marL="0" indent="0">
              <a:buNone/>
            </a:pPr>
            <a:r>
              <a:rPr lang="ru-RU" dirty="0" smtClean="0"/>
              <a:t>5. </a:t>
            </a:r>
            <a:r>
              <a:rPr lang="ru-RU" dirty="0" err="1"/>
              <a:t>Липсиц</a:t>
            </a:r>
            <a:r>
              <a:rPr lang="ru-RU" dirty="0"/>
              <a:t>, И. В. Финансовая грамотность: материалы для учащихся. 8–9 классы </a:t>
            </a:r>
            <a:r>
              <a:rPr lang="ru-RU" dirty="0" err="1"/>
              <a:t>общеобразоват</a:t>
            </a:r>
            <a:r>
              <a:rPr lang="ru-RU" dirty="0"/>
              <a:t>. орг. / И. В. </a:t>
            </a:r>
            <a:r>
              <a:rPr lang="ru-RU" dirty="0" err="1"/>
              <a:t>Липсиц</a:t>
            </a:r>
            <a:r>
              <a:rPr lang="ru-RU" dirty="0"/>
              <a:t>, О. И. Рязанова. — М.: ВИТА-ПРЕСС, 2014. </a:t>
            </a:r>
          </a:p>
        </p:txBody>
      </p:sp>
      <p:sp>
        <p:nvSpPr>
          <p:cNvPr id="3" name="Заголовок 2"/>
          <p:cNvSpPr>
            <a:spLocks noGrp="1"/>
          </p:cNvSpPr>
          <p:nvPr>
            <p:ph type="title"/>
          </p:nvPr>
        </p:nvSpPr>
        <p:spPr/>
        <p:txBody>
          <a:bodyPr/>
          <a:lstStyle/>
          <a:p>
            <a:r>
              <a:rPr lang="ru-RU" dirty="0" smtClean="0"/>
              <a:t>Рекомендуемая литература</a:t>
            </a:r>
            <a:endParaRPr lang="ru-RU" dirty="0"/>
          </a:p>
        </p:txBody>
      </p:sp>
    </p:spTree>
    <p:extLst>
      <p:ext uri="{BB962C8B-B14F-4D97-AF65-F5344CB8AC3E}">
        <p14:creationId xmlns:p14="http://schemas.microsoft.com/office/powerpoint/2010/main" val="216142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988840"/>
            <a:ext cx="8568952" cy="4320480"/>
          </a:xfrm>
        </p:spPr>
        <p:txBody>
          <a:bodyPr>
            <a:normAutofit fontScale="62500" lnSpcReduction="20000"/>
          </a:bodyPr>
          <a:lstStyle/>
          <a:p>
            <a:pPr marL="0" indent="0">
              <a:buNone/>
            </a:pPr>
            <a:r>
              <a:rPr lang="ru-RU" b="1" dirty="0" smtClean="0"/>
              <a:t>Введение     </a:t>
            </a:r>
            <a:r>
              <a:rPr lang="ru-RU" b="1" dirty="0" smtClean="0"/>
              <a:t>……………………………………………………………………………………… </a:t>
            </a:r>
            <a:r>
              <a:rPr lang="ru-RU" b="1" dirty="0" smtClean="0"/>
              <a:t>4</a:t>
            </a:r>
          </a:p>
          <a:p>
            <a:pPr marL="0" indent="0">
              <a:buNone/>
            </a:pPr>
            <a:endParaRPr lang="ru-RU" b="1" dirty="0" smtClean="0"/>
          </a:p>
          <a:p>
            <a:pPr marL="0" indent="0">
              <a:buNone/>
            </a:pPr>
            <a:r>
              <a:rPr lang="ru-RU" b="1" dirty="0" smtClean="0"/>
              <a:t>Раздел 1 Повышение финансовой грамотности обучающихся как </a:t>
            </a:r>
            <a:r>
              <a:rPr lang="ru-RU" b="1" dirty="0" smtClean="0"/>
              <a:t>социально-педагогическая </a:t>
            </a:r>
            <a:r>
              <a:rPr lang="ru-RU" b="1" dirty="0" smtClean="0"/>
              <a:t>проблема </a:t>
            </a:r>
            <a:r>
              <a:rPr lang="ru-RU" b="1" dirty="0" smtClean="0"/>
              <a:t>………………………………………………………………………………………..  </a:t>
            </a:r>
            <a:r>
              <a:rPr lang="ru-RU" b="1" dirty="0" smtClean="0"/>
              <a:t>5</a:t>
            </a:r>
          </a:p>
          <a:p>
            <a:pPr marL="0" indent="0">
              <a:buNone/>
            </a:pPr>
            <a:r>
              <a:rPr lang="ru-RU" b="1" dirty="0" smtClean="0"/>
              <a:t>Вопросы для самоконтроля </a:t>
            </a:r>
            <a:r>
              <a:rPr lang="ru-RU" b="1" dirty="0" smtClean="0"/>
              <a:t>и рекомендуемая литература по разделу…………………. </a:t>
            </a:r>
            <a:r>
              <a:rPr lang="ru-RU" b="1" dirty="0" smtClean="0"/>
              <a:t>28</a:t>
            </a:r>
          </a:p>
          <a:p>
            <a:pPr marL="0" indent="0">
              <a:buNone/>
            </a:pPr>
            <a:endParaRPr lang="ru-RU" b="1" dirty="0" smtClean="0"/>
          </a:p>
          <a:p>
            <a:pPr marL="0" indent="0">
              <a:buNone/>
            </a:pPr>
            <a:r>
              <a:rPr lang="ru-RU" b="1" dirty="0"/>
              <a:t>Раздел 2 Системно-</a:t>
            </a:r>
            <a:r>
              <a:rPr lang="ru-RU" b="1" dirty="0" err="1"/>
              <a:t>деятельностный</a:t>
            </a:r>
            <a:r>
              <a:rPr lang="ru-RU" b="1" dirty="0"/>
              <a:t> подход к организации процесса </a:t>
            </a:r>
            <a:r>
              <a:rPr lang="ru-RU" b="1" dirty="0" smtClean="0"/>
              <a:t>обучения </a:t>
            </a:r>
            <a:r>
              <a:rPr lang="ru-RU" b="1" dirty="0"/>
              <a:t>основам финансовой </a:t>
            </a:r>
            <a:r>
              <a:rPr lang="ru-RU" b="1" dirty="0" smtClean="0"/>
              <a:t>грамотности </a:t>
            </a:r>
            <a:r>
              <a:rPr lang="ru-RU" b="1" dirty="0" smtClean="0"/>
              <a:t>…………………………………………………………………….. 30</a:t>
            </a:r>
            <a:endParaRPr lang="ru-RU" b="1" dirty="0" smtClean="0"/>
          </a:p>
          <a:p>
            <a:pPr marL="0" indent="0">
              <a:buNone/>
            </a:pPr>
            <a:r>
              <a:rPr lang="ru-RU" b="1" dirty="0"/>
              <a:t>Вопросы для самоконтроля </a:t>
            </a:r>
            <a:r>
              <a:rPr lang="ru-RU" b="1" dirty="0" smtClean="0"/>
              <a:t>и рекомендуемая литература по разделу………………..... </a:t>
            </a:r>
            <a:r>
              <a:rPr lang="ru-RU" b="1" dirty="0" smtClean="0"/>
              <a:t>58</a:t>
            </a:r>
            <a:endParaRPr lang="ru-RU" b="1" dirty="0"/>
          </a:p>
          <a:p>
            <a:pPr marL="0" indent="0">
              <a:buNone/>
            </a:pPr>
            <a:endParaRPr lang="ru-RU" b="1" dirty="0" smtClean="0"/>
          </a:p>
          <a:p>
            <a:pPr marL="0" indent="0">
              <a:buNone/>
            </a:pPr>
            <a:r>
              <a:rPr lang="ru-RU" b="1" dirty="0" smtClean="0"/>
              <a:t>Раздел 3 </a:t>
            </a:r>
            <a:r>
              <a:rPr lang="ru-RU" b="1" dirty="0"/>
              <a:t>Особенности проектной деятельности слушателей: задачи, </a:t>
            </a:r>
            <a:r>
              <a:rPr lang="ru-RU" b="1" dirty="0" smtClean="0"/>
              <a:t>содержание</a:t>
            </a:r>
            <a:r>
              <a:rPr lang="ru-RU" b="1" dirty="0"/>
              <a:t>, </a:t>
            </a:r>
            <a:endParaRPr lang="ru-RU" b="1" dirty="0" smtClean="0"/>
          </a:p>
          <a:p>
            <a:pPr marL="0" indent="0">
              <a:buNone/>
            </a:pPr>
            <a:r>
              <a:rPr lang="ru-RU" b="1" dirty="0" smtClean="0"/>
              <a:t>организация …………………………………………………………………………………… </a:t>
            </a:r>
            <a:r>
              <a:rPr lang="ru-RU" b="1" dirty="0" smtClean="0"/>
              <a:t>60</a:t>
            </a:r>
            <a:endParaRPr lang="ru-RU" b="1" dirty="0" smtClean="0"/>
          </a:p>
          <a:p>
            <a:pPr marL="0" indent="0">
              <a:buNone/>
            </a:pPr>
            <a:r>
              <a:rPr lang="ru-RU" b="1" dirty="0"/>
              <a:t>Вопросы для самоконтроля и рекомендуемая литература по разделу</a:t>
            </a:r>
            <a:r>
              <a:rPr lang="ru-RU" b="1" dirty="0" smtClean="0"/>
              <a:t>…………………. 80</a:t>
            </a:r>
            <a:endParaRPr lang="ru-RU" b="1" dirty="0"/>
          </a:p>
          <a:p>
            <a:pPr marL="0" indent="0">
              <a:buNone/>
            </a:pPr>
            <a:endParaRPr lang="ru-RU" b="1" dirty="0" smtClean="0"/>
          </a:p>
          <a:p>
            <a:pPr marL="0" indent="0">
              <a:buNone/>
            </a:pPr>
            <a:r>
              <a:rPr lang="ru-RU" b="1" dirty="0"/>
              <a:t>Раздел 4 Интерактивные методики обучения финансовой грамотности </a:t>
            </a:r>
            <a:r>
              <a:rPr lang="ru-RU" b="1" dirty="0" smtClean="0"/>
              <a:t>в </a:t>
            </a:r>
            <a:r>
              <a:rPr lang="ru-RU" b="1" dirty="0"/>
              <a:t>образовательных организациях общего и среднего </a:t>
            </a:r>
            <a:r>
              <a:rPr lang="ru-RU" b="1" dirty="0" smtClean="0"/>
              <a:t>профессионального образования………….………… 8</a:t>
            </a:r>
            <a:r>
              <a:rPr lang="ru-RU" b="1" dirty="0"/>
              <a:t>2</a:t>
            </a:r>
            <a:endParaRPr lang="ru-RU" b="1" dirty="0" smtClean="0"/>
          </a:p>
          <a:p>
            <a:pPr marL="0" indent="0">
              <a:buNone/>
            </a:pPr>
            <a:r>
              <a:rPr lang="ru-RU" b="1" dirty="0"/>
              <a:t>Вопросы для самоконтроля и рекомендуемая литература по разделу</a:t>
            </a:r>
            <a:r>
              <a:rPr lang="ru-RU" b="1" dirty="0" smtClean="0"/>
              <a:t>…………………. 107</a:t>
            </a:r>
            <a:endParaRPr lang="ru-RU" b="1" dirty="0"/>
          </a:p>
          <a:p>
            <a:pPr marL="0" indent="0">
              <a:buNone/>
            </a:pPr>
            <a:endParaRPr lang="ru-RU" dirty="0" smtClean="0"/>
          </a:p>
          <a:p>
            <a:pPr marL="0" indent="0">
              <a:buNone/>
            </a:pPr>
            <a:endParaRPr lang="ru-RU" dirty="0" smtClean="0"/>
          </a:p>
        </p:txBody>
      </p:sp>
      <p:sp>
        <p:nvSpPr>
          <p:cNvPr id="3" name="Заголовок 2"/>
          <p:cNvSpPr>
            <a:spLocks noGrp="1"/>
          </p:cNvSpPr>
          <p:nvPr>
            <p:ph type="title"/>
          </p:nvPr>
        </p:nvSpPr>
        <p:spPr/>
        <p:txBody>
          <a:bodyPr/>
          <a:lstStyle/>
          <a:p>
            <a:r>
              <a:rPr lang="ru-RU" dirty="0" smtClean="0"/>
              <a:t>Оглавление</a:t>
            </a:r>
            <a:endParaRPr lang="ru-RU" dirty="0"/>
          </a:p>
        </p:txBody>
      </p:sp>
    </p:spTree>
    <p:extLst>
      <p:ext uri="{BB962C8B-B14F-4D97-AF65-F5344CB8AC3E}">
        <p14:creationId xmlns:p14="http://schemas.microsoft.com/office/powerpoint/2010/main" val="270096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476672"/>
            <a:ext cx="7408333" cy="5649491"/>
          </a:xfrm>
        </p:spPr>
        <p:txBody>
          <a:bodyPr/>
          <a:lstStyle/>
          <a:p>
            <a:pPr marL="0" indent="0">
              <a:buNone/>
            </a:pPr>
            <a:endParaRPr lang="ru-RU" altLang="ru-RU" sz="3600" b="1" dirty="0" smtClean="0">
              <a:latin typeface="Times New Roman" pitchFamily="18" charset="0"/>
              <a:cs typeface="Times New Roman" pitchFamily="18" charset="0"/>
            </a:endParaRPr>
          </a:p>
          <a:p>
            <a:pPr marL="0" indent="0">
              <a:buNone/>
            </a:pPr>
            <a:endParaRPr lang="ru-RU" altLang="ru-RU" sz="3600" b="1" dirty="0">
              <a:latin typeface="Times New Roman" pitchFamily="18" charset="0"/>
              <a:cs typeface="Times New Roman" pitchFamily="18" charset="0"/>
            </a:endParaRPr>
          </a:p>
          <a:p>
            <a:pPr marL="0" indent="0">
              <a:buNone/>
            </a:pPr>
            <a:r>
              <a:rPr lang="ru-RU" altLang="ru-RU" sz="3600" b="1" dirty="0" smtClean="0">
                <a:latin typeface="Times New Roman" pitchFamily="18" charset="0"/>
                <a:cs typeface="Times New Roman" pitchFamily="18" charset="0"/>
              </a:rPr>
              <a:t>Раздел 2. Системно-</a:t>
            </a:r>
            <a:r>
              <a:rPr lang="ru-RU" altLang="ru-RU" sz="3600" b="1" dirty="0" err="1" smtClean="0">
                <a:latin typeface="Times New Roman" pitchFamily="18" charset="0"/>
                <a:cs typeface="Times New Roman" pitchFamily="18" charset="0"/>
              </a:rPr>
              <a:t>деятельностный</a:t>
            </a:r>
            <a:r>
              <a:rPr lang="ru-RU" altLang="ru-RU" sz="3600" b="1" dirty="0" smtClean="0">
                <a:latin typeface="Times New Roman" pitchFamily="18" charset="0"/>
                <a:cs typeface="Times New Roman" pitchFamily="18" charset="0"/>
              </a:rPr>
              <a:t> </a:t>
            </a:r>
            <a:r>
              <a:rPr lang="ru-RU" altLang="ru-RU" sz="3600" b="1" dirty="0">
                <a:latin typeface="Times New Roman" pitchFamily="18" charset="0"/>
                <a:cs typeface="Times New Roman" pitchFamily="18" charset="0"/>
              </a:rPr>
              <a:t>подход к организации процесса обучения основам финансовой грамотности: сущность и </a:t>
            </a:r>
            <a:r>
              <a:rPr lang="ru-RU" altLang="ru-RU" sz="3600" b="1" dirty="0" smtClean="0">
                <a:latin typeface="Times New Roman" pitchFamily="18" charset="0"/>
                <a:cs typeface="Times New Roman" pitchFamily="18" charset="0"/>
              </a:rPr>
              <a:t>технологии.</a:t>
            </a:r>
            <a:endParaRPr lang="ru-RU" altLang="ru-RU" sz="3600" b="1" dirty="0">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1046093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878369B-16C7-4775-ADF3-C52C47AA7E92}" type="slidenum">
              <a:rPr lang="ru-RU" altLang="ru-RU" smtClean="0">
                <a:solidFill>
                  <a:srgbClr val="898989"/>
                </a:solidFill>
              </a:rPr>
              <a:pPr/>
              <a:t>31</a:t>
            </a:fld>
            <a:endParaRPr lang="ru-RU" altLang="ru-RU" dirty="0" smtClean="0">
              <a:solidFill>
                <a:srgbClr val="898989"/>
              </a:solidFill>
            </a:endParaRPr>
          </a:p>
        </p:txBody>
      </p:sp>
      <p:sp>
        <p:nvSpPr>
          <p:cNvPr id="3" name="Прямоугольник 2"/>
          <p:cNvSpPr/>
          <p:nvPr/>
        </p:nvSpPr>
        <p:spPr>
          <a:xfrm>
            <a:off x="0" y="404813"/>
            <a:ext cx="9332913" cy="485775"/>
          </a:xfrm>
          <a:prstGeom prst="rect">
            <a:avLst/>
          </a:prstGeom>
        </p:spPr>
        <p:txBody>
          <a:bodyPr wrap="square">
            <a:spAutoFit/>
          </a:bodyPr>
          <a:lstStyle/>
          <a:p>
            <a:pPr algn="ctr">
              <a:lnSpc>
                <a:spcPct val="80000"/>
              </a:lnSpc>
              <a:defRPr/>
            </a:pPr>
            <a: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t>СИСТЕМНО-ДЕЯТЕЛЬНОСТНЫЙ </a:t>
            </a:r>
            <a:r>
              <a:rPr lang="ru-RU" altLang="ru-RU" sz="3200" b="1" cap="all" dirty="0" smtClean="0">
                <a:ln w="3175" cmpd="sng">
                  <a:noFill/>
                </a:ln>
                <a:solidFill>
                  <a:schemeClr val="bg1"/>
                </a:solidFill>
                <a:latin typeface="Times New Roman" panose="02020603050405020304" pitchFamily="18" charset="0"/>
                <a:ea typeface="+mj-ea"/>
                <a:cs typeface="Times New Roman" panose="02020603050405020304" pitchFamily="18" charset="0"/>
              </a:rPr>
              <a:t>ПОДХОД</a:t>
            </a:r>
            <a:endPar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p:txBody>
      </p:sp>
      <p:cxnSp>
        <p:nvCxnSpPr>
          <p:cNvPr id="4" name="Прямая соединительная линия 3"/>
          <p:cNvCxnSpPr/>
          <p:nvPr/>
        </p:nvCxnSpPr>
        <p:spPr>
          <a:xfrm>
            <a:off x="250825" y="1125538"/>
            <a:ext cx="863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269" name="Прямоугольник 4"/>
          <p:cNvSpPr>
            <a:spLocks noChangeArrowheads="1"/>
          </p:cNvSpPr>
          <p:nvPr/>
        </p:nvSpPr>
        <p:spPr bwMode="auto">
          <a:xfrm>
            <a:off x="282575" y="1897063"/>
            <a:ext cx="862965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28575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buFont typeface="Wingdings" pitchFamily="2" charset="2"/>
              <a:buChar char="Ø"/>
            </a:pPr>
            <a:r>
              <a:rPr lang="ru-RU" altLang="ru-RU" sz="2200" b="1" dirty="0">
                <a:cs typeface="Arial" pitchFamily="34" charset="0"/>
              </a:rPr>
              <a:t>проектирование цели, результатов в виде системы ключевых задач, направленных  на развитие обучающегося, его самостоятельную познавательную деятельность</a:t>
            </a:r>
          </a:p>
          <a:p>
            <a:pPr eaLnBrk="1" hangingPunct="1">
              <a:lnSpc>
                <a:spcPct val="80000"/>
              </a:lnSpc>
              <a:buFont typeface="Wingdings" pitchFamily="2" charset="2"/>
              <a:buChar char="Ø"/>
            </a:pPr>
            <a:endParaRPr lang="ru-RU" altLang="ru-RU" sz="2200" b="1" dirty="0">
              <a:cs typeface="Arial" pitchFamily="34" charset="0"/>
            </a:endParaRPr>
          </a:p>
          <a:p>
            <a:pPr eaLnBrk="1" hangingPunct="1">
              <a:lnSpc>
                <a:spcPct val="80000"/>
              </a:lnSpc>
              <a:buFont typeface="Wingdings" pitchFamily="2" charset="2"/>
              <a:buChar char="Ø"/>
            </a:pPr>
            <a:r>
              <a:rPr lang="ru-RU" altLang="ru-RU" sz="2200" b="1" dirty="0">
                <a:cs typeface="Arial" pitchFamily="34" charset="0"/>
              </a:rPr>
              <a:t>обоснование   не только способов действий, которые должны быть сформированы в учебном процессе, но и содержания обучения в их взаимосвязи</a:t>
            </a:r>
          </a:p>
          <a:p>
            <a:pPr eaLnBrk="1" hangingPunct="1">
              <a:lnSpc>
                <a:spcPct val="80000"/>
              </a:lnSpc>
              <a:buFont typeface="Wingdings" pitchFamily="2" charset="2"/>
              <a:buChar char="Ø"/>
            </a:pPr>
            <a:endParaRPr lang="ru-RU" altLang="ru-RU" sz="2200" b="1" dirty="0">
              <a:cs typeface="Arial" pitchFamily="34" charset="0"/>
            </a:endParaRPr>
          </a:p>
          <a:p>
            <a:pPr eaLnBrk="1" hangingPunct="1">
              <a:lnSpc>
                <a:spcPct val="80000"/>
              </a:lnSpc>
              <a:buFont typeface="Wingdings" pitchFamily="2" charset="2"/>
              <a:buChar char="Ø"/>
            </a:pPr>
            <a:r>
              <a:rPr lang="ru-RU" altLang="ru-RU" sz="2200" b="1" dirty="0">
                <a:cs typeface="Arial" pitchFamily="34" charset="0"/>
              </a:rPr>
              <a:t>выделение  основных результатов обучения и воспитания как достижение личностного развития учащихся </a:t>
            </a:r>
          </a:p>
        </p:txBody>
      </p:sp>
    </p:spTree>
    <p:extLst>
      <p:ext uri="{BB962C8B-B14F-4D97-AF65-F5344CB8AC3E}">
        <p14:creationId xmlns:p14="http://schemas.microsoft.com/office/powerpoint/2010/main" val="1216831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1000"/>
                                        <p:tgtEl>
                                          <p:spTgt spid="11269"/>
                                        </p:tgtEl>
                                      </p:cBhvr>
                                    </p:animEffect>
                                    <p:anim calcmode="lin" valueType="num">
                                      <p:cBhvr>
                                        <p:cTn id="8" dur="1000" fill="hold"/>
                                        <p:tgtEl>
                                          <p:spTgt spid="11269"/>
                                        </p:tgtEl>
                                        <p:attrNameLst>
                                          <p:attrName>ppt_x</p:attrName>
                                        </p:attrNameLst>
                                      </p:cBhvr>
                                      <p:tavLst>
                                        <p:tav tm="0">
                                          <p:val>
                                            <p:strVal val="#ppt_x"/>
                                          </p:val>
                                        </p:tav>
                                        <p:tav tm="100000">
                                          <p:val>
                                            <p:strVal val="#ppt_x"/>
                                          </p:val>
                                        </p:tav>
                                      </p:tavLst>
                                    </p:anim>
                                    <p:anim calcmode="lin" valueType="num">
                                      <p:cBhvr>
                                        <p:cTn id="9"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14313" y="1571625"/>
            <a:ext cx="867568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8" tIns="40819" rIns="81638" bIns="40819"/>
          <a:lstStyle>
            <a:lvl1pPr marL="309563" indent="-3095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defRPr>
            </a:lvl9pPr>
          </a:lstStyle>
          <a:p>
            <a:pPr eaLnBrk="1" hangingPunct="1">
              <a:lnSpc>
                <a:spcPct val="118000"/>
              </a:lnSpc>
              <a:buClr>
                <a:srgbClr val="000000"/>
              </a:buClr>
              <a:buSzPct val="100000"/>
            </a:pPr>
            <a:r>
              <a:rPr lang="ru-RU" altLang="ru-RU" sz="2200" b="1">
                <a:ea typeface="Microsoft YaHei" pitchFamily="34" charset="-122"/>
                <a:cs typeface="Arial" pitchFamily="34" charset="0"/>
              </a:rPr>
              <a:t>«...формирование основ умения учиться и способности к организации своей деятельности – </a:t>
            </a:r>
          </a:p>
          <a:p>
            <a:pPr algn="just" eaLnBrk="1" hangingPunct="1">
              <a:lnSpc>
                <a:spcPct val="118000"/>
              </a:lnSpc>
              <a:buClr>
                <a:srgbClr val="000000"/>
              </a:buClr>
              <a:buSzPct val="100000"/>
            </a:pPr>
            <a:r>
              <a:rPr lang="ru-RU" altLang="ru-RU" sz="2200">
                <a:solidFill>
                  <a:srgbClr val="000000"/>
                </a:solidFill>
                <a:ea typeface="Microsoft YaHei" pitchFamily="34" charset="-122"/>
                <a:cs typeface="Arial" pitchFamily="34" charset="0"/>
              </a:rPr>
              <a:t>    </a:t>
            </a:r>
          </a:p>
        </p:txBody>
      </p:sp>
      <p:sp>
        <p:nvSpPr>
          <p:cNvPr id="7171"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E77B1BF-8069-474C-907F-A1A3F677C02F}" type="slidenum">
              <a:rPr lang="ru-RU" altLang="ru-RU" smtClean="0">
                <a:solidFill>
                  <a:srgbClr val="898989"/>
                </a:solidFill>
              </a:rPr>
              <a:pPr/>
              <a:t>32</a:t>
            </a:fld>
            <a:endParaRPr lang="ru-RU" altLang="ru-RU" smtClean="0">
              <a:solidFill>
                <a:srgbClr val="898989"/>
              </a:solidFill>
            </a:endParaRPr>
          </a:p>
        </p:txBody>
      </p:sp>
      <p:sp>
        <p:nvSpPr>
          <p:cNvPr id="3" name="Прямоугольник 2"/>
          <p:cNvSpPr/>
          <p:nvPr/>
        </p:nvSpPr>
        <p:spPr>
          <a:xfrm>
            <a:off x="250825" y="115888"/>
            <a:ext cx="8569647" cy="1274195"/>
          </a:xfrm>
          <a:prstGeom prst="rect">
            <a:avLst/>
          </a:prstGeom>
        </p:spPr>
        <p:txBody>
          <a:bodyPr wrap="square">
            <a:spAutoFit/>
          </a:bodyPr>
          <a:lstStyle/>
          <a:p>
            <a:pPr algn="ctr">
              <a:lnSpc>
                <a:spcPct val="80000"/>
              </a:lnSpc>
              <a:defRPr/>
            </a:pPr>
            <a:endParaRPr lang="en-US" altLang="ru-RU" sz="3200" b="1" cap="all" dirty="0" smtClean="0">
              <a:ln w="3175" cmpd="sng">
                <a:noFill/>
              </a:ln>
              <a:solidFill>
                <a:schemeClr val="bg1"/>
              </a:solidFill>
              <a:latin typeface="Times New Roman" panose="02020603050405020304" pitchFamily="18" charset="0"/>
              <a:ea typeface="+mj-ea"/>
              <a:cs typeface="Times New Roman" panose="02020603050405020304" pitchFamily="18" charset="0"/>
            </a:endParaRPr>
          </a:p>
          <a:p>
            <a:pPr algn="ctr">
              <a:lnSpc>
                <a:spcPct val="80000"/>
              </a:lnSpc>
              <a:defRPr/>
            </a:pPr>
            <a:r>
              <a:rPr lang="ru-RU" altLang="ru-RU" sz="3200" b="1" cap="all" dirty="0" smtClean="0">
                <a:ln w="3175" cmpd="sng">
                  <a:noFill/>
                </a:ln>
                <a:solidFill>
                  <a:schemeClr val="bg1"/>
                </a:solidFill>
                <a:latin typeface="Times New Roman" panose="02020603050405020304" pitchFamily="18" charset="0"/>
                <a:ea typeface="+mj-ea"/>
                <a:cs typeface="Times New Roman" panose="02020603050405020304" pitchFamily="18" charset="0"/>
              </a:rPr>
              <a:t>Основная </a:t>
            </a:r>
            <a: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t>задача</a:t>
            </a:r>
            <a:b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br>
            <a: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t> начальной и основной школы</a:t>
            </a:r>
          </a:p>
        </p:txBody>
      </p:sp>
      <p:cxnSp>
        <p:nvCxnSpPr>
          <p:cNvPr id="5" name="Прямая соединительная линия 4"/>
          <p:cNvCxnSpPr/>
          <p:nvPr/>
        </p:nvCxnSpPr>
        <p:spPr>
          <a:xfrm>
            <a:off x="254000" y="1341438"/>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a:spLocks noChangeArrowheads="1"/>
          </p:cNvSpPr>
          <p:nvPr/>
        </p:nvSpPr>
        <p:spPr bwMode="auto">
          <a:xfrm>
            <a:off x="285750" y="2357438"/>
            <a:ext cx="85979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Arial" pitchFamily="34" charset="0"/>
              <a:buChar char="•"/>
            </a:pPr>
            <a:r>
              <a:rPr lang="ru-RU" altLang="ru-RU" dirty="0">
                <a:solidFill>
                  <a:srgbClr val="000000"/>
                </a:solidFill>
                <a:ea typeface="Microsoft YaHei" pitchFamily="34" charset="-122"/>
                <a:cs typeface="Arial" pitchFamily="34" charset="0"/>
              </a:rPr>
              <a:t>умение принимать, сохранять цели и следовать им в учебной деятельности, планировать свою деятельность, осуществлять ее контроль и оценку, </a:t>
            </a:r>
            <a:r>
              <a:rPr lang="ru-RU" altLang="ru-RU" dirty="0">
                <a:solidFill>
                  <a:srgbClr val="000000"/>
                </a:solidFill>
                <a:ea typeface="Microsoft YaHei" pitchFamily="34" charset="-122"/>
                <a:cs typeface="Arial" pitchFamily="34" charset="0"/>
              </a:rPr>
              <a:t>взаимодействовать с педагогом и сверстниками в учебном процессе...» </a:t>
            </a:r>
          </a:p>
          <a:p>
            <a:pPr>
              <a:buFont typeface="Arial" pitchFamily="34" charset="0"/>
              <a:buChar char="•"/>
            </a:pPr>
            <a:r>
              <a:rPr lang="ru-RU" altLang="ru-RU" dirty="0">
                <a:solidFill>
                  <a:srgbClr val="000000"/>
                </a:solidFill>
                <a:ea typeface="Microsoft YaHei" pitchFamily="34" charset="-122"/>
                <a:cs typeface="Arial" pitchFamily="34" charset="0"/>
              </a:rPr>
              <a:t>формирование культуры жизнедеятельности, в том числе в вопросах  финансовой грамотности</a:t>
            </a:r>
          </a:p>
        </p:txBody>
      </p:sp>
      <p:pic>
        <p:nvPicPr>
          <p:cNvPr id="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86188"/>
            <a:ext cx="505618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4537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txBox="1">
            <a:spLocks noGrp="1"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F98A1DF-94BD-4DBD-A225-1C87158FA9AE}" type="slidenum">
              <a:rPr lang="ru-RU" altLang="ru-RU" sz="1400">
                <a:latin typeface="Verdana" pitchFamily="34" charset="0"/>
              </a:rPr>
              <a:pPr algn="r"/>
              <a:t>33</a:t>
            </a:fld>
            <a:endParaRPr lang="ru-RU" altLang="ru-RU" sz="1400">
              <a:latin typeface="Verdana" pitchFamily="34" charset="0"/>
            </a:endParaRPr>
          </a:p>
        </p:txBody>
      </p:sp>
      <p:sp>
        <p:nvSpPr>
          <p:cNvPr id="909314" name="AutoShape 2"/>
          <p:cNvSpPr>
            <a:spLocks noChangeArrowheads="1"/>
          </p:cNvSpPr>
          <p:nvPr/>
        </p:nvSpPr>
        <p:spPr bwMode="gray">
          <a:xfrm>
            <a:off x="0" y="152400"/>
            <a:ext cx="9144000" cy="1260475"/>
          </a:xfrm>
          <a:prstGeom prst="roundRect">
            <a:avLst>
              <a:gd name="adj" fmla="val 46389"/>
            </a:avLst>
          </a:prstGeom>
          <a:solidFill>
            <a:srgbClr val="99CCFF"/>
          </a:solidFill>
          <a:ln w="28575">
            <a:solidFill>
              <a:schemeClr val="bg1"/>
            </a:solidFill>
            <a:round/>
            <a:headEnd/>
            <a:tailEnd/>
          </a:ln>
          <a:effectLst>
            <a:outerShdw dist="107763" dir="2700000" algn="ctr" rotWithShape="0">
              <a:schemeClr val="bg2">
                <a:alpha val="50000"/>
              </a:schemeClr>
            </a:outerShdw>
          </a:effectLst>
        </p:spPr>
        <p:txBody>
          <a:bodyPr wrap="none" anchor="ctr"/>
          <a:lstStyle/>
          <a:p>
            <a:pPr algn="ctr">
              <a:lnSpc>
                <a:spcPct val="80000"/>
              </a:lnSpc>
              <a:defRPr/>
            </a:pPr>
            <a:r>
              <a:rPr lang="ru-RU" sz="3200" b="1">
                <a:solidFill>
                  <a:srgbClr val="0F0FD3"/>
                </a:solidFill>
                <a:effectLst>
                  <a:outerShdw blurRad="38100" dist="38100" dir="2700000" algn="tl">
                    <a:srgbClr val="000000"/>
                  </a:outerShdw>
                </a:effectLst>
                <a:latin typeface="Arial" charset="0"/>
              </a:rPr>
              <a:t>Изменения в образовательном процессе</a:t>
            </a:r>
          </a:p>
          <a:p>
            <a:pPr algn="ctr">
              <a:lnSpc>
                <a:spcPct val="80000"/>
              </a:lnSpc>
              <a:defRPr/>
            </a:pPr>
            <a:r>
              <a:rPr lang="ru-RU" sz="3200" b="1">
                <a:solidFill>
                  <a:srgbClr val="0F0FD3"/>
                </a:solidFill>
                <a:effectLst>
                  <a:outerShdw blurRad="38100" dist="38100" dir="2700000" algn="tl">
                    <a:srgbClr val="000000"/>
                  </a:outerShdw>
                </a:effectLst>
                <a:latin typeface="Arial" charset="0"/>
              </a:rPr>
              <a:t> при переходе</a:t>
            </a:r>
            <a:r>
              <a:rPr lang="en-US" sz="3200" b="1">
                <a:solidFill>
                  <a:srgbClr val="0F0FD3"/>
                </a:solidFill>
                <a:effectLst>
                  <a:outerShdw blurRad="38100" dist="38100" dir="2700000" algn="tl">
                    <a:srgbClr val="000000"/>
                  </a:outerShdw>
                </a:effectLst>
                <a:latin typeface="Arial" charset="0"/>
              </a:rPr>
              <a:t> </a:t>
            </a:r>
            <a:r>
              <a:rPr lang="ru-RU" sz="3200" b="1">
                <a:solidFill>
                  <a:srgbClr val="0F0FD3"/>
                </a:solidFill>
                <a:effectLst>
                  <a:outerShdw blurRad="38100" dist="38100" dir="2700000" algn="tl">
                    <a:srgbClr val="000000"/>
                  </a:outerShdw>
                </a:effectLst>
                <a:latin typeface="Arial" charset="0"/>
              </a:rPr>
              <a:t>к</a:t>
            </a:r>
            <a:r>
              <a:rPr lang="en-US" sz="3200" b="1">
                <a:solidFill>
                  <a:srgbClr val="0F0FD3"/>
                </a:solidFill>
                <a:effectLst>
                  <a:outerShdw blurRad="38100" dist="38100" dir="2700000" algn="tl">
                    <a:srgbClr val="000000"/>
                  </a:outerShdw>
                </a:effectLst>
                <a:latin typeface="Arial" charset="0"/>
              </a:rPr>
              <a:t> “</a:t>
            </a:r>
            <a:r>
              <a:rPr lang="ru-RU" sz="3200" b="1">
                <a:solidFill>
                  <a:srgbClr val="0F0FD3"/>
                </a:solidFill>
                <a:effectLst>
                  <a:outerShdw blurRad="38100" dist="38100" dir="2700000" algn="tl">
                    <a:srgbClr val="000000"/>
                  </a:outerShdw>
                </a:effectLst>
                <a:latin typeface="Arial" charset="0"/>
              </a:rPr>
              <a:t>деятельностной</a:t>
            </a:r>
            <a:r>
              <a:rPr lang="en-US" sz="3200" b="1">
                <a:solidFill>
                  <a:srgbClr val="0F0FD3"/>
                </a:solidFill>
                <a:effectLst>
                  <a:outerShdw blurRad="38100" dist="38100" dir="2700000" algn="tl">
                    <a:srgbClr val="000000"/>
                  </a:outerShdw>
                </a:effectLst>
                <a:latin typeface="Arial" charset="0"/>
              </a:rPr>
              <a:t>”</a:t>
            </a:r>
            <a:endParaRPr lang="ru-RU" sz="3200" b="1">
              <a:solidFill>
                <a:srgbClr val="0F0FD3"/>
              </a:solidFill>
              <a:effectLst>
                <a:outerShdw blurRad="38100" dist="38100" dir="2700000" algn="tl">
                  <a:srgbClr val="000000"/>
                </a:outerShdw>
              </a:effectLst>
              <a:latin typeface="Arial" charset="0"/>
            </a:endParaRPr>
          </a:p>
          <a:p>
            <a:pPr algn="ctr">
              <a:lnSpc>
                <a:spcPct val="70000"/>
              </a:lnSpc>
              <a:defRPr/>
            </a:pPr>
            <a:r>
              <a:rPr lang="ru-RU" sz="3200" b="1">
                <a:solidFill>
                  <a:srgbClr val="0F0FD3"/>
                </a:solidFill>
                <a:effectLst>
                  <a:outerShdw blurRad="38100" dist="38100" dir="2700000" algn="tl">
                    <a:srgbClr val="000000"/>
                  </a:outerShdw>
                </a:effectLst>
                <a:latin typeface="Arial" charset="0"/>
              </a:rPr>
              <a:t>парадигме </a:t>
            </a:r>
          </a:p>
        </p:txBody>
      </p:sp>
      <p:sp>
        <p:nvSpPr>
          <p:cNvPr id="8196" name="AutoShape 3"/>
          <p:cNvSpPr>
            <a:spLocks noChangeArrowheads="1"/>
          </p:cNvSpPr>
          <p:nvPr/>
        </p:nvSpPr>
        <p:spPr bwMode="auto">
          <a:xfrm>
            <a:off x="620489" y="1557337"/>
            <a:ext cx="2447925" cy="649287"/>
          </a:xfrm>
          <a:prstGeom prst="roundRect">
            <a:avLst>
              <a:gd name="adj" fmla="val 16667"/>
            </a:avLst>
          </a:prstGeom>
          <a:gradFill rotWithShape="1">
            <a:gsLst>
              <a:gs pos="0">
                <a:srgbClr val="B2B2B2"/>
              </a:gs>
              <a:gs pos="50000">
                <a:srgbClr val="FFFFCC"/>
              </a:gs>
              <a:gs pos="100000">
                <a:srgbClr val="B2B2B2"/>
              </a:gs>
            </a:gsLst>
            <a:lin ang="5400000" scaled="1"/>
          </a:gradFill>
          <a:ln w="9525">
            <a:solidFill>
              <a:schemeClr val="tx1"/>
            </a:solidFill>
            <a:round/>
            <a:headEnd/>
            <a:tailEnd/>
          </a:ln>
        </p:spPr>
        <p:txBody>
          <a:bodyPr wrap="none" lIns="90000" tIns="46800" rIns="90000" bIns="468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ru-RU" b="1" i="1" dirty="0"/>
              <a:t>“</a:t>
            </a:r>
            <a:r>
              <a:rPr lang="ru-RU" altLang="ru-RU" b="1" i="1" dirty="0"/>
              <a:t>ЗНАНИЕВАЯ</a:t>
            </a:r>
            <a:r>
              <a:rPr lang="en-US" altLang="ru-RU" b="1" i="1" dirty="0"/>
              <a:t>”</a:t>
            </a:r>
            <a:endParaRPr lang="ru-RU" altLang="ru-RU" b="1" i="1" dirty="0"/>
          </a:p>
        </p:txBody>
      </p:sp>
      <p:sp>
        <p:nvSpPr>
          <p:cNvPr id="8197" name="AutoShape 4"/>
          <p:cNvSpPr>
            <a:spLocks noChangeArrowheads="1"/>
          </p:cNvSpPr>
          <p:nvPr/>
        </p:nvSpPr>
        <p:spPr bwMode="auto">
          <a:xfrm>
            <a:off x="5651500" y="1485900"/>
            <a:ext cx="2987675" cy="649288"/>
          </a:xfrm>
          <a:prstGeom prst="roundRect">
            <a:avLst>
              <a:gd name="adj" fmla="val 16667"/>
            </a:avLst>
          </a:prstGeom>
          <a:gradFill rotWithShape="1">
            <a:gsLst>
              <a:gs pos="0">
                <a:srgbClr val="B2B2B2"/>
              </a:gs>
              <a:gs pos="50000">
                <a:srgbClr val="FFFFCC"/>
              </a:gs>
              <a:gs pos="100000">
                <a:srgbClr val="B2B2B2"/>
              </a:gs>
            </a:gsLst>
            <a:lin ang="5400000" scaled="1"/>
          </a:gradFill>
          <a:ln w="9525">
            <a:solidFill>
              <a:schemeClr val="tx1"/>
            </a:solidFill>
            <a:round/>
            <a:headEnd/>
            <a:tailEnd/>
          </a:ln>
        </p:spPr>
        <p:txBody>
          <a:bodyPr wrap="none" lIns="90000" tIns="46800" rIns="90000" bIns="468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ru-RU" b="1" i="1" dirty="0"/>
              <a:t>“</a:t>
            </a:r>
            <a:r>
              <a:rPr lang="ru-RU" altLang="ru-RU" b="1" i="1" dirty="0"/>
              <a:t>ДЕЯТЕЛЬНОСТНАЯ</a:t>
            </a:r>
            <a:r>
              <a:rPr lang="en-US" altLang="ru-RU" b="1" i="1" dirty="0"/>
              <a:t>”</a:t>
            </a:r>
            <a:endParaRPr lang="ru-RU" altLang="ru-RU" b="1" i="1" dirty="0"/>
          </a:p>
        </p:txBody>
      </p:sp>
      <p:sp>
        <p:nvSpPr>
          <p:cNvPr id="283653" name="AutoShape 5"/>
          <p:cNvSpPr>
            <a:spLocks noChangeArrowheads="1"/>
          </p:cNvSpPr>
          <p:nvPr/>
        </p:nvSpPr>
        <p:spPr bwMode="auto">
          <a:xfrm>
            <a:off x="2339975" y="2241550"/>
            <a:ext cx="4103688" cy="360363"/>
          </a:xfrm>
          <a:prstGeom prst="roundRect">
            <a:avLst>
              <a:gd name="adj" fmla="val 16667"/>
            </a:avLst>
          </a:prstGeom>
          <a:gradFill rotWithShape="1">
            <a:gsLst>
              <a:gs pos="0">
                <a:srgbClr val="5E7676"/>
              </a:gs>
              <a:gs pos="50000">
                <a:srgbClr val="CCFFFF"/>
              </a:gs>
              <a:gs pos="100000">
                <a:srgbClr val="5E7676"/>
              </a:gs>
            </a:gsLst>
            <a:lin ang="5400000" scaled="1"/>
          </a:gradFill>
          <a:ln w="9525">
            <a:solidFill>
              <a:schemeClr val="tx1"/>
            </a:solidFill>
            <a:round/>
            <a:headEnd/>
            <a:tailEnd/>
          </a:ln>
        </p:spPr>
        <p:txBody>
          <a:bodyPr wrap="none" lIns="90000" tIns="46800" rIns="90000" bIns="468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ru-RU" altLang="ru-RU" b="1" i="1">
                <a:solidFill>
                  <a:srgbClr val="0F0FD3"/>
                </a:solidFill>
              </a:rPr>
              <a:t>Ориентация учебного процесса</a:t>
            </a:r>
          </a:p>
        </p:txBody>
      </p:sp>
      <p:sp>
        <p:nvSpPr>
          <p:cNvPr id="283654" name="AutoShape 6"/>
          <p:cNvSpPr>
            <a:spLocks noChangeArrowheads="1"/>
          </p:cNvSpPr>
          <p:nvPr/>
        </p:nvSpPr>
        <p:spPr bwMode="auto">
          <a:xfrm>
            <a:off x="2232025" y="3824288"/>
            <a:ext cx="4321175" cy="360362"/>
          </a:xfrm>
          <a:prstGeom prst="roundRect">
            <a:avLst>
              <a:gd name="adj" fmla="val 16667"/>
            </a:avLst>
          </a:prstGeom>
          <a:gradFill rotWithShape="1">
            <a:gsLst>
              <a:gs pos="0">
                <a:srgbClr val="5E7676"/>
              </a:gs>
              <a:gs pos="50000">
                <a:srgbClr val="CCFFFF"/>
              </a:gs>
              <a:gs pos="100000">
                <a:srgbClr val="5E7676"/>
              </a:gs>
            </a:gsLst>
            <a:lin ang="5400000" scaled="1"/>
          </a:gradFill>
          <a:ln w="9525">
            <a:solidFill>
              <a:schemeClr val="tx1"/>
            </a:solidFill>
            <a:round/>
            <a:headEnd/>
            <a:tailEnd/>
          </a:ln>
        </p:spPr>
        <p:txBody>
          <a:bodyPr wrap="none" lIns="90000" tIns="46800" rIns="90000" bIns="46800"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ru-RU" altLang="ru-RU" b="1" i="1">
                <a:solidFill>
                  <a:srgbClr val="0F0FD3"/>
                </a:solidFill>
              </a:rPr>
              <a:t>Задачи образовательного процесса </a:t>
            </a:r>
          </a:p>
        </p:txBody>
      </p:sp>
      <p:sp>
        <p:nvSpPr>
          <p:cNvPr id="283655" name="Text Box 7"/>
          <p:cNvSpPr txBox="1">
            <a:spLocks noChangeArrowheads="1"/>
          </p:cNvSpPr>
          <p:nvPr/>
        </p:nvSpPr>
        <p:spPr bwMode="auto">
          <a:xfrm>
            <a:off x="215900" y="2673350"/>
            <a:ext cx="3492500"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10000"/>
              </a:spcBef>
            </a:pPr>
            <a:r>
              <a:rPr lang="ru-RU" altLang="ru-RU" dirty="0"/>
              <a:t>Освоение инварианта содержания </a:t>
            </a:r>
          </a:p>
          <a:p>
            <a:pPr algn="ctr">
              <a:spcBef>
                <a:spcPct val="10000"/>
              </a:spcBef>
            </a:pPr>
            <a:endParaRPr lang="ru-RU" altLang="ru-RU" dirty="0">
              <a:solidFill>
                <a:schemeClr val="bg1"/>
              </a:solidFill>
            </a:endParaRPr>
          </a:p>
        </p:txBody>
      </p:sp>
      <p:sp>
        <p:nvSpPr>
          <p:cNvPr id="283656" name="Text Box 8"/>
          <p:cNvSpPr txBox="1">
            <a:spLocks noChangeArrowheads="1"/>
          </p:cNvSpPr>
          <p:nvPr/>
        </p:nvSpPr>
        <p:spPr bwMode="auto">
          <a:xfrm>
            <a:off x="4572000" y="2673350"/>
            <a:ext cx="4427538" cy="95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10000"/>
              </a:spcBef>
            </a:pPr>
            <a:r>
              <a:rPr lang="ru-RU" altLang="ru-RU" dirty="0"/>
              <a:t>Формирование способности к решению учебных задач</a:t>
            </a:r>
          </a:p>
          <a:p>
            <a:pPr algn="ctr">
              <a:spcBef>
                <a:spcPct val="10000"/>
              </a:spcBef>
            </a:pPr>
            <a:endParaRPr lang="ru-RU" altLang="ru-RU" dirty="0">
              <a:solidFill>
                <a:schemeClr val="bg1"/>
              </a:solidFill>
            </a:endParaRPr>
          </a:p>
        </p:txBody>
      </p:sp>
      <p:sp>
        <p:nvSpPr>
          <p:cNvPr id="283657" name="Text Box 9"/>
          <p:cNvSpPr txBox="1">
            <a:spLocks noChangeArrowheads="1"/>
          </p:cNvSpPr>
          <p:nvPr/>
        </p:nvSpPr>
        <p:spPr bwMode="auto">
          <a:xfrm>
            <a:off x="214313" y="4214813"/>
            <a:ext cx="3857625" cy="2033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ru-RU" dirty="0">
                <a:solidFill>
                  <a:schemeClr val="accent1"/>
                </a:solidFill>
              </a:rPr>
              <a:t>“</a:t>
            </a:r>
            <a:r>
              <a:rPr lang="ru-RU" altLang="ru-RU" b="1" u="sng" dirty="0">
                <a:solidFill>
                  <a:schemeClr val="accent1"/>
                </a:solidFill>
              </a:rPr>
              <a:t>УЧУ ПРЕДМЕТУ</a:t>
            </a:r>
            <a:r>
              <a:rPr lang="en-US" altLang="ru-RU" dirty="0">
                <a:solidFill>
                  <a:schemeClr val="accent1"/>
                </a:solidFill>
              </a:rPr>
              <a:t>”</a:t>
            </a:r>
            <a:endParaRPr lang="ru-RU" altLang="ru-RU" dirty="0">
              <a:solidFill>
                <a:schemeClr val="accent1"/>
              </a:solidFill>
            </a:endParaRPr>
          </a:p>
          <a:p>
            <a:pPr algn="ctr"/>
            <a:r>
              <a:rPr lang="ru-RU" altLang="ru-RU" dirty="0"/>
              <a:t>Передача</a:t>
            </a:r>
            <a:r>
              <a:rPr lang="en-US" altLang="ru-RU" dirty="0"/>
              <a:t> “</a:t>
            </a:r>
            <a:r>
              <a:rPr lang="ru-RU" altLang="ru-RU" dirty="0"/>
              <a:t>готового</a:t>
            </a:r>
            <a:r>
              <a:rPr lang="en-US" altLang="ru-RU" dirty="0"/>
              <a:t>”</a:t>
            </a:r>
            <a:r>
              <a:rPr lang="ru-RU" altLang="ru-RU" dirty="0"/>
              <a:t> знания с акцентом на его отработку в ходе индивидуальной работы.</a:t>
            </a:r>
          </a:p>
          <a:p>
            <a:pPr algn="ctr"/>
            <a:r>
              <a:rPr lang="ru-RU" altLang="ru-RU" dirty="0"/>
              <a:t>Ориентация на</a:t>
            </a:r>
            <a:r>
              <a:rPr lang="en-US" altLang="ru-RU" dirty="0"/>
              <a:t> </a:t>
            </a:r>
            <a:r>
              <a:rPr lang="ru-RU" altLang="ru-RU" dirty="0"/>
              <a:t>уровень восприятия </a:t>
            </a:r>
            <a:r>
              <a:rPr lang="en-US" altLang="ru-RU" dirty="0"/>
              <a:t>“</a:t>
            </a:r>
            <a:r>
              <a:rPr lang="ru-RU" altLang="ru-RU" dirty="0"/>
              <a:t>среднего</a:t>
            </a:r>
            <a:r>
              <a:rPr lang="en-US" altLang="ru-RU" dirty="0"/>
              <a:t>” </a:t>
            </a:r>
            <a:r>
              <a:rPr lang="ru-RU" altLang="ru-RU" dirty="0"/>
              <a:t>ученика.</a:t>
            </a:r>
          </a:p>
          <a:p>
            <a:pPr algn="ctr"/>
            <a:r>
              <a:rPr lang="en-US" altLang="ru-RU" dirty="0"/>
              <a:t>“</a:t>
            </a:r>
            <a:r>
              <a:rPr lang="ru-RU" altLang="ru-RU" dirty="0"/>
              <a:t>Предметность</a:t>
            </a:r>
            <a:r>
              <a:rPr lang="en-US" altLang="ru-RU" dirty="0"/>
              <a:t>”</a:t>
            </a:r>
            <a:endParaRPr lang="ru-RU" altLang="ru-RU" dirty="0"/>
          </a:p>
        </p:txBody>
      </p:sp>
      <p:sp>
        <p:nvSpPr>
          <p:cNvPr id="283658" name="Text Box 10"/>
          <p:cNvSpPr txBox="1">
            <a:spLocks noChangeArrowheads="1"/>
          </p:cNvSpPr>
          <p:nvPr/>
        </p:nvSpPr>
        <p:spPr bwMode="auto">
          <a:xfrm>
            <a:off x="4572000" y="4184650"/>
            <a:ext cx="4392613" cy="2051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ru-RU" dirty="0">
                <a:solidFill>
                  <a:schemeClr val="accent1"/>
                </a:solidFill>
              </a:rPr>
              <a:t>“</a:t>
            </a:r>
            <a:r>
              <a:rPr lang="ru-RU" altLang="ru-RU" b="1" u="sng" dirty="0">
                <a:solidFill>
                  <a:schemeClr val="accent1"/>
                </a:solidFill>
              </a:rPr>
              <a:t>Развиваю ученика</a:t>
            </a:r>
            <a:r>
              <a:rPr lang="en-US" altLang="ru-RU" dirty="0">
                <a:solidFill>
                  <a:schemeClr val="accent1"/>
                </a:solidFill>
              </a:rPr>
              <a:t>”</a:t>
            </a:r>
            <a:endParaRPr lang="ru-RU" altLang="ru-RU" dirty="0">
              <a:solidFill>
                <a:schemeClr val="accent1"/>
              </a:solidFill>
            </a:endParaRPr>
          </a:p>
          <a:p>
            <a:pPr algn="ctr"/>
            <a:r>
              <a:rPr lang="ru-RU" altLang="ru-RU" dirty="0"/>
              <a:t>Вовлечение учащихся в осознанную учебную деятельность. Индивидуальная и групповая формы работы.  Дифференциация требований.</a:t>
            </a:r>
          </a:p>
          <a:p>
            <a:pPr algn="ctr">
              <a:spcBef>
                <a:spcPct val="10000"/>
              </a:spcBef>
            </a:pPr>
            <a:r>
              <a:rPr lang="ru-RU" altLang="ru-RU" dirty="0"/>
              <a:t>Интеграция, перенос  знаний</a:t>
            </a:r>
          </a:p>
        </p:txBody>
      </p:sp>
    </p:spTree>
    <p:extLst>
      <p:ext uri="{BB962C8B-B14F-4D97-AF65-F5344CB8AC3E}">
        <p14:creationId xmlns:p14="http://schemas.microsoft.com/office/powerpoint/2010/main" val="110838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3653"/>
                                        </p:tgtEl>
                                        <p:attrNameLst>
                                          <p:attrName>style.visibility</p:attrName>
                                        </p:attrNameLst>
                                      </p:cBhvr>
                                      <p:to>
                                        <p:strVal val="visible"/>
                                      </p:to>
                                    </p:set>
                                    <p:animEffect transition="in" filter="wipe(up)">
                                      <p:cBhvr>
                                        <p:cTn id="7" dur="500"/>
                                        <p:tgtEl>
                                          <p:spTgt spid="28365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3655"/>
                                        </p:tgtEl>
                                        <p:attrNameLst>
                                          <p:attrName>style.visibility</p:attrName>
                                        </p:attrNameLst>
                                      </p:cBhvr>
                                      <p:to>
                                        <p:strVal val="visible"/>
                                      </p:to>
                                    </p:set>
                                    <p:animEffect transition="in" filter="wipe(left)">
                                      <p:cBhvr>
                                        <p:cTn id="10" dur="500"/>
                                        <p:tgtEl>
                                          <p:spTgt spid="28365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83656"/>
                                        </p:tgtEl>
                                        <p:attrNameLst>
                                          <p:attrName>style.visibility</p:attrName>
                                        </p:attrNameLst>
                                      </p:cBhvr>
                                      <p:to>
                                        <p:strVal val="visible"/>
                                      </p:to>
                                    </p:set>
                                    <p:animEffect transition="in" filter="wipe(right)">
                                      <p:cBhvr>
                                        <p:cTn id="13" dur="500"/>
                                        <p:tgtEl>
                                          <p:spTgt spid="2836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83654"/>
                                        </p:tgtEl>
                                        <p:attrNameLst>
                                          <p:attrName>style.visibility</p:attrName>
                                        </p:attrNameLst>
                                      </p:cBhvr>
                                      <p:to>
                                        <p:strVal val="visible"/>
                                      </p:to>
                                    </p:set>
                                    <p:animEffect transition="in" filter="wipe(up)">
                                      <p:cBhvr>
                                        <p:cTn id="18" dur="500"/>
                                        <p:tgtEl>
                                          <p:spTgt spid="28365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3657"/>
                                        </p:tgtEl>
                                        <p:attrNameLst>
                                          <p:attrName>style.visibility</p:attrName>
                                        </p:attrNameLst>
                                      </p:cBhvr>
                                      <p:to>
                                        <p:strVal val="visible"/>
                                      </p:to>
                                    </p:set>
                                    <p:animEffect transition="in" filter="wipe(left)">
                                      <p:cBhvr>
                                        <p:cTn id="21" dur="500"/>
                                        <p:tgtEl>
                                          <p:spTgt spid="28365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83658"/>
                                        </p:tgtEl>
                                        <p:attrNameLst>
                                          <p:attrName>style.visibility</p:attrName>
                                        </p:attrNameLst>
                                      </p:cBhvr>
                                      <p:to>
                                        <p:strVal val="visible"/>
                                      </p:to>
                                    </p:set>
                                    <p:animEffect transition="in" filter="wipe(right)">
                                      <p:cBhvr>
                                        <p:cTn id="24" dur="500"/>
                                        <p:tgtEl>
                                          <p:spTgt spid="283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3" grpId="0" animBg="1"/>
      <p:bldP spid="283654" grpId="0" animBg="1"/>
      <p:bldP spid="283655" grpId="0" animBg="1"/>
      <p:bldP spid="283656" grpId="0" animBg="1"/>
      <p:bldP spid="283657" grpId="0" animBg="1"/>
      <p:bldP spid="2836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323850" y="1449388"/>
            <a:ext cx="8569325" cy="900112"/>
          </a:xfrm>
          <a:prstGeom prst="roundRect">
            <a:avLst>
              <a:gd name="adj" fmla="val 16667"/>
            </a:avLst>
          </a:prstGeom>
          <a:solidFill>
            <a:srgbClr val="92D050"/>
          </a:solidFill>
          <a:ln w="9525">
            <a:solidFill>
              <a:srgbClr val="003300"/>
            </a:solidFill>
            <a:round/>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ru-RU" altLang="ru-RU" sz="2500" b="1">
                <a:solidFill>
                  <a:srgbClr val="003300"/>
                </a:solidFill>
                <a:latin typeface="Verdana" pitchFamily="34" charset="0"/>
              </a:rPr>
              <a:t>Овладение метапредметными умениями</a:t>
            </a:r>
          </a:p>
          <a:p>
            <a:pPr algn="ctr"/>
            <a:r>
              <a:rPr lang="ru-RU" altLang="ru-RU" sz="2500" b="1">
                <a:solidFill>
                  <a:srgbClr val="003300"/>
                </a:solidFill>
                <a:latin typeface="Verdana" pitchFamily="34" charset="0"/>
              </a:rPr>
              <a:t>и предметными знаниями</a:t>
            </a:r>
          </a:p>
        </p:txBody>
      </p:sp>
      <p:sp>
        <p:nvSpPr>
          <p:cNvPr id="12292" name="AutoShape 4"/>
          <p:cNvSpPr>
            <a:spLocks noChangeArrowheads="1"/>
          </p:cNvSpPr>
          <p:nvPr/>
        </p:nvSpPr>
        <p:spPr bwMode="auto">
          <a:xfrm>
            <a:off x="1258888" y="4941888"/>
            <a:ext cx="6265862" cy="1655762"/>
          </a:xfrm>
          <a:prstGeom prst="roundRect">
            <a:avLst>
              <a:gd name="adj" fmla="val 16667"/>
            </a:avLst>
          </a:prstGeom>
          <a:solidFill>
            <a:schemeClr val="accent2">
              <a:lumMod val="20000"/>
              <a:lumOff val="80000"/>
            </a:schemeClr>
          </a:solidFill>
          <a:ln w="28575">
            <a:solidFill>
              <a:srgbClr val="C00000"/>
            </a:solidFill>
            <a:round/>
            <a:headEnd/>
            <a:tailEnd/>
          </a:ln>
        </p:spPr>
        <p:txBody>
          <a:bodyPr wrap="none" anchor="ctr"/>
          <a:lstStyle/>
          <a:p>
            <a:pPr lvl="1">
              <a:defRPr/>
            </a:pPr>
            <a:r>
              <a:rPr lang="ru-RU" sz="2500" b="1" cap="small" dirty="0">
                <a:solidFill>
                  <a:srgbClr val="003300"/>
                </a:solidFill>
              </a:rPr>
              <a:t>способность к решению задач:</a:t>
            </a:r>
          </a:p>
          <a:p>
            <a:pPr lvl="1">
              <a:buFont typeface="Wingdings" pitchFamily="2" charset="2"/>
              <a:buChar char="ü"/>
              <a:defRPr/>
            </a:pPr>
            <a:r>
              <a:rPr lang="ru-RU" sz="2500" b="1" dirty="0">
                <a:solidFill>
                  <a:srgbClr val="003300"/>
                </a:solidFill>
              </a:rPr>
              <a:t> </a:t>
            </a:r>
            <a:r>
              <a:rPr lang="ru-RU" sz="2400" b="1" dirty="0">
                <a:solidFill>
                  <a:srgbClr val="004600"/>
                </a:solidFill>
              </a:rPr>
              <a:t>учебно-познавательных</a:t>
            </a:r>
          </a:p>
          <a:p>
            <a:pPr lvl="1">
              <a:buFont typeface="Wingdings" pitchFamily="2" charset="2"/>
              <a:buChar char="ü"/>
              <a:defRPr/>
            </a:pPr>
            <a:r>
              <a:rPr lang="ru-RU" sz="2400" b="1" dirty="0">
                <a:solidFill>
                  <a:srgbClr val="004600"/>
                </a:solidFill>
              </a:rPr>
              <a:t> учебно-практических </a:t>
            </a:r>
          </a:p>
          <a:p>
            <a:pPr lvl="1">
              <a:buFont typeface="Wingdings" pitchFamily="2" charset="2"/>
              <a:buChar char="ü"/>
              <a:defRPr/>
            </a:pPr>
            <a:r>
              <a:rPr lang="ru-RU" sz="2400" b="1" dirty="0">
                <a:solidFill>
                  <a:srgbClr val="004600"/>
                </a:solidFill>
              </a:rPr>
              <a:t> проектно –исследовательских  </a:t>
            </a:r>
            <a:r>
              <a:rPr lang="ru-RU" sz="2400" b="1" dirty="0">
                <a:solidFill>
                  <a:srgbClr val="004600"/>
                </a:solidFill>
                <a:latin typeface="Tahoma" pitchFamily="34" charset="0"/>
              </a:rPr>
              <a:t> </a:t>
            </a:r>
          </a:p>
        </p:txBody>
      </p:sp>
      <p:sp>
        <p:nvSpPr>
          <p:cNvPr id="12293" name="AutoShape 5"/>
          <p:cNvSpPr>
            <a:spLocks noChangeArrowheads="1"/>
          </p:cNvSpPr>
          <p:nvPr/>
        </p:nvSpPr>
        <p:spPr bwMode="auto">
          <a:xfrm>
            <a:off x="3636963" y="4508500"/>
            <a:ext cx="1439862" cy="433388"/>
          </a:xfrm>
          <a:prstGeom prst="downArrow">
            <a:avLst>
              <a:gd name="adj1" fmla="val 50000"/>
              <a:gd name="adj2" fmla="val 25000"/>
            </a:avLst>
          </a:prstGeom>
          <a:solidFill>
            <a:srgbClr val="C0000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ru-RU" altLang="ru-RU">
              <a:latin typeface="Verdana" pitchFamily="34" charset="0"/>
            </a:endParaRPr>
          </a:p>
        </p:txBody>
      </p:sp>
      <p:sp>
        <p:nvSpPr>
          <p:cNvPr id="12296" name="AutoShape 2"/>
          <p:cNvSpPr>
            <a:spLocks noChangeArrowheads="1"/>
          </p:cNvSpPr>
          <p:nvPr/>
        </p:nvSpPr>
        <p:spPr bwMode="auto">
          <a:xfrm>
            <a:off x="857250" y="2571750"/>
            <a:ext cx="3143250" cy="1800225"/>
          </a:xfrm>
          <a:prstGeom prst="roundRect">
            <a:avLst>
              <a:gd name="adj" fmla="val 16667"/>
            </a:avLst>
          </a:prstGeom>
          <a:solidFill>
            <a:schemeClr val="tx2">
              <a:lumMod val="20000"/>
              <a:lumOff val="80000"/>
            </a:schemeClr>
          </a:solidFill>
          <a:ln w="9525">
            <a:solidFill>
              <a:schemeClr val="tx1"/>
            </a:solidFill>
            <a:round/>
            <a:headEnd/>
            <a:tailEnd/>
          </a:ln>
        </p:spPr>
        <p:txBody>
          <a:bodyPr wrap="none" anchor="ctr"/>
          <a:lstStyle/>
          <a:p>
            <a:pPr algn="ctr">
              <a:defRPr/>
            </a:pPr>
            <a:r>
              <a:rPr lang="ru-RU" sz="2200" b="1" u="sng" cap="small" dirty="0" err="1">
                <a:solidFill>
                  <a:srgbClr val="002060"/>
                </a:solidFill>
              </a:rPr>
              <a:t>метапредметные</a:t>
            </a:r>
            <a:r>
              <a:rPr lang="ru-RU" sz="2200" b="1" u="sng" cap="small" dirty="0">
                <a:solidFill>
                  <a:srgbClr val="002060"/>
                </a:solidFill>
              </a:rPr>
              <a:t>:</a:t>
            </a:r>
          </a:p>
          <a:p>
            <a:pPr>
              <a:buFontTx/>
              <a:buChar char="•"/>
              <a:defRPr/>
            </a:pPr>
            <a:r>
              <a:rPr lang="ru-RU" sz="1750" b="1" dirty="0" err="1">
                <a:solidFill>
                  <a:srgbClr val="003300"/>
                </a:solidFill>
              </a:rPr>
              <a:t>саморегуляция</a:t>
            </a:r>
            <a:endParaRPr lang="ru-RU" sz="1750" b="1" dirty="0">
              <a:solidFill>
                <a:srgbClr val="003300"/>
              </a:solidFill>
            </a:endParaRPr>
          </a:p>
          <a:p>
            <a:pPr>
              <a:buFontTx/>
              <a:buChar char="•"/>
              <a:defRPr/>
            </a:pPr>
            <a:r>
              <a:rPr lang="ru-RU" sz="1750" b="1" dirty="0">
                <a:solidFill>
                  <a:srgbClr val="003300"/>
                </a:solidFill>
              </a:rPr>
              <a:t>коммуникация</a:t>
            </a:r>
          </a:p>
          <a:p>
            <a:pPr>
              <a:buFontTx/>
              <a:buChar char="•"/>
              <a:defRPr/>
            </a:pPr>
            <a:r>
              <a:rPr lang="ru-RU" sz="1750" b="1" dirty="0">
                <a:solidFill>
                  <a:srgbClr val="003300"/>
                </a:solidFill>
              </a:rPr>
              <a:t>познавательная</a:t>
            </a:r>
          </a:p>
          <a:p>
            <a:pPr>
              <a:defRPr/>
            </a:pPr>
            <a:r>
              <a:rPr lang="ru-RU" sz="1750" b="1" dirty="0">
                <a:solidFill>
                  <a:srgbClr val="003300"/>
                </a:solidFill>
              </a:rPr>
              <a:t>  деятельность </a:t>
            </a:r>
          </a:p>
        </p:txBody>
      </p:sp>
      <p:sp>
        <p:nvSpPr>
          <p:cNvPr id="12297" name="AutoShape 2"/>
          <p:cNvSpPr>
            <a:spLocks noChangeArrowheads="1"/>
          </p:cNvSpPr>
          <p:nvPr/>
        </p:nvSpPr>
        <p:spPr bwMode="auto">
          <a:xfrm>
            <a:off x="4857750" y="2500313"/>
            <a:ext cx="3455988" cy="1800225"/>
          </a:xfrm>
          <a:prstGeom prst="roundRect">
            <a:avLst>
              <a:gd name="adj" fmla="val 16667"/>
            </a:avLst>
          </a:prstGeom>
          <a:solidFill>
            <a:srgbClr val="FFFF99"/>
          </a:solidFill>
          <a:ln w="9525">
            <a:solidFill>
              <a:schemeClr val="tx1"/>
            </a:solidFill>
            <a:round/>
            <a:headEnd/>
            <a:tailEnd/>
          </a:ln>
        </p:spPr>
        <p:txBody>
          <a:bodyPr wrap="none" anchor="ctr"/>
          <a:lstStyle/>
          <a:p>
            <a:pPr algn="ctr">
              <a:defRPr/>
            </a:pPr>
            <a:r>
              <a:rPr lang="ru-RU" sz="1850" b="1" u="sng" cap="small" dirty="0">
                <a:solidFill>
                  <a:srgbClr val="002060"/>
                </a:solidFill>
              </a:rPr>
              <a:t>предметные</a:t>
            </a:r>
            <a:r>
              <a:rPr lang="ru-RU" sz="1850" b="1" cap="small" dirty="0">
                <a:solidFill>
                  <a:srgbClr val="002060"/>
                </a:solidFill>
              </a:rPr>
              <a:t>:</a:t>
            </a:r>
          </a:p>
          <a:p>
            <a:pPr>
              <a:buFontTx/>
              <a:buChar char="•"/>
              <a:defRPr/>
            </a:pPr>
            <a:r>
              <a:rPr lang="ru-RU" sz="1750" b="1" dirty="0">
                <a:solidFill>
                  <a:srgbClr val="003300"/>
                </a:solidFill>
              </a:rPr>
              <a:t>освоение системы знаний</a:t>
            </a:r>
          </a:p>
          <a:p>
            <a:pPr>
              <a:buFontTx/>
              <a:buChar char="•"/>
              <a:defRPr/>
            </a:pPr>
            <a:r>
              <a:rPr lang="ru-RU" sz="1750" b="1" dirty="0">
                <a:solidFill>
                  <a:srgbClr val="003300"/>
                </a:solidFill>
              </a:rPr>
              <a:t>преобразование, применение </a:t>
            </a:r>
          </a:p>
          <a:p>
            <a:pPr>
              <a:defRPr/>
            </a:pPr>
            <a:r>
              <a:rPr lang="ru-RU" sz="1750" b="1" dirty="0">
                <a:solidFill>
                  <a:srgbClr val="003300"/>
                </a:solidFill>
              </a:rPr>
              <a:t>и самостоятельный поиск</a:t>
            </a:r>
          </a:p>
          <a:p>
            <a:pPr>
              <a:defRPr/>
            </a:pPr>
            <a:r>
              <a:rPr lang="ru-RU" sz="1750" b="1" dirty="0">
                <a:solidFill>
                  <a:srgbClr val="003300"/>
                </a:solidFill>
              </a:rPr>
              <a:t>знаний  </a:t>
            </a:r>
          </a:p>
        </p:txBody>
      </p:sp>
      <p:sp>
        <p:nvSpPr>
          <p:cNvPr id="20490" name="WordArt 10"/>
          <p:cNvSpPr>
            <a:spLocks noChangeArrowheads="1" noChangeShapeType="1" noTextEdit="1"/>
          </p:cNvSpPr>
          <p:nvPr/>
        </p:nvSpPr>
        <p:spPr bwMode="auto">
          <a:xfrm>
            <a:off x="647700" y="4437063"/>
            <a:ext cx="7812088" cy="215900"/>
          </a:xfrm>
          <a:prstGeom prst="rect">
            <a:avLst/>
          </a:prstGeom>
          <a:solidFill>
            <a:srgbClr val="C00000"/>
          </a:solidFill>
          <a:ln>
            <a:solidFill>
              <a:srgbClr val="C00000"/>
            </a:solidFill>
          </a:ln>
        </p:spPr>
        <p:style>
          <a:lnRef idx="2">
            <a:schemeClr val="accent2"/>
          </a:lnRef>
          <a:fillRef idx="1">
            <a:schemeClr val="lt1"/>
          </a:fillRef>
          <a:effectRef idx="0">
            <a:schemeClr val="accent2"/>
          </a:effectRef>
          <a:fontRef idx="minor">
            <a:schemeClr val="dk1"/>
          </a:fontRef>
        </p:style>
        <p:txBody>
          <a:bodyPr wrap="none" fromWordArt="1">
            <a:prstTxWarp prst="textPlain">
              <a:avLst>
                <a:gd name="adj" fmla="val 49672"/>
              </a:avLst>
            </a:prstTxWarp>
          </a:bodyPr>
          <a:lstStyle/>
          <a:p>
            <a:pPr>
              <a:defRPr/>
            </a:pPr>
            <a:r>
              <a:rPr lang="ru-RU" i="1" kern="10" spc="100" dirty="0">
                <a:ln w="18000">
                  <a:solidFill>
                    <a:srgbClr val="003300"/>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cs typeface="Arial"/>
              </a:rPr>
              <a:t>                                                     </a:t>
            </a:r>
          </a:p>
        </p:txBody>
      </p:sp>
      <p:sp>
        <p:nvSpPr>
          <p:cNvPr id="11" name="AutoShape 2"/>
          <p:cNvSpPr>
            <a:spLocks noChangeArrowheads="1"/>
          </p:cNvSpPr>
          <p:nvPr/>
        </p:nvSpPr>
        <p:spPr bwMode="gray">
          <a:xfrm>
            <a:off x="720725" y="188913"/>
            <a:ext cx="8172450" cy="936625"/>
          </a:xfrm>
          <a:prstGeom prst="roundRect">
            <a:avLst>
              <a:gd name="adj" fmla="val 49106"/>
            </a:avLst>
          </a:prstGeom>
          <a:solidFill>
            <a:schemeClr val="accent3">
              <a:lumMod val="60000"/>
              <a:lumOff val="40000"/>
            </a:schemeClr>
          </a:solidFill>
          <a:ln w="28575">
            <a:solidFill>
              <a:srgbClr val="003300"/>
            </a:solidFill>
            <a:round/>
            <a:headEnd/>
            <a:tailEnd/>
          </a:ln>
          <a:effectLst>
            <a:outerShdw dist="107763" dir="2700000" algn="ctr" rotWithShape="0">
              <a:schemeClr val="bg2">
                <a:alpha val="50000"/>
              </a:schemeClr>
            </a:outerShdw>
          </a:effectLst>
        </p:spPr>
        <p:txBody>
          <a:bodyPr wrap="none" anchor="ctr"/>
          <a:lstStyle/>
          <a:p>
            <a:pPr algn="ctr">
              <a:defRPr/>
            </a:pPr>
            <a:r>
              <a:rPr lang="ru-RU" sz="3400" b="1" dirty="0">
                <a:solidFill>
                  <a:srgbClr val="003300"/>
                </a:solidFill>
              </a:rPr>
              <a:t>Показатели достижения</a:t>
            </a:r>
          </a:p>
          <a:p>
            <a:pPr algn="ctr">
              <a:defRPr/>
            </a:pPr>
            <a:r>
              <a:rPr lang="ru-RU" sz="3400" b="1" dirty="0">
                <a:solidFill>
                  <a:srgbClr val="003300"/>
                </a:solidFill>
              </a:rPr>
              <a:t>ФГОС</a:t>
            </a:r>
          </a:p>
        </p:txBody>
      </p:sp>
      <p:sp>
        <p:nvSpPr>
          <p:cNvPr id="9225" name="TextBox 11"/>
          <p:cNvSpPr txBox="1">
            <a:spLocks noChangeArrowheads="1"/>
          </p:cNvSpPr>
          <p:nvPr/>
        </p:nvSpPr>
        <p:spPr bwMode="auto">
          <a:xfrm flipH="1">
            <a:off x="8459788" y="6515100"/>
            <a:ext cx="433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b="1">
                <a:solidFill>
                  <a:srgbClr val="003300"/>
                </a:solidFill>
                <a:latin typeface="Verdana" pitchFamily="34" charset="0"/>
              </a:rPr>
              <a:t>6</a:t>
            </a:r>
          </a:p>
        </p:txBody>
      </p:sp>
    </p:spTree>
    <p:extLst>
      <p:ext uri="{BB962C8B-B14F-4D97-AF65-F5344CB8AC3E}">
        <p14:creationId xmlns:p14="http://schemas.microsoft.com/office/powerpoint/2010/main" val="4008330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296"/>
                                        </p:tgtEl>
                                        <p:attrNameLst>
                                          <p:attrName>style.visibility</p:attrName>
                                        </p:attrNameLst>
                                      </p:cBhvr>
                                      <p:to>
                                        <p:strVal val="visible"/>
                                      </p:to>
                                    </p:set>
                                    <p:animEffect transition="in" filter="wipe(up)">
                                      <p:cBhvr>
                                        <p:cTn id="7" dur="500"/>
                                        <p:tgtEl>
                                          <p:spTgt spid="12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297"/>
                                        </p:tgtEl>
                                        <p:attrNameLst>
                                          <p:attrName>style.visibility</p:attrName>
                                        </p:attrNameLst>
                                      </p:cBhvr>
                                      <p:to>
                                        <p:strVal val="visible"/>
                                      </p:to>
                                    </p:set>
                                    <p:animEffect transition="in" filter="wipe(up)">
                                      <p:cBhvr>
                                        <p:cTn id="12" dur="500"/>
                                        <p:tgtEl>
                                          <p:spTgt spid="122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490"/>
                                        </p:tgtEl>
                                        <p:attrNameLst>
                                          <p:attrName>style.visibility</p:attrName>
                                        </p:attrNameLst>
                                      </p:cBhvr>
                                      <p:to>
                                        <p:strVal val="visible"/>
                                      </p:to>
                                    </p:set>
                                    <p:animEffect transition="in" filter="wipe(up)">
                                      <p:cBhvr>
                                        <p:cTn id="17" dur="500"/>
                                        <p:tgtEl>
                                          <p:spTgt spid="2049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2293"/>
                                        </p:tgtEl>
                                        <p:attrNameLst>
                                          <p:attrName>style.visibility</p:attrName>
                                        </p:attrNameLst>
                                      </p:cBhvr>
                                      <p:to>
                                        <p:strVal val="visible"/>
                                      </p:to>
                                    </p:set>
                                    <p:animEffect transition="in" filter="wipe(up)">
                                      <p:cBhvr>
                                        <p:cTn id="20" dur="500"/>
                                        <p:tgtEl>
                                          <p:spTgt spid="1229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wipe(up)">
                                      <p:cBhvr>
                                        <p:cTn id="23"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6" grpId="0" animBg="1"/>
      <p:bldP spid="1229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251520" y="404664"/>
            <a:ext cx="8892480" cy="822474"/>
          </a:xfrm>
        </p:spPr>
        <p:txBody>
          <a:bodyPr>
            <a:noAutofit/>
          </a:bodyPr>
          <a:lstStyle/>
          <a:p>
            <a:pPr eaLnBrk="1" hangingPunct="1">
              <a:defRPr/>
            </a:pPr>
            <a:r>
              <a:rPr lang="ru-RU" b="1" dirty="0" smtClean="0">
                <a:solidFill>
                  <a:srgbClr val="C00000"/>
                </a:solidFill>
                <a:latin typeface="Arial" pitchFamily="34" charset="0"/>
                <a:cs typeface="Arial" pitchFamily="34" charset="0"/>
              </a:rPr>
              <a:t>Учебно-познавательные задачи</a:t>
            </a:r>
          </a:p>
        </p:txBody>
      </p:sp>
      <p:sp>
        <p:nvSpPr>
          <p:cNvPr id="15363" name="Содержимое 2"/>
          <p:cNvSpPr>
            <a:spLocks noGrp="1"/>
          </p:cNvSpPr>
          <p:nvPr>
            <p:ph idx="1"/>
          </p:nvPr>
        </p:nvSpPr>
        <p:spPr>
          <a:xfrm>
            <a:off x="468313" y="1227138"/>
            <a:ext cx="8156575" cy="5461000"/>
          </a:xfrm>
        </p:spPr>
        <p:txBody>
          <a:bodyPr/>
          <a:lstStyle/>
          <a:p>
            <a:pPr marL="914400" lvl="1" indent="-514350" algn="ctr" eaLnBrk="1" hangingPunct="1">
              <a:buFont typeface="Wingdings" pitchFamily="2" charset="2"/>
              <a:buNone/>
              <a:defRPr/>
            </a:pPr>
            <a:endParaRPr lang="ru-RU" sz="1400" b="1" i="1" dirty="0" smtClean="0">
              <a:solidFill>
                <a:srgbClr val="003300"/>
              </a:solidFill>
              <a:latin typeface="Arial" pitchFamily="34" charset="0"/>
              <a:cs typeface="Arial" pitchFamily="34" charset="0"/>
            </a:endParaRPr>
          </a:p>
          <a:p>
            <a:pPr marL="400050" lvl="1" indent="0" algn="just" eaLnBrk="1" hangingPunct="1">
              <a:buFont typeface="Wingdings 3" pitchFamily="18" charset="2"/>
              <a:buNone/>
              <a:defRPr/>
            </a:pPr>
            <a:r>
              <a:rPr lang="ru-RU" sz="2000" b="1" dirty="0" smtClean="0">
                <a:solidFill>
                  <a:srgbClr val="003300"/>
                </a:solidFill>
                <a:latin typeface="Arial" pitchFamily="34" charset="0"/>
                <a:cs typeface="Arial" pitchFamily="34" charset="0"/>
              </a:rPr>
              <a:t>                             НА ФОРМИРОВАНИЕ УМЕНИЙ:</a:t>
            </a:r>
          </a:p>
          <a:p>
            <a:pPr marL="914400" lvl="1" indent="-514350" algn="just" eaLnBrk="1" hangingPunct="1">
              <a:buFont typeface="Wingdings" pitchFamily="2" charset="2"/>
              <a:buChar char="q"/>
              <a:defRPr/>
            </a:pPr>
            <a:r>
              <a:rPr lang="ru-RU" sz="2000" b="1" dirty="0" smtClean="0">
                <a:solidFill>
                  <a:srgbClr val="003300"/>
                </a:solidFill>
                <a:latin typeface="Arial" pitchFamily="34" charset="0"/>
                <a:cs typeface="Arial" pitchFamily="34" charset="0"/>
              </a:rPr>
              <a:t>применения стандартных алгоритмов и процедур;</a:t>
            </a:r>
          </a:p>
          <a:p>
            <a:pPr marL="914400" lvl="1" indent="-514350" algn="just" eaLnBrk="1" hangingPunct="1">
              <a:buFont typeface="Arial" pitchFamily="34" charset="0"/>
              <a:buNone/>
              <a:defRPr/>
            </a:pPr>
            <a:endParaRPr lang="ru-RU" sz="1400" b="1" dirty="0" smtClean="0">
              <a:solidFill>
                <a:srgbClr val="003300"/>
              </a:solidFill>
              <a:latin typeface="Arial" pitchFamily="34" charset="0"/>
              <a:cs typeface="Arial" pitchFamily="34" charset="0"/>
            </a:endParaRPr>
          </a:p>
          <a:p>
            <a:pPr marL="914400" lvl="1" indent="-514350" algn="just" eaLnBrk="1" hangingPunct="1">
              <a:buFont typeface="Wingdings" pitchFamily="2" charset="2"/>
              <a:buChar char="q"/>
              <a:defRPr/>
            </a:pPr>
            <a:r>
              <a:rPr lang="ru-RU" sz="2000" b="1" dirty="0" smtClean="0">
                <a:solidFill>
                  <a:srgbClr val="003300"/>
                </a:solidFill>
                <a:latin typeface="Arial" pitchFamily="34" charset="0"/>
                <a:cs typeface="Arial" pitchFamily="34" charset="0"/>
              </a:rPr>
              <a:t>выявления и осознания сущности и особенностей изучаемых объектов, создания и использования моделей изучаемых объектов;</a:t>
            </a:r>
          </a:p>
          <a:p>
            <a:pPr marL="914400" lvl="1" indent="-514350" algn="just" eaLnBrk="1" hangingPunct="1">
              <a:buFont typeface="Arial" pitchFamily="34" charset="0"/>
              <a:buNone/>
              <a:defRPr/>
            </a:pPr>
            <a:endParaRPr lang="ru-RU" sz="1400" b="1" dirty="0" smtClean="0">
              <a:solidFill>
                <a:srgbClr val="003300"/>
              </a:solidFill>
              <a:latin typeface="Arial" pitchFamily="34" charset="0"/>
              <a:cs typeface="Arial" pitchFamily="34" charset="0"/>
            </a:endParaRPr>
          </a:p>
          <a:p>
            <a:pPr marL="914400" lvl="1" indent="-514350" algn="just" eaLnBrk="1" hangingPunct="1">
              <a:buFont typeface="Wingdings" pitchFamily="2" charset="2"/>
              <a:buChar char="q"/>
              <a:defRPr/>
            </a:pPr>
            <a:r>
              <a:rPr lang="ru-RU" sz="2000" b="1" dirty="0" smtClean="0">
                <a:solidFill>
                  <a:srgbClr val="003300"/>
                </a:solidFill>
                <a:latin typeface="Arial" pitchFamily="34" charset="0"/>
                <a:cs typeface="Arial" pitchFamily="34" charset="0"/>
              </a:rPr>
              <a:t>выявления и анализа существенных и устойчивых связей  и отношений между объектами и процессами;</a:t>
            </a:r>
          </a:p>
          <a:p>
            <a:pPr marL="914400" lvl="1" indent="-514350" algn="just" eaLnBrk="1" hangingPunct="1">
              <a:buFont typeface="Arial" pitchFamily="34" charset="0"/>
              <a:buNone/>
              <a:defRPr/>
            </a:pPr>
            <a:endParaRPr lang="ru-RU" sz="1400" b="1" dirty="0" smtClean="0">
              <a:solidFill>
                <a:srgbClr val="003300"/>
              </a:solidFill>
              <a:latin typeface="Arial" pitchFamily="34" charset="0"/>
              <a:cs typeface="Arial" pitchFamily="34" charset="0"/>
            </a:endParaRPr>
          </a:p>
          <a:p>
            <a:pPr marL="914400" lvl="1" indent="-514350" algn="just" eaLnBrk="1" hangingPunct="1">
              <a:buFont typeface="Wingdings" pitchFamily="2" charset="2"/>
              <a:buChar char="q"/>
              <a:defRPr/>
            </a:pPr>
            <a:r>
              <a:rPr lang="ru-RU" sz="2000" b="1" i="1" dirty="0" smtClean="0">
                <a:solidFill>
                  <a:schemeClr val="tx1"/>
                </a:solidFill>
                <a:latin typeface="Arial" pitchFamily="34" charset="0"/>
                <a:cs typeface="Arial" pitchFamily="34" charset="0"/>
              </a:rPr>
              <a:t>самостоятельного приобретения, переноса и интеграции знаний</a:t>
            </a:r>
          </a:p>
          <a:p>
            <a:pPr marL="914400" lvl="1" indent="-514350" algn="just" eaLnBrk="1" hangingPunct="1">
              <a:buFont typeface="Wingdings" pitchFamily="2" charset="2"/>
              <a:buChar char="q"/>
              <a:defRPr/>
            </a:pPr>
            <a:endParaRPr lang="ru-RU" sz="2000" b="1" i="1" dirty="0" smtClean="0"/>
          </a:p>
          <a:p>
            <a:pPr marL="914400" lvl="1" indent="-514350" algn="just" eaLnBrk="1" hangingPunct="1">
              <a:buFont typeface="Arial" pitchFamily="34" charset="0"/>
              <a:buNone/>
              <a:defRPr/>
            </a:pPr>
            <a:endParaRPr lang="ru-RU" sz="2000" dirty="0" smtClean="0"/>
          </a:p>
        </p:txBody>
      </p:sp>
      <p:sp>
        <p:nvSpPr>
          <p:cNvPr id="10244" name="Rectangle 5"/>
          <p:cNvSpPr>
            <a:spLocks/>
          </p:cNvSpPr>
          <p:nvPr/>
        </p:nvSpPr>
        <p:spPr bwMode="auto">
          <a:xfrm>
            <a:off x="3635375" y="6519863"/>
            <a:ext cx="1728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z="1100">
                <a:latin typeface="Constantia" pitchFamily="18" charset="0"/>
                <a:sym typeface="Tahoma" pitchFamily="34" charset="0"/>
              </a:rPr>
              <a:t>      </a:t>
            </a:r>
          </a:p>
          <a:p>
            <a:r>
              <a:rPr lang="ru-RU" altLang="ru-RU" sz="1100">
                <a:latin typeface="Constantia" pitchFamily="18" charset="0"/>
                <a:sym typeface="Tahoma" pitchFamily="34" charset="0"/>
              </a:rPr>
              <a:t>   </a:t>
            </a:r>
            <a:endParaRPr lang="en-US" altLang="ru-RU" sz="1100">
              <a:solidFill>
                <a:schemeClr val="bg1"/>
              </a:solidFill>
              <a:latin typeface="Constantia" pitchFamily="18" charset="0"/>
              <a:sym typeface="Tahoma" pitchFamily="34" charset="0"/>
            </a:endParaRPr>
          </a:p>
        </p:txBody>
      </p:sp>
      <p:sp>
        <p:nvSpPr>
          <p:cNvPr id="10245" name="TextBox 4"/>
          <p:cNvSpPr txBox="1">
            <a:spLocks noChangeArrowheads="1"/>
          </p:cNvSpPr>
          <p:nvPr/>
        </p:nvSpPr>
        <p:spPr bwMode="auto">
          <a:xfrm flipH="1">
            <a:off x="8401050" y="6319838"/>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b="1">
                <a:solidFill>
                  <a:srgbClr val="003300"/>
                </a:solidFill>
              </a:rPr>
              <a:t>7</a:t>
            </a:r>
          </a:p>
        </p:txBody>
      </p:sp>
    </p:spTree>
    <p:extLst>
      <p:ext uri="{BB962C8B-B14F-4D97-AF65-F5344CB8AC3E}">
        <p14:creationId xmlns:p14="http://schemas.microsoft.com/office/powerpoint/2010/main" val="1055249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51520" y="44450"/>
            <a:ext cx="8435280" cy="1143000"/>
          </a:xfrm>
        </p:spPr>
        <p:txBody>
          <a:bodyPr>
            <a:normAutofit/>
          </a:bodyPr>
          <a:lstStyle/>
          <a:p>
            <a:pPr eaLnBrk="1" hangingPunct="1">
              <a:defRPr/>
            </a:pPr>
            <a:r>
              <a:rPr lang="ru-RU" sz="4000" b="1" dirty="0" smtClean="0">
                <a:solidFill>
                  <a:srgbClr val="C00000"/>
                </a:solidFill>
                <a:latin typeface="Arial" pitchFamily="34" charset="0"/>
                <a:cs typeface="Arial" pitchFamily="34" charset="0"/>
              </a:rPr>
              <a:t>Учебно-практические задачи</a:t>
            </a:r>
            <a:endParaRPr lang="ru-RU" sz="4000"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387" name="Rectangle 3"/>
          <p:cNvSpPr>
            <a:spLocks noGrp="1" noChangeArrowheads="1"/>
          </p:cNvSpPr>
          <p:nvPr>
            <p:ph type="body" idx="1"/>
          </p:nvPr>
        </p:nvSpPr>
        <p:spPr>
          <a:xfrm>
            <a:off x="179388" y="1187450"/>
            <a:ext cx="8964612" cy="5399088"/>
          </a:xfrm>
        </p:spPr>
        <p:txBody>
          <a:bodyPr/>
          <a:lstStyle/>
          <a:p>
            <a:pPr marL="400050" lvl="1" indent="0" algn="ctr" eaLnBrk="1" hangingPunct="1">
              <a:buFontTx/>
              <a:buNone/>
              <a:defRPr/>
            </a:pPr>
            <a:r>
              <a:rPr lang="ru-RU" b="1" dirty="0" smtClean="0">
                <a:solidFill>
                  <a:schemeClr val="bg1"/>
                </a:solidFill>
                <a:latin typeface="Arial" pitchFamily="34" charset="0"/>
                <a:cs typeface="Arial" pitchFamily="34" charset="0"/>
              </a:rPr>
              <a:t>на формирование умений :</a:t>
            </a:r>
          </a:p>
          <a:p>
            <a:pPr marL="400050" lvl="1" indent="0" algn="ctr" eaLnBrk="1" hangingPunct="1">
              <a:buFontTx/>
              <a:buNone/>
              <a:defRPr/>
            </a:pPr>
            <a:endParaRPr lang="ru-RU" sz="1400" b="1" dirty="0" smtClean="0">
              <a:solidFill>
                <a:schemeClr val="tx2">
                  <a:lumMod val="50000"/>
                </a:schemeClr>
              </a:solidFill>
              <a:latin typeface="Arial" pitchFamily="34" charset="0"/>
              <a:cs typeface="Arial" pitchFamily="34" charset="0"/>
            </a:endParaRPr>
          </a:p>
          <a:p>
            <a:pPr marL="400050" lvl="1" indent="0" eaLnBrk="1" hangingPunct="1">
              <a:buFont typeface="Wingdings" pitchFamily="2" charset="2"/>
              <a:buChar char="q"/>
              <a:defRPr/>
            </a:pPr>
            <a:r>
              <a:rPr lang="ru-RU" sz="2400" dirty="0" smtClean="0">
                <a:solidFill>
                  <a:srgbClr val="C00000"/>
                </a:solidFill>
                <a:latin typeface="Arial" pitchFamily="34" charset="0"/>
                <a:cs typeface="Arial" pitchFamily="34" charset="0"/>
              </a:rPr>
              <a:t>  </a:t>
            </a:r>
            <a:r>
              <a:rPr lang="ru-RU" sz="2200" b="1" i="1" dirty="0" smtClean="0">
                <a:solidFill>
                  <a:schemeClr val="tx1"/>
                </a:solidFill>
                <a:latin typeface="Arial" pitchFamily="34" charset="0"/>
                <a:cs typeface="Arial" pitchFamily="34" charset="0"/>
              </a:rPr>
              <a:t>решения проблемных ситуаций,  в том числе в ситуации неопределенности;</a:t>
            </a:r>
          </a:p>
          <a:p>
            <a:pPr marL="400050" lvl="1" indent="0" eaLnBrk="1" hangingPunct="1">
              <a:buFont typeface="Arial" pitchFamily="34" charset="0"/>
              <a:buNone/>
              <a:defRPr/>
            </a:pPr>
            <a:endParaRPr lang="ru-RU" sz="1400" b="1" i="1" dirty="0" smtClean="0">
              <a:solidFill>
                <a:srgbClr val="003300"/>
              </a:solidFill>
              <a:latin typeface="Arial" pitchFamily="34" charset="0"/>
              <a:cs typeface="Arial" pitchFamily="34" charset="0"/>
            </a:endParaRPr>
          </a:p>
          <a:p>
            <a:pPr marL="400050" lvl="1" indent="0" eaLnBrk="1" hangingPunct="1">
              <a:buFont typeface="Wingdings" pitchFamily="2" charset="2"/>
              <a:buChar char="q"/>
              <a:defRPr/>
            </a:pPr>
            <a:r>
              <a:rPr lang="ru-RU" sz="2200" dirty="0" smtClean="0">
                <a:solidFill>
                  <a:srgbClr val="003300"/>
                </a:solidFill>
                <a:latin typeface="Arial" pitchFamily="34" charset="0"/>
                <a:cs typeface="Arial" pitchFamily="34" charset="0"/>
              </a:rPr>
              <a:t> </a:t>
            </a:r>
            <a:r>
              <a:rPr lang="ru-RU" sz="2200" b="1" i="1" dirty="0" smtClean="0">
                <a:solidFill>
                  <a:srgbClr val="003300"/>
                </a:solidFill>
                <a:latin typeface="Arial" pitchFamily="34" charset="0"/>
                <a:cs typeface="Arial" pitchFamily="34" charset="0"/>
              </a:rPr>
              <a:t>сотрудничества </a:t>
            </a:r>
            <a:r>
              <a:rPr lang="ru-RU" sz="2200" i="1" dirty="0" smtClean="0">
                <a:solidFill>
                  <a:srgbClr val="003300"/>
                </a:solidFill>
                <a:latin typeface="Arial" pitchFamily="34" charset="0"/>
                <a:cs typeface="Arial" pitchFamily="34" charset="0"/>
              </a:rPr>
              <a:t>(</a:t>
            </a:r>
            <a:r>
              <a:rPr lang="ru-RU" sz="2200" dirty="0" smtClean="0">
                <a:solidFill>
                  <a:srgbClr val="003300"/>
                </a:solidFill>
                <a:latin typeface="Arial" pitchFamily="34" charset="0"/>
                <a:cs typeface="Arial" pitchFamily="34" charset="0"/>
              </a:rPr>
              <a:t> совместной работы с разделением ответственности за конечный результат);</a:t>
            </a:r>
          </a:p>
          <a:p>
            <a:pPr marL="400050" lvl="1" indent="0" eaLnBrk="1" hangingPunct="1">
              <a:buFont typeface="Arial" pitchFamily="34" charset="0"/>
              <a:buNone/>
              <a:defRPr/>
            </a:pPr>
            <a:endParaRPr lang="ru-RU" sz="1400" dirty="0" smtClean="0">
              <a:solidFill>
                <a:srgbClr val="003300"/>
              </a:solidFill>
              <a:latin typeface="Arial" pitchFamily="34" charset="0"/>
              <a:cs typeface="Arial" pitchFamily="34" charset="0"/>
            </a:endParaRPr>
          </a:p>
          <a:p>
            <a:pPr marL="400050" lvl="1" indent="0" eaLnBrk="1" hangingPunct="1">
              <a:buFont typeface="Wingdings" pitchFamily="2" charset="2"/>
              <a:buChar char="q"/>
              <a:defRPr/>
            </a:pPr>
            <a:r>
              <a:rPr lang="ru-RU" sz="2200" dirty="0" smtClean="0">
                <a:solidFill>
                  <a:srgbClr val="003300"/>
                </a:solidFill>
                <a:latin typeface="Arial" pitchFamily="34" charset="0"/>
                <a:cs typeface="Arial" pitchFamily="34" charset="0"/>
              </a:rPr>
              <a:t>  </a:t>
            </a:r>
            <a:r>
              <a:rPr lang="ru-RU" sz="2200" b="1" i="1" dirty="0" smtClean="0">
                <a:solidFill>
                  <a:srgbClr val="003300"/>
                </a:solidFill>
                <a:latin typeface="Arial" pitchFamily="34" charset="0"/>
                <a:cs typeface="Arial" pitchFamily="34" charset="0"/>
              </a:rPr>
              <a:t>развёрнутой коммуникации </a:t>
            </a:r>
            <a:r>
              <a:rPr lang="ru-RU" sz="2200" i="1" dirty="0" smtClean="0">
                <a:solidFill>
                  <a:srgbClr val="003300"/>
                </a:solidFill>
                <a:latin typeface="Arial" pitchFamily="34" charset="0"/>
                <a:cs typeface="Arial" pitchFamily="34" charset="0"/>
              </a:rPr>
              <a:t>(</a:t>
            </a:r>
            <a:r>
              <a:rPr lang="ru-RU" sz="2200" dirty="0" smtClean="0">
                <a:solidFill>
                  <a:srgbClr val="003300"/>
                </a:solidFill>
                <a:latin typeface="Arial" pitchFamily="34" charset="0"/>
                <a:cs typeface="Arial" pitchFamily="34" charset="0"/>
              </a:rPr>
              <a:t> создания письменного или устного текста-высказывания);</a:t>
            </a:r>
          </a:p>
          <a:p>
            <a:pPr marL="400050" lvl="1" indent="0" eaLnBrk="1" hangingPunct="1">
              <a:buFont typeface="Arial" pitchFamily="34" charset="0"/>
              <a:buNone/>
              <a:defRPr/>
            </a:pPr>
            <a:endParaRPr lang="ru-RU" sz="1400" dirty="0" smtClean="0">
              <a:solidFill>
                <a:srgbClr val="003300"/>
              </a:solidFill>
              <a:latin typeface="Arial" pitchFamily="34" charset="0"/>
              <a:cs typeface="Arial" pitchFamily="34" charset="0"/>
            </a:endParaRPr>
          </a:p>
          <a:p>
            <a:pPr marL="400050" lvl="1" indent="0" eaLnBrk="1" hangingPunct="1">
              <a:buFont typeface="Wingdings" pitchFamily="2" charset="2"/>
              <a:buChar char="q"/>
              <a:defRPr/>
            </a:pPr>
            <a:r>
              <a:rPr lang="ru-RU" sz="2200" dirty="0" smtClean="0">
                <a:solidFill>
                  <a:srgbClr val="003300"/>
                </a:solidFill>
                <a:latin typeface="Arial" pitchFamily="34" charset="0"/>
                <a:cs typeface="Arial" pitchFamily="34" charset="0"/>
              </a:rPr>
              <a:t>  </a:t>
            </a:r>
            <a:r>
              <a:rPr lang="ru-RU" sz="2200" b="1" i="1" dirty="0" smtClean="0">
                <a:solidFill>
                  <a:srgbClr val="003300"/>
                </a:solidFill>
                <a:latin typeface="Arial" pitchFamily="34" charset="0"/>
                <a:cs typeface="Arial" pitchFamily="34" charset="0"/>
              </a:rPr>
              <a:t>рефлексии </a:t>
            </a:r>
            <a:r>
              <a:rPr lang="ru-RU" sz="2200" i="1" dirty="0" smtClean="0">
                <a:solidFill>
                  <a:srgbClr val="003300"/>
                </a:solidFill>
                <a:latin typeface="Arial" pitchFamily="34" charset="0"/>
                <a:cs typeface="Arial" pitchFamily="34" charset="0"/>
              </a:rPr>
              <a:t>(</a:t>
            </a:r>
            <a:r>
              <a:rPr lang="ru-RU" sz="2200" dirty="0" smtClean="0">
                <a:solidFill>
                  <a:srgbClr val="003300"/>
                </a:solidFill>
                <a:latin typeface="Arial" pitchFamily="34" charset="0"/>
                <a:cs typeface="Arial" pitchFamily="34" charset="0"/>
              </a:rPr>
              <a:t>анализ собственной учебной деятельности)</a:t>
            </a:r>
            <a:endParaRPr lang="ru-RU" sz="2200" b="1" i="1" dirty="0" smtClean="0">
              <a:solidFill>
                <a:srgbClr val="003300"/>
              </a:solidFill>
              <a:latin typeface="Arial" pitchFamily="34" charset="0"/>
              <a:cs typeface="Arial" pitchFamily="34" charset="0"/>
            </a:endParaRPr>
          </a:p>
          <a:p>
            <a:pPr marL="400050" lvl="1" indent="0" eaLnBrk="1" hangingPunct="1">
              <a:buFontTx/>
              <a:buNone/>
              <a:defRPr/>
            </a:pPr>
            <a:endParaRPr lang="ru-RU" sz="2200" b="1" i="1" dirty="0" smtClean="0">
              <a:solidFill>
                <a:srgbClr val="FFFF00"/>
              </a:solidFill>
            </a:endParaRPr>
          </a:p>
        </p:txBody>
      </p:sp>
      <p:sp>
        <p:nvSpPr>
          <p:cNvPr id="11268" name="TextBox 3"/>
          <p:cNvSpPr txBox="1">
            <a:spLocks noChangeArrowheads="1"/>
          </p:cNvSpPr>
          <p:nvPr/>
        </p:nvSpPr>
        <p:spPr bwMode="auto">
          <a:xfrm flipH="1">
            <a:off x="8461375" y="6335713"/>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b="1">
                <a:solidFill>
                  <a:srgbClr val="003300"/>
                </a:solidFill>
              </a:rPr>
              <a:t>8</a:t>
            </a:r>
          </a:p>
        </p:txBody>
      </p:sp>
      <p:sp>
        <p:nvSpPr>
          <p:cNvPr id="11269" name="Rectangle 5"/>
          <p:cNvSpPr>
            <a:spLocks/>
          </p:cNvSpPr>
          <p:nvPr/>
        </p:nvSpPr>
        <p:spPr bwMode="auto">
          <a:xfrm>
            <a:off x="3635375" y="6519863"/>
            <a:ext cx="1728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z="1100">
                <a:latin typeface="Constantia" pitchFamily="18" charset="0"/>
                <a:sym typeface="Tahoma" pitchFamily="34" charset="0"/>
              </a:rPr>
              <a:t>      </a:t>
            </a:r>
          </a:p>
          <a:p>
            <a:r>
              <a:rPr lang="ru-RU" altLang="ru-RU" sz="1100">
                <a:latin typeface="Constantia" pitchFamily="18" charset="0"/>
                <a:sym typeface="Tahoma" pitchFamily="34" charset="0"/>
              </a:rPr>
              <a:t>   </a:t>
            </a:r>
            <a:endParaRPr lang="en-US" altLang="ru-RU" sz="1100">
              <a:solidFill>
                <a:schemeClr val="bg1"/>
              </a:solidFill>
              <a:latin typeface="Constantia" pitchFamily="18" charset="0"/>
              <a:sym typeface="Tahoma" pitchFamily="34" charset="0"/>
            </a:endParaRPr>
          </a:p>
        </p:txBody>
      </p:sp>
    </p:spTree>
    <p:extLst>
      <p:ext uri="{BB962C8B-B14F-4D97-AF65-F5344CB8AC3E}">
        <p14:creationId xmlns:p14="http://schemas.microsoft.com/office/powerpoint/2010/main" val="964288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395288" y="862013"/>
            <a:ext cx="8329612" cy="695325"/>
          </a:xfrm>
        </p:spPr>
        <p:txBody>
          <a:bodyPr/>
          <a:lstStyle/>
          <a:p>
            <a:pPr eaLnBrk="1" fontAlgn="auto" hangingPunct="1">
              <a:spcAft>
                <a:spcPts val="0"/>
              </a:spcAft>
              <a:defRPr/>
            </a:pPr>
            <a:r>
              <a:rPr lang="ru-RU" sz="3000" b="1" dirty="0" smtClean="0">
                <a:solidFill>
                  <a:schemeClr val="bg1"/>
                </a:solidFill>
                <a:cs typeface="Arial" pitchFamily="34" charset="0"/>
              </a:rPr>
              <a:t>    </a:t>
            </a:r>
          </a:p>
        </p:txBody>
      </p:sp>
      <p:sp>
        <p:nvSpPr>
          <p:cNvPr id="12291" name="Номер слайда 1"/>
          <p:cNvSpPr>
            <a:spLocks noGrp="1"/>
          </p:cNvSpPr>
          <p:nvPr>
            <p:ph type="sldNum" sz="quarter" idx="12"/>
          </p:nvPr>
        </p:nvSpPr>
        <p:spPr bwMode="auto">
          <a:xfrm>
            <a:off x="8172450" y="5775325"/>
            <a:ext cx="857250" cy="935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3EFF754-4DA0-49E4-94EA-A3766209DADD}" type="slidenum">
              <a:rPr lang="ru-RU" altLang="ru-RU" smtClean="0">
                <a:solidFill>
                  <a:srgbClr val="898989"/>
                </a:solidFill>
              </a:rPr>
              <a:pPr/>
              <a:t>37</a:t>
            </a:fld>
            <a:endParaRPr lang="ru-RU" altLang="ru-RU" smtClean="0">
              <a:solidFill>
                <a:srgbClr val="898989"/>
              </a:solidFill>
            </a:endParaRPr>
          </a:p>
        </p:txBody>
      </p:sp>
      <p:sp>
        <p:nvSpPr>
          <p:cNvPr id="3" name="Прямоугольник 2"/>
          <p:cNvSpPr/>
          <p:nvPr/>
        </p:nvSpPr>
        <p:spPr>
          <a:xfrm>
            <a:off x="0" y="227013"/>
            <a:ext cx="9144000" cy="534987"/>
          </a:xfrm>
          <a:prstGeom prst="rect">
            <a:avLst/>
          </a:prstGeom>
        </p:spPr>
        <p:txBody>
          <a:bodyPr>
            <a:spAutoFit/>
          </a:bodyPr>
          <a:lstStyle/>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Что должно измениться?</a:t>
            </a:r>
          </a:p>
        </p:txBody>
      </p:sp>
      <p:cxnSp>
        <p:nvCxnSpPr>
          <p:cNvPr id="18" name="Прямая соединительная линия 17"/>
          <p:cNvCxnSpPr/>
          <p:nvPr/>
        </p:nvCxnSpPr>
        <p:spPr>
          <a:xfrm>
            <a:off x="244475" y="862013"/>
            <a:ext cx="863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Таблица 3"/>
          <p:cNvGraphicFramePr>
            <a:graphicFrameLocks noGrp="1"/>
          </p:cNvGraphicFramePr>
          <p:nvPr>
            <p:extLst>
              <p:ext uri="{D42A27DB-BD31-4B8C-83A1-F6EECF244321}">
                <p14:modId xmlns:p14="http://schemas.microsoft.com/office/powerpoint/2010/main" val="3549782314"/>
              </p:ext>
            </p:extLst>
          </p:nvPr>
        </p:nvGraphicFramePr>
        <p:xfrm>
          <a:off x="244475" y="1268413"/>
          <a:ext cx="8631238" cy="4476750"/>
        </p:xfrm>
        <a:graphic>
          <a:graphicData uri="http://schemas.openxmlformats.org/drawingml/2006/table">
            <a:tbl>
              <a:tblPr firstRow="1" bandRow="1">
                <a:tableStyleId>{9D7B26C5-4107-4FEC-AEDC-1716B250A1EF}</a:tableStyleId>
              </a:tblPr>
              <a:tblGrid>
                <a:gridCol w="4315619"/>
                <a:gridCol w="4315619"/>
              </a:tblGrid>
              <a:tr h="11162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altLang="ru-RU" sz="2000" b="1" baseline="0" dirty="0" smtClean="0">
                          <a:solidFill>
                            <a:schemeClr val="tx1"/>
                          </a:solidFill>
                          <a:latin typeface="Arial" panose="020B0604020202020204" pitchFamily="34" charset="0"/>
                          <a:cs typeface="Arial" panose="020B0604020202020204" pitchFamily="34" charset="0"/>
                        </a:rPr>
                        <a:t>ЦЕЛЕВЫЕ  УСТАНОВКИ</a:t>
                      </a:r>
                    </a:p>
                  </a:txBody>
                  <a:tcPr marL="91447" marR="91447" marT="45726" marB="45726"/>
                </a:tc>
                <a:tc>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ru-RU" sz="2000" b="1" baseline="0" dirty="0" smtClean="0">
                          <a:solidFill>
                            <a:schemeClr val="tx1"/>
                          </a:solidFill>
                          <a:latin typeface="Arial" panose="020B0604020202020204" pitchFamily="34" charset="0"/>
                          <a:cs typeface="Arial" panose="020B0604020202020204" pitchFamily="34" charset="0"/>
                        </a:rPr>
                        <a:t>формирование обобщенных способов действий, компетенций обучающихся</a:t>
                      </a:r>
                    </a:p>
                  </a:txBody>
                  <a:tcPr marL="91447" marR="91447" marT="45726" marB="45726"/>
                </a:tc>
              </a:tr>
              <a:tr h="111627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altLang="ru-RU" sz="2000" b="1" baseline="0" dirty="0" smtClean="0">
                          <a:solidFill>
                            <a:schemeClr val="tx1"/>
                          </a:solidFill>
                          <a:latin typeface="Arial" panose="020B0604020202020204" pitchFamily="34" charset="0"/>
                          <a:cs typeface="Arial" panose="020B0604020202020204" pitchFamily="34" charset="0"/>
                        </a:rPr>
                        <a:t>СОДЕРЖАНИЕ ОБРАЗОВАНИЯ</a:t>
                      </a:r>
                    </a:p>
                  </a:txBody>
                  <a:tcPr marL="91447" marR="91447" marT="45726" marB="45726"/>
                </a:tc>
                <a:tc>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ru-RU" sz="2000" b="1" baseline="0" dirty="0" smtClean="0">
                          <a:solidFill>
                            <a:schemeClr val="tx1"/>
                          </a:solidFill>
                          <a:latin typeface="Arial" panose="020B0604020202020204" pitchFamily="34" charset="0"/>
                          <a:cs typeface="Arial" panose="020B0604020202020204" pitchFamily="34" charset="0"/>
                        </a:rPr>
                        <a:t> интегрированные и практико-ориентированные представления о мире</a:t>
                      </a:r>
                    </a:p>
                  </a:txBody>
                  <a:tcPr marL="91447" marR="91447" marT="45726" marB="45726"/>
                </a:tc>
              </a:tr>
              <a:tr h="1116278">
                <a:tc>
                  <a:txBody>
                    <a:bodyPr/>
                    <a:lstStyle/>
                    <a:p>
                      <a:pPr algn="l" eaLnBrk="1" hangingPunct="1">
                        <a:spcBef>
                          <a:spcPct val="0"/>
                        </a:spcBef>
                        <a:buFontTx/>
                        <a:buNone/>
                        <a:defRPr/>
                      </a:pPr>
                      <a:r>
                        <a:rPr lang="ru-RU" altLang="ru-RU" sz="2000" b="1" baseline="0" dirty="0" smtClean="0">
                          <a:solidFill>
                            <a:schemeClr val="tx1"/>
                          </a:solidFill>
                          <a:latin typeface="Arial" panose="020B0604020202020204" pitchFamily="34" charset="0"/>
                          <a:cs typeface="Arial" panose="020B0604020202020204" pitchFamily="34" charset="0"/>
                        </a:rPr>
                        <a:t>ДЕЯТЕЛЬНОСТЬ ПЕДАГОГА И ОБУЧАЮЩИХСЯ</a:t>
                      </a:r>
                    </a:p>
                  </a:txBody>
                  <a:tcPr marL="91447" marR="91447" marT="45726" marB="45726"/>
                </a:tc>
                <a:tc>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ru-RU" sz="2000" b="1" baseline="0" dirty="0" smtClean="0">
                          <a:solidFill>
                            <a:schemeClr val="tx1"/>
                          </a:solidFill>
                          <a:latin typeface="Arial" panose="020B0604020202020204" pitchFamily="34" charset="0"/>
                          <a:cs typeface="Arial" panose="020B0604020202020204" pitchFamily="34" charset="0"/>
                        </a:rPr>
                        <a:t>сотрудничество, сотворчество, совместный поиск новых знаний</a:t>
                      </a:r>
                    </a:p>
                  </a:txBody>
                  <a:tcPr marL="91447" marR="91447" marT="45726" marB="45726"/>
                </a:tc>
              </a:tr>
              <a:tr h="1127916">
                <a:tc>
                  <a:txBody>
                    <a:bodyPr/>
                    <a:lstStyle/>
                    <a:p>
                      <a:pPr algn="l" eaLnBrk="1" hangingPunct="1">
                        <a:spcBef>
                          <a:spcPct val="0"/>
                        </a:spcBef>
                        <a:buFont typeface="Arial" panose="020B0604020202020204" pitchFamily="34" charset="0"/>
                        <a:buNone/>
                      </a:pPr>
                      <a:r>
                        <a:rPr lang="ru-RU" altLang="ru-RU" sz="2000" b="1" baseline="0" dirty="0" smtClean="0">
                          <a:solidFill>
                            <a:schemeClr val="tx1"/>
                          </a:solidFill>
                          <a:latin typeface="Arial" panose="020B0604020202020204" pitchFamily="34" charset="0"/>
                          <a:cs typeface="Arial" panose="020B0604020202020204" pitchFamily="34" charset="0"/>
                        </a:rPr>
                        <a:t>ПЕДАГОГИЧЕСКИЕ ТЕХНОЛОГИИ</a:t>
                      </a:r>
                      <a:endParaRPr lang="ru-RU" altLang="ru-RU" sz="2000" b="1" baseline="0" dirty="0">
                        <a:solidFill>
                          <a:schemeClr val="tx1"/>
                        </a:solidFill>
                        <a:latin typeface="Arial" panose="020B0604020202020204" pitchFamily="34" charset="0"/>
                        <a:cs typeface="Arial" panose="020B0604020202020204" pitchFamily="34" charset="0"/>
                      </a:endParaRPr>
                    </a:p>
                  </a:txBody>
                  <a:tcPr marL="91447" marR="91447" marT="45726" marB="45726"/>
                </a:tc>
                <a:tc>
                  <a:txBody>
                    <a:bodyPr/>
                    <a:lstStyle/>
                    <a:p>
                      <a:pPr marL="285750" indent="-285750" eaLnBrk="1" hangingPunct="1">
                        <a:spcBef>
                          <a:spcPct val="40000"/>
                        </a:spcBef>
                        <a:buFont typeface="Wingdings" pitchFamily="2" charset="2"/>
                        <a:buChar char="q"/>
                        <a:defRPr/>
                      </a:pPr>
                      <a:r>
                        <a:rPr lang="ru-RU" sz="2000" b="1" baseline="0" dirty="0" smtClean="0">
                          <a:solidFill>
                            <a:schemeClr val="tx1"/>
                          </a:solidFill>
                          <a:latin typeface="Arial" panose="020B0604020202020204" pitchFamily="34" charset="0"/>
                          <a:cs typeface="Arial" panose="020B0604020202020204" pitchFamily="34" charset="0"/>
                        </a:rPr>
                        <a:t>личностно – ориентированное обучение</a:t>
                      </a:r>
                    </a:p>
                    <a:p>
                      <a:pPr marL="285750" indent="-285750" eaLnBrk="1" hangingPunct="1">
                        <a:spcBef>
                          <a:spcPct val="40000"/>
                        </a:spcBef>
                        <a:buFont typeface="Wingdings" pitchFamily="2" charset="2"/>
                        <a:buChar char="q"/>
                        <a:defRPr/>
                      </a:pPr>
                      <a:r>
                        <a:rPr lang="ru-RU" sz="2000" b="1" baseline="0" dirty="0" smtClean="0">
                          <a:solidFill>
                            <a:schemeClr val="tx1"/>
                          </a:solidFill>
                          <a:latin typeface="Arial" panose="020B0604020202020204" pitchFamily="34" charset="0"/>
                          <a:cs typeface="Arial" panose="020B0604020202020204" pitchFamily="34" charset="0"/>
                        </a:rPr>
                        <a:t> развивающее обучение</a:t>
                      </a:r>
                    </a:p>
                  </a:txBody>
                  <a:tcPr marL="91447" marR="91447" marT="45726" marB="45726"/>
                </a:tc>
              </a:tr>
            </a:tbl>
          </a:graphicData>
        </a:graphic>
      </p:graphicFrame>
    </p:spTree>
    <p:extLst>
      <p:ext uri="{BB962C8B-B14F-4D97-AF65-F5344CB8AC3E}">
        <p14:creationId xmlns:p14="http://schemas.microsoft.com/office/powerpoint/2010/main" val="2798028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395288" y="862013"/>
            <a:ext cx="8329612" cy="695325"/>
          </a:xfrm>
        </p:spPr>
        <p:txBody>
          <a:bodyPr/>
          <a:lstStyle/>
          <a:p>
            <a:pPr eaLnBrk="1" fontAlgn="auto" hangingPunct="1">
              <a:spcAft>
                <a:spcPts val="0"/>
              </a:spcAft>
              <a:defRPr/>
            </a:pPr>
            <a:r>
              <a:rPr lang="ru-RU" sz="3000" b="1" dirty="0" smtClean="0">
                <a:solidFill>
                  <a:schemeClr val="bg1"/>
                </a:solidFill>
                <a:cs typeface="Arial" pitchFamily="34" charset="0"/>
              </a:rPr>
              <a:t>    </a:t>
            </a:r>
          </a:p>
        </p:txBody>
      </p:sp>
      <p:sp>
        <p:nvSpPr>
          <p:cNvPr id="13315"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D0C5E62-67B2-4728-AB0E-783A102925AD}" type="slidenum">
              <a:rPr lang="ru-RU" altLang="ru-RU" smtClean="0">
                <a:solidFill>
                  <a:srgbClr val="898989"/>
                </a:solidFill>
              </a:rPr>
              <a:pPr/>
              <a:t>38</a:t>
            </a:fld>
            <a:endParaRPr lang="ru-RU" altLang="ru-RU" smtClean="0">
              <a:solidFill>
                <a:srgbClr val="898989"/>
              </a:solidFill>
            </a:endParaRPr>
          </a:p>
        </p:txBody>
      </p:sp>
      <p:sp>
        <p:nvSpPr>
          <p:cNvPr id="3" name="Прямоугольник 2"/>
          <p:cNvSpPr/>
          <p:nvPr/>
        </p:nvSpPr>
        <p:spPr>
          <a:xfrm>
            <a:off x="107950" y="230188"/>
            <a:ext cx="9144000" cy="534987"/>
          </a:xfrm>
          <a:prstGeom prst="rect">
            <a:avLst/>
          </a:prstGeom>
        </p:spPr>
        <p:txBody>
          <a:bodyPr>
            <a:spAutoFit/>
          </a:bodyPr>
          <a:lstStyle/>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Одни из.. </a:t>
            </a:r>
            <a:endPar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477686367"/>
              </p:ext>
            </p:extLst>
          </p:nvPr>
        </p:nvGraphicFramePr>
        <p:xfrm>
          <a:off x="244475" y="1268413"/>
          <a:ext cx="8864600" cy="11857037"/>
        </p:xfrm>
        <a:graphic>
          <a:graphicData uri="http://schemas.openxmlformats.org/drawingml/2006/table">
            <a:tbl>
              <a:tblPr firstRow="1" bandRow="1">
                <a:tableStyleId>{9D7B26C5-4107-4FEC-AEDC-1716B250A1EF}</a:tableStyleId>
              </a:tblPr>
              <a:tblGrid>
                <a:gridCol w="4183778"/>
                <a:gridCol w="4680822"/>
              </a:tblGrid>
              <a:tr h="8496770">
                <a:tc>
                  <a:txBody>
                    <a:bodyPr/>
                    <a:lstStyle/>
                    <a:p>
                      <a:r>
                        <a:rPr lang="ru-RU" sz="1800" b="1" i="0" kern="1200" baseline="0" dirty="0" smtClean="0">
                          <a:solidFill>
                            <a:schemeClr val="tx1"/>
                          </a:solidFill>
                          <a:effectLst/>
                          <a:latin typeface="+mn-lt"/>
                          <a:ea typeface="+mn-ea"/>
                          <a:cs typeface="+mn-cs"/>
                        </a:rPr>
                        <a:t>Технология полного усвоения знаний</a:t>
                      </a:r>
                      <a:r>
                        <a:rPr lang="ru-RU" sz="1800" b="0" i="0" kern="1200" baseline="0" dirty="0" smtClean="0">
                          <a:solidFill>
                            <a:schemeClr val="tx1"/>
                          </a:solidFill>
                          <a:effectLst/>
                          <a:latin typeface="+mn-lt"/>
                          <a:ea typeface="+mn-ea"/>
                          <a:cs typeface="+mn-cs"/>
                        </a:rPr>
                        <a:t>.</a:t>
                      </a:r>
                    </a:p>
                    <a:p>
                      <a:r>
                        <a:rPr lang="ru-RU" sz="1800" b="0" i="0" kern="1200" baseline="0" dirty="0" smtClean="0">
                          <a:solidFill>
                            <a:schemeClr val="tx1"/>
                          </a:solidFill>
                          <a:effectLst/>
                          <a:latin typeface="+mn-lt"/>
                          <a:ea typeface="+mn-ea"/>
                          <a:cs typeface="+mn-cs"/>
                        </a:rPr>
                        <a:t>Способности ученика определяются и развиваются  при оптимально подобранных  условиях.  Задача- создать условия для развитяи каждого обучающегося.</a:t>
                      </a:r>
                    </a:p>
                    <a:p>
                      <a:endParaRPr lang="ru-RU" sz="1800" baseline="0" dirty="0" smtClean="0">
                        <a:solidFill>
                          <a:schemeClr val="tx1"/>
                        </a:solidFill>
                      </a:endParaRPr>
                    </a:p>
                    <a:p>
                      <a:r>
                        <a:rPr lang="ru-RU" sz="1800" b="1" i="0" kern="1200" baseline="0" dirty="0" smtClean="0">
                          <a:solidFill>
                            <a:schemeClr val="tx1"/>
                          </a:solidFill>
                          <a:effectLst/>
                          <a:latin typeface="+mn-lt"/>
                          <a:ea typeface="+mn-ea"/>
                          <a:cs typeface="+mn-cs"/>
                        </a:rPr>
                        <a:t>Технология модульного обучения.</a:t>
                      </a:r>
                    </a:p>
                    <a:p>
                      <a:endParaRPr lang="ru-RU" sz="1800" b="1" i="0" kern="1200" baseline="0" dirty="0" smtClean="0">
                        <a:solidFill>
                          <a:schemeClr val="tx1"/>
                        </a:solidFill>
                        <a:effectLst/>
                        <a:latin typeface="+mn-lt"/>
                        <a:ea typeface="+mn-ea"/>
                        <a:cs typeface="+mn-cs"/>
                      </a:endParaRPr>
                    </a:p>
                    <a:p>
                      <a:r>
                        <a:rPr lang="ru-RU" sz="1800" b="1" i="0" kern="1200" baseline="0" dirty="0" smtClean="0">
                          <a:solidFill>
                            <a:schemeClr val="tx1"/>
                          </a:solidFill>
                          <a:effectLst/>
                          <a:latin typeface="+mn-lt"/>
                          <a:ea typeface="+mn-ea"/>
                          <a:cs typeface="+mn-cs"/>
                        </a:rPr>
                        <a:t>Парацентрическая технология.</a:t>
                      </a:r>
                      <a:endParaRPr lang="ru-RU" sz="1800" baseline="0" dirty="0">
                        <a:solidFill>
                          <a:schemeClr val="tx1"/>
                        </a:solidFill>
                      </a:endParaRPr>
                    </a:p>
                  </a:txBody>
                  <a:tcPr marL="91453" marR="91453" marT="45723" marB="45723"/>
                </a:tc>
                <a:tc>
                  <a:txBody>
                    <a:bodyPr/>
                    <a:lstStyle/>
                    <a:p>
                      <a:r>
                        <a:rPr lang="ru-RU" sz="1600" b="1" i="0" kern="1200" baseline="0" dirty="0" smtClean="0">
                          <a:solidFill>
                            <a:schemeClr val="tx1"/>
                          </a:solidFill>
                          <a:effectLst/>
                          <a:latin typeface="+mn-lt"/>
                          <a:ea typeface="+mn-ea"/>
                          <a:cs typeface="+mn-cs"/>
                        </a:rPr>
                        <a:t>Технология </a:t>
                      </a:r>
                      <a:r>
                        <a:rPr lang="ru-RU" sz="1600" b="1" i="0" kern="1200" baseline="0" dirty="0" err="1" smtClean="0">
                          <a:solidFill>
                            <a:schemeClr val="tx1"/>
                          </a:solidFill>
                          <a:effectLst/>
                          <a:latin typeface="+mn-lt"/>
                          <a:ea typeface="+mn-ea"/>
                          <a:cs typeface="+mn-cs"/>
                        </a:rPr>
                        <a:t>разноуровнего</a:t>
                      </a:r>
                      <a:r>
                        <a:rPr lang="ru-RU" sz="1600" b="1" i="0" kern="1200" baseline="0" dirty="0" smtClean="0">
                          <a:solidFill>
                            <a:schemeClr val="tx1"/>
                          </a:solidFill>
                          <a:effectLst/>
                          <a:latin typeface="+mn-lt"/>
                          <a:ea typeface="+mn-ea"/>
                          <a:cs typeface="+mn-cs"/>
                        </a:rPr>
                        <a:t> обучения.</a:t>
                      </a:r>
                      <a:endParaRPr lang="ru-RU" sz="1600" b="0" i="0" kern="1200" baseline="0" dirty="0" smtClean="0">
                        <a:solidFill>
                          <a:schemeClr val="tx1"/>
                        </a:solidFill>
                        <a:effectLst/>
                        <a:latin typeface="+mn-lt"/>
                        <a:ea typeface="+mn-ea"/>
                        <a:cs typeface="+mn-cs"/>
                      </a:endParaRPr>
                    </a:p>
                    <a:p>
                      <a:r>
                        <a:rPr lang="ru-RU" sz="1600" b="0" i="0" kern="1200" baseline="0" dirty="0" smtClean="0">
                          <a:solidFill>
                            <a:schemeClr val="tx1"/>
                          </a:solidFill>
                          <a:effectLst/>
                          <a:latin typeface="+mn-lt"/>
                          <a:ea typeface="+mn-ea"/>
                          <a:cs typeface="+mn-cs"/>
                        </a:rPr>
                        <a:t>(Различение по времени, необходимому ученику для усвоения учебного материала). </a:t>
                      </a:r>
                    </a:p>
                    <a:p>
                      <a:r>
                        <a:rPr lang="ru-RU" sz="1600" b="0" i="0" kern="1200" baseline="0" dirty="0" smtClean="0">
                          <a:solidFill>
                            <a:schemeClr val="tx1"/>
                          </a:solidFill>
                          <a:effectLst/>
                          <a:latin typeface="+mn-lt"/>
                          <a:ea typeface="+mn-ea"/>
                          <a:cs typeface="+mn-cs"/>
                        </a:rPr>
                        <a:t>Организационная модель:</a:t>
                      </a:r>
                    </a:p>
                    <a:p>
                      <a:r>
                        <a:rPr lang="ru-RU" sz="1600" b="0" i="0" kern="1200" baseline="0" dirty="0" smtClean="0">
                          <a:solidFill>
                            <a:schemeClr val="tx1"/>
                          </a:solidFill>
                          <a:effectLst/>
                          <a:latin typeface="+mn-lt"/>
                          <a:ea typeface="+mn-ea"/>
                          <a:cs typeface="+mn-cs"/>
                        </a:rPr>
                        <a:t>1) Комплектование классов однородного состава с начального этапа обучения в школе на основе диагностики характеристик личности и уровня овладения умениями.</a:t>
                      </a:r>
                    </a:p>
                    <a:p>
                      <a:r>
                        <a:rPr lang="ru-RU" sz="1600" b="0" i="0" kern="1200" baseline="0" dirty="0" smtClean="0">
                          <a:solidFill>
                            <a:schemeClr val="tx1"/>
                          </a:solidFill>
                          <a:effectLst/>
                          <a:latin typeface="+mn-lt"/>
                          <a:ea typeface="+mn-ea"/>
                          <a:cs typeface="+mn-cs"/>
                        </a:rPr>
                        <a:t>2) </a:t>
                      </a:r>
                      <a:r>
                        <a:rPr lang="ru-RU" sz="1600" b="0" i="0" kern="1200" baseline="0" dirty="0" err="1" smtClean="0">
                          <a:solidFill>
                            <a:schemeClr val="tx1"/>
                          </a:solidFill>
                          <a:effectLst/>
                          <a:latin typeface="+mn-lt"/>
                          <a:ea typeface="+mn-ea"/>
                          <a:cs typeface="+mn-cs"/>
                        </a:rPr>
                        <a:t>внутриклассная</a:t>
                      </a:r>
                      <a:r>
                        <a:rPr lang="ru-RU" sz="1600" b="0" i="0" kern="1200" baseline="0" dirty="0" smtClean="0">
                          <a:solidFill>
                            <a:schemeClr val="tx1"/>
                          </a:solidFill>
                          <a:effectLst/>
                          <a:latin typeface="+mn-lt"/>
                          <a:ea typeface="+mn-ea"/>
                          <a:cs typeface="+mn-cs"/>
                        </a:rPr>
                        <a:t> дифференциация в среднем звене. </a:t>
                      </a:r>
                    </a:p>
                    <a:p>
                      <a:r>
                        <a:rPr lang="ru-RU" sz="1600" b="0" i="0" kern="1200" baseline="0" dirty="0" smtClean="0">
                          <a:solidFill>
                            <a:schemeClr val="tx1"/>
                          </a:solidFill>
                          <a:effectLst/>
                          <a:latin typeface="+mn-lt"/>
                          <a:ea typeface="+mn-ea"/>
                          <a:cs typeface="+mn-cs"/>
                        </a:rPr>
                        <a:t>3) профильное обучение в основной школе и старших классах. </a:t>
                      </a:r>
                    </a:p>
                    <a:p>
                      <a:endParaRPr lang="ru-RU" sz="1600" b="0" i="0" kern="1200" baseline="0" dirty="0" smtClean="0">
                        <a:solidFill>
                          <a:schemeClr val="tx1"/>
                        </a:solidFill>
                        <a:effectLst/>
                        <a:latin typeface="+mn-lt"/>
                        <a:ea typeface="+mn-ea"/>
                        <a:cs typeface="+mn-cs"/>
                      </a:endParaRPr>
                    </a:p>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ru-RU" sz="1600" b="1" baseline="0" dirty="0" smtClean="0">
                        <a:solidFill>
                          <a:schemeClr val="tx1"/>
                        </a:solidFill>
                        <a:latin typeface="Arial" panose="020B0604020202020204" pitchFamily="34" charset="0"/>
                        <a:cs typeface="Arial" panose="020B0604020202020204" pitchFamily="34" charset="0"/>
                      </a:endParaRPr>
                    </a:p>
                  </a:txBody>
                  <a:tcPr marL="91453" marR="91453" marT="45723" marB="45723"/>
                </a:tc>
              </a:tr>
              <a:tr h="11162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altLang="ru-RU" sz="2000" b="1" dirty="0" smtClean="0">
                        <a:solidFill>
                          <a:schemeClr val="bg1"/>
                        </a:solidFill>
                        <a:latin typeface="Arial" panose="020B0604020202020204" pitchFamily="34" charset="0"/>
                        <a:cs typeface="Arial" panose="020B0604020202020204" pitchFamily="34" charset="0"/>
                      </a:endParaRPr>
                    </a:p>
                  </a:txBody>
                  <a:tcPr marL="91453" marR="91453" marT="45723" marB="45723"/>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altLang="ru-RU" sz="1600" b="1" dirty="0" smtClean="0">
                        <a:solidFill>
                          <a:schemeClr val="bg1"/>
                        </a:solidFill>
                        <a:latin typeface="Arial" panose="020B0604020202020204" pitchFamily="34" charset="0"/>
                        <a:cs typeface="Arial" panose="020B0604020202020204" pitchFamily="34" charset="0"/>
                      </a:endParaRPr>
                    </a:p>
                  </a:txBody>
                  <a:tcPr marL="91453" marR="91453" marT="45723" marB="45723"/>
                </a:tc>
              </a:tr>
              <a:tr h="1116210">
                <a:tc>
                  <a:txBody>
                    <a:bodyPr/>
                    <a:lstStyle/>
                    <a:p>
                      <a:pPr algn="l" eaLnBrk="1" hangingPunct="1">
                        <a:spcBef>
                          <a:spcPct val="0"/>
                        </a:spcBef>
                        <a:buFontTx/>
                        <a:buNone/>
                        <a:defRPr/>
                      </a:pPr>
                      <a:endParaRPr lang="ru-RU" altLang="ru-RU" sz="2000" b="1" dirty="0" smtClean="0">
                        <a:solidFill>
                          <a:schemeClr val="bg1"/>
                        </a:solidFill>
                        <a:latin typeface="Arial" panose="020B0604020202020204" pitchFamily="34" charset="0"/>
                        <a:cs typeface="Arial" panose="020B0604020202020204" pitchFamily="34" charset="0"/>
                      </a:endParaRPr>
                    </a:p>
                  </a:txBody>
                  <a:tcPr marL="91453" marR="91453" marT="45723" marB="45723"/>
                </a:tc>
                <a:tc>
                  <a:txBody>
                    <a:bodyPr/>
                    <a:lstStyle/>
                    <a:p>
                      <a:pPr marL="285750" marR="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ru-RU" sz="2000" b="1" dirty="0" smtClean="0">
                        <a:solidFill>
                          <a:schemeClr val="bg1"/>
                        </a:solidFill>
                        <a:latin typeface="Arial" panose="020B0604020202020204" pitchFamily="34" charset="0"/>
                        <a:cs typeface="Arial" panose="020B0604020202020204" pitchFamily="34" charset="0"/>
                      </a:endParaRPr>
                    </a:p>
                  </a:txBody>
                  <a:tcPr marL="91453" marR="91453" marT="45723" marB="45723"/>
                </a:tc>
              </a:tr>
              <a:tr h="1127847">
                <a:tc>
                  <a:txBody>
                    <a:bodyPr/>
                    <a:lstStyle/>
                    <a:p>
                      <a:pPr algn="l" eaLnBrk="1" hangingPunct="1">
                        <a:spcBef>
                          <a:spcPct val="0"/>
                        </a:spcBef>
                        <a:buFont typeface="Arial" panose="020B0604020202020204" pitchFamily="34" charset="0"/>
                        <a:buNone/>
                      </a:pPr>
                      <a:endParaRPr lang="ru-RU" altLang="ru-RU" sz="2000" b="1" dirty="0">
                        <a:solidFill>
                          <a:schemeClr val="bg1"/>
                        </a:solidFill>
                        <a:latin typeface="Arial" panose="020B0604020202020204" pitchFamily="34" charset="0"/>
                        <a:cs typeface="Arial" panose="020B0604020202020204" pitchFamily="34" charset="0"/>
                      </a:endParaRPr>
                    </a:p>
                  </a:txBody>
                  <a:tcPr marL="91453" marR="91453" marT="45723" marB="45723"/>
                </a:tc>
                <a:tc>
                  <a:txBody>
                    <a:bodyPr/>
                    <a:lstStyle/>
                    <a:p>
                      <a:pPr marL="285750" indent="-285750" eaLnBrk="1" hangingPunct="1">
                        <a:spcBef>
                          <a:spcPct val="40000"/>
                        </a:spcBef>
                        <a:buFont typeface="Wingdings" pitchFamily="2" charset="2"/>
                        <a:buChar char="q"/>
                        <a:defRPr/>
                      </a:pPr>
                      <a:endParaRPr lang="ru-RU" sz="2000" b="1" dirty="0" smtClean="0">
                        <a:solidFill>
                          <a:schemeClr val="bg1"/>
                        </a:solidFill>
                        <a:latin typeface="Arial" panose="020B0604020202020204" pitchFamily="34" charset="0"/>
                        <a:cs typeface="Arial" panose="020B0604020202020204" pitchFamily="34" charset="0"/>
                      </a:endParaRPr>
                    </a:p>
                  </a:txBody>
                  <a:tcPr marL="91453" marR="91453" marT="45723" marB="45723"/>
                </a:tc>
              </a:tr>
            </a:tbl>
          </a:graphicData>
        </a:graphic>
      </p:graphicFrame>
    </p:spTree>
    <p:extLst>
      <p:ext uri="{BB962C8B-B14F-4D97-AF65-F5344CB8AC3E}">
        <p14:creationId xmlns:p14="http://schemas.microsoft.com/office/powerpoint/2010/main" val="62555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1763713" y="1916113"/>
            <a:ext cx="6480175"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Bef>
                <a:spcPct val="20000"/>
              </a:spcBef>
              <a:buClr>
                <a:schemeClr val="tx1"/>
              </a:buClr>
              <a:buSzPct val="70000"/>
              <a:buFont typeface="Wingdings" pitchFamily="2" charset="2"/>
              <a:buNone/>
            </a:pPr>
            <a:r>
              <a:rPr lang="ru-RU" altLang="ru-RU" sz="2800"/>
              <a:t>«Парацентрическая технология» </a:t>
            </a:r>
            <a:r>
              <a:rPr lang="en-US" altLang="ru-RU" sz="2800"/>
              <a:t>-</a:t>
            </a:r>
            <a:r>
              <a:rPr lang="ru-RU" altLang="ru-RU" sz="2800"/>
              <a:t> обучение в парах со средствами обучения при помощи методических  инструкций, с последующим выходом на контроль  собеседование с педагогом. </a:t>
            </a:r>
          </a:p>
          <a:p>
            <a:endParaRPr lang="ru-RU" altLang="ru-RU" sz="2800"/>
          </a:p>
        </p:txBody>
      </p:sp>
      <p:pic>
        <p:nvPicPr>
          <p:cNvPr id="14339" name="Picture 7" descr="MCj0088956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260350"/>
            <a:ext cx="2447925"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descr="MCj039813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3644900"/>
            <a:ext cx="2620962"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Номер слайда 8"/>
          <p:cNvSpPr>
            <a:spLocks noGrp="1"/>
          </p:cNvSpPr>
          <p:nvPr>
            <p:ph type="sldNum" sz="quarter" idx="12"/>
          </p:nvPr>
        </p:nvSpPr>
        <p:spPr bwMode="auto">
          <a:xfrm>
            <a:off x="8496300" y="6400800"/>
            <a:ext cx="1295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4F83377-7723-492C-A16C-B7E675E0E765}" type="slidenum">
              <a:rPr lang="ru-RU" altLang="ru-RU" smtClean="0">
                <a:solidFill>
                  <a:srgbClr val="0A304A"/>
                </a:solidFill>
              </a:rPr>
              <a:pPr/>
              <a:t>39</a:t>
            </a:fld>
            <a:endParaRPr lang="ru-RU" altLang="ru-RU" smtClean="0">
              <a:solidFill>
                <a:srgbClr val="0A304A"/>
              </a:solidFill>
            </a:endParaRPr>
          </a:p>
        </p:txBody>
      </p:sp>
    </p:spTree>
    <p:extLst>
      <p:ext uri="{BB962C8B-B14F-4D97-AF65-F5344CB8AC3E}">
        <p14:creationId xmlns:p14="http://schemas.microsoft.com/office/powerpoint/2010/main" val="140084118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772816"/>
            <a:ext cx="7408333" cy="4353347"/>
          </a:xfrm>
        </p:spPr>
        <p:txBody>
          <a:bodyPr>
            <a:normAutofit lnSpcReduction="10000"/>
          </a:bodyPr>
          <a:lstStyle/>
          <a:p>
            <a:pPr marL="0" indent="0" algn="just">
              <a:buNone/>
            </a:pPr>
            <a:endParaRPr lang="ru-RU" dirty="0" smtClean="0"/>
          </a:p>
          <a:p>
            <a:pPr marL="0" indent="0" algn="just">
              <a:buNone/>
            </a:pPr>
            <a:r>
              <a:rPr lang="ru-RU" dirty="0" smtClean="0"/>
              <a:t>Коллектив авторов подготовил данное пособие на основе проведения занятий по программе повышения квалификации педагогов «Содержание и методика преподавания курса финансовой грамотности различным категориям обучающихся» с учетом системно-</a:t>
            </a:r>
            <a:r>
              <a:rPr lang="ru-RU" dirty="0" err="1" smtClean="0"/>
              <a:t>деятельностного</a:t>
            </a:r>
            <a:r>
              <a:rPr lang="ru-RU" dirty="0" smtClean="0"/>
              <a:t> подхода к организации обучения основам финансовой грамотности в образовательных организациях общего и среднего профессионального образования.</a:t>
            </a:r>
          </a:p>
          <a:p>
            <a:pPr marL="0" indent="0" algn="just">
              <a:buNone/>
            </a:pPr>
            <a:r>
              <a:rPr lang="ru-RU" dirty="0" smtClean="0"/>
              <a:t>Пособие предназначено для педагогов, прошедших курсы повышения финансовой грамотности.</a:t>
            </a:r>
            <a:endParaRPr lang="ru-RU" dirty="0"/>
          </a:p>
        </p:txBody>
      </p:sp>
      <p:sp>
        <p:nvSpPr>
          <p:cNvPr id="3" name="Заголовок 2"/>
          <p:cNvSpPr>
            <a:spLocks noGrp="1"/>
          </p:cNvSpPr>
          <p:nvPr>
            <p:ph type="title"/>
          </p:nvPr>
        </p:nvSpPr>
        <p:spPr/>
        <p:txBody>
          <a:bodyPr/>
          <a:lstStyle/>
          <a:p>
            <a:r>
              <a:rPr lang="ru-RU" dirty="0" smtClean="0"/>
              <a:t>Введение</a:t>
            </a:r>
            <a:endParaRPr lang="ru-RU" dirty="0"/>
          </a:p>
        </p:txBody>
      </p:sp>
    </p:spTree>
    <p:extLst>
      <p:ext uri="{BB962C8B-B14F-4D97-AF65-F5344CB8AC3E}">
        <p14:creationId xmlns:p14="http://schemas.microsoft.com/office/powerpoint/2010/main" val="1201510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87624" y="25610"/>
            <a:ext cx="6554788" cy="1524000"/>
          </a:xfrm>
        </p:spPr>
        <p:txBody>
          <a:bodyPr/>
          <a:lstStyle/>
          <a:p>
            <a:pPr algn="ctr" eaLnBrk="1" hangingPunct="1">
              <a:defRPr/>
            </a:pPr>
            <a:r>
              <a:rPr lang="ru-RU" dirty="0" smtClean="0"/>
              <a:t>Средства обучения:</a:t>
            </a:r>
          </a:p>
        </p:txBody>
      </p:sp>
      <p:sp>
        <p:nvSpPr>
          <p:cNvPr id="15363" name="Rectangle 3"/>
          <p:cNvSpPr>
            <a:spLocks noGrp="1" noChangeArrowheads="1"/>
          </p:cNvSpPr>
          <p:nvPr>
            <p:ph idx="1"/>
          </p:nvPr>
        </p:nvSpPr>
        <p:spPr>
          <a:xfrm>
            <a:off x="533400" y="533400"/>
            <a:ext cx="7610475" cy="5271864"/>
          </a:xfrm>
        </p:spPr>
        <p:txBody>
          <a:bodyPr>
            <a:normAutofit fontScale="92500" lnSpcReduction="10000"/>
          </a:bodyPr>
          <a:lstStyle/>
          <a:p>
            <a:pPr eaLnBrk="1" hangingPunct="1">
              <a:lnSpc>
                <a:spcPct val="90000"/>
              </a:lnSpc>
              <a:buFont typeface="Wingdings" pitchFamily="2" charset="2"/>
              <a:buChar char="§"/>
            </a:pPr>
            <a:endParaRPr lang="en-US" altLang="ru-RU" sz="2600" dirty="0" smtClean="0">
              <a:solidFill>
                <a:schemeClr val="tx1"/>
              </a:solidFill>
            </a:endParaRPr>
          </a:p>
          <a:p>
            <a:pPr eaLnBrk="1" hangingPunct="1">
              <a:lnSpc>
                <a:spcPct val="90000"/>
              </a:lnSpc>
              <a:buFont typeface="Wingdings" pitchFamily="2" charset="2"/>
              <a:buChar char="§"/>
            </a:pPr>
            <a:endParaRPr lang="en-US" altLang="ru-RU" sz="2600" dirty="0">
              <a:solidFill>
                <a:schemeClr val="tx1"/>
              </a:solidFill>
            </a:endParaRPr>
          </a:p>
          <a:p>
            <a:pPr eaLnBrk="1" hangingPunct="1">
              <a:lnSpc>
                <a:spcPct val="90000"/>
              </a:lnSpc>
              <a:buFont typeface="Wingdings" pitchFamily="2" charset="2"/>
              <a:buChar char="§"/>
            </a:pPr>
            <a:endParaRPr lang="en-US" altLang="ru-RU" sz="2600" dirty="0" smtClean="0">
              <a:solidFill>
                <a:schemeClr val="tx1"/>
              </a:solidFill>
            </a:endParaRPr>
          </a:p>
          <a:p>
            <a:pPr eaLnBrk="1" hangingPunct="1">
              <a:lnSpc>
                <a:spcPct val="90000"/>
              </a:lnSpc>
              <a:buFont typeface="Wingdings" pitchFamily="2" charset="2"/>
              <a:buChar char="§"/>
            </a:pPr>
            <a:endParaRPr lang="en-US" altLang="ru-RU" sz="2600" dirty="0">
              <a:solidFill>
                <a:schemeClr val="tx1"/>
              </a:solidFill>
            </a:endParaRPr>
          </a:p>
          <a:p>
            <a:pPr eaLnBrk="1" hangingPunct="1">
              <a:lnSpc>
                <a:spcPct val="90000"/>
              </a:lnSpc>
              <a:buFont typeface="Wingdings" pitchFamily="2" charset="2"/>
              <a:buChar char="§"/>
            </a:pPr>
            <a:endParaRPr lang="en-US" altLang="ru-RU" sz="2600" dirty="0" smtClean="0">
              <a:solidFill>
                <a:schemeClr val="tx1"/>
              </a:solidFill>
            </a:endParaRPr>
          </a:p>
          <a:p>
            <a:pPr eaLnBrk="1" hangingPunct="1">
              <a:lnSpc>
                <a:spcPct val="90000"/>
              </a:lnSpc>
              <a:buFont typeface="Wingdings" pitchFamily="2" charset="2"/>
              <a:buChar char="§"/>
            </a:pPr>
            <a:r>
              <a:rPr lang="ru-RU" altLang="ru-RU" sz="2600" dirty="0" smtClean="0">
                <a:solidFill>
                  <a:schemeClr val="tx1"/>
                </a:solidFill>
              </a:rPr>
              <a:t>специально </a:t>
            </a:r>
            <a:r>
              <a:rPr lang="ru-RU" altLang="ru-RU" sz="2600" dirty="0" smtClean="0">
                <a:solidFill>
                  <a:schemeClr val="tx1"/>
                </a:solidFill>
              </a:rPr>
              <a:t>разработанные учебные тексты с заданиями </a:t>
            </a:r>
          </a:p>
          <a:p>
            <a:pPr eaLnBrk="1" hangingPunct="1">
              <a:lnSpc>
                <a:spcPct val="90000"/>
              </a:lnSpc>
              <a:buFont typeface="Wingdings" pitchFamily="2" charset="2"/>
              <a:buChar char="§"/>
            </a:pPr>
            <a:r>
              <a:rPr lang="ru-RU" altLang="ru-RU" sz="2600" dirty="0" smtClean="0">
                <a:solidFill>
                  <a:schemeClr val="tx1"/>
                </a:solidFill>
              </a:rPr>
              <a:t>учебные пособия </a:t>
            </a:r>
          </a:p>
          <a:p>
            <a:pPr eaLnBrk="1" hangingPunct="1">
              <a:lnSpc>
                <a:spcPct val="90000"/>
              </a:lnSpc>
              <a:buFont typeface="Wingdings" pitchFamily="2" charset="2"/>
              <a:buChar char="§"/>
            </a:pPr>
            <a:r>
              <a:rPr lang="ru-RU" altLang="ru-RU" sz="2600" dirty="0" smtClean="0">
                <a:solidFill>
                  <a:schemeClr val="tx1"/>
                </a:solidFill>
              </a:rPr>
              <a:t>задачники </a:t>
            </a:r>
          </a:p>
          <a:p>
            <a:pPr eaLnBrk="1" hangingPunct="1">
              <a:lnSpc>
                <a:spcPct val="90000"/>
              </a:lnSpc>
              <a:buFont typeface="Wingdings" pitchFamily="2" charset="2"/>
              <a:buChar char="§"/>
            </a:pPr>
            <a:r>
              <a:rPr lang="ru-RU" altLang="ru-RU" sz="2600" dirty="0" smtClean="0">
                <a:solidFill>
                  <a:schemeClr val="tx1"/>
                </a:solidFill>
              </a:rPr>
              <a:t>учебники </a:t>
            </a:r>
          </a:p>
          <a:p>
            <a:pPr eaLnBrk="1" hangingPunct="1">
              <a:lnSpc>
                <a:spcPct val="90000"/>
              </a:lnSpc>
              <a:buFont typeface="Wingdings" pitchFamily="2" charset="2"/>
              <a:buChar char="§"/>
            </a:pPr>
            <a:r>
              <a:rPr lang="ru-RU" altLang="ru-RU" sz="2600" dirty="0" smtClean="0">
                <a:solidFill>
                  <a:schemeClr val="tx1"/>
                </a:solidFill>
              </a:rPr>
              <a:t>таблицы </a:t>
            </a:r>
          </a:p>
          <a:p>
            <a:pPr eaLnBrk="1" hangingPunct="1">
              <a:lnSpc>
                <a:spcPct val="90000"/>
              </a:lnSpc>
              <a:buFont typeface="Wingdings" pitchFamily="2" charset="2"/>
              <a:buChar char="§"/>
            </a:pPr>
            <a:r>
              <a:rPr lang="ru-RU" altLang="ru-RU" sz="2600" dirty="0" smtClean="0">
                <a:solidFill>
                  <a:schemeClr val="tx1"/>
                </a:solidFill>
              </a:rPr>
              <a:t>видеоматериалы</a:t>
            </a:r>
          </a:p>
          <a:p>
            <a:pPr eaLnBrk="1" hangingPunct="1">
              <a:lnSpc>
                <a:spcPct val="90000"/>
              </a:lnSpc>
              <a:buFont typeface="Wingdings" pitchFamily="2" charset="2"/>
              <a:buChar char="§"/>
            </a:pPr>
            <a:r>
              <a:rPr lang="ru-RU" altLang="ru-RU" sz="2600" dirty="0" smtClean="0">
                <a:solidFill>
                  <a:schemeClr val="tx1"/>
                </a:solidFill>
              </a:rPr>
              <a:t>электронные  пособия </a:t>
            </a:r>
          </a:p>
          <a:p>
            <a:pPr eaLnBrk="1" hangingPunct="1">
              <a:lnSpc>
                <a:spcPct val="90000"/>
              </a:lnSpc>
              <a:buFont typeface="Wingdings" pitchFamily="2" charset="2"/>
              <a:buChar char="§"/>
            </a:pPr>
            <a:r>
              <a:rPr lang="ru-RU" altLang="ru-RU" sz="2600" dirty="0" smtClean="0">
                <a:solidFill>
                  <a:schemeClr val="tx1"/>
                </a:solidFill>
              </a:rPr>
              <a:t>дидактические карточки </a:t>
            </a:r>
          </a:p>
        </p:txBody>
      </p:sp>
      <p:sp>
        <p:nvSpPr>
          <p:cNvPr id="15364" name="Номер слайда 7"/>
          <p:cNvSpPr>
            <a:spLocks noGrp="1"/>
          </p:cNvSpPr>
          <p:nvPr>
            <p:ph type="sldNum" sz="quarter" idx="12"/>
          </p:nvPr>
        </p:nvSpPr>
        <p:spPr bwMode="auto">
          <a:xfrm>
            <a:off x="8496300" y="6400800"/>
            <a:ext cx="12954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9C89B9F-83AC-44D7-ADAA-F3DF2C0640D3}" type="slidenum">
              <a:rPr lang="ru-RU" altLang="ru-RU" smtClean="0">
                <a:solidFill>
                  <a:srgbClr val="0A304A"/>
                </a:solidFill>
              </a:rPr>
              <a:pPr/>
              <a:t>40</a:t>
            </a:fld>
            <a:endParaRPr lang="ru-RU" altLang="ru-RU" smtClean="0">
              <a:solidFill>
                <a:srgbClr val="0A304A"/>
              </a:solidFill>
            </a:endParaRPr>
          </a:p>
        </p:txBody>
      </p:sp>
    </p:spTree>
    <p:extLst>
      <p:ext uri="{BB962C8B-B14F-4D97-AF65-F5344CB8AC3E}">
        <p14:creationId xmlns:p14="http://schemas.microsoft.com/office/powerpoint/2010/main" val="220955065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533400" y="4495800"/>
            <a:ext cx="6554788" cy="1524000"/>
          </a:xfrm>
        </p:spPr>
        <p:txBody>
          <a:bodyPr/>
          <a:lstStyle/>
          <a:p>
            <a:pPr>
              <a:defRPr/>
            </a:pPr>
            <a:endParaRPr lang="ru-RU"/>
          </a:p>
        </p:txBody>
      </p:sp>
      <p:sp>
        <p:nvSpPr>
          <p:cNvPr id="16387"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F074566-9F10-4AD3-8F98-023A3AA6385D}" type="slidenum">
              <a:rPr lang="ru-RU" altLang="ru-RU" smtClean="0"/>
              <a:pPr/>
              <a:t>41</a:t>
            </a:fld>
            <a:endParaRPr lang="ru-RU" altLang="ru-RU" smtClean="0"/>
          </a:p>
        </p:txBody>
      </p:sp>
      <p:cxnSp>
        <p:nvCxnSpPr>
          <p:cNvPr id="4" name="Прямая соединительная линия 3"/>
          <p:cNvCxnSpPr/>
          <p:nvPr/>
        </p:nvCxnSpPr>
        <p:spPr>
          <a:xfrm>
            <a:off x="250825" y="1125538"/>
            <a:ext cx="863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389" name="Picture 6" descr="https://fs00.infourok.ru/images/doc/163/187546/img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15888"/>
            <a:ext cx="8774113" cy="6370637"/>
          </a:xfrm>
          <a:noFill/>
        </p:spPr>
      </p:pic>
    </p:spTree>
    <p:extLst>
      <p:ext uri="{BB962C8B-B14F-4D97-AF65-F5344CB8AC3E}">
        <p14:creationId xmlns:p14="http://schemas.microsoft.com/office/powerpoint/2010/main" val="2235753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257175" y="620713"/>
            <a:ext cx="8629650" cy="5292725"/>
          </a:xfrm>
        </p:spPr>
        <p:txBody>
          <a:bodyPr rtlCol="0">
            <a:normAutofit/>
          </a:bodyPr>
          <a:lstStyle/>
          <a:p>
            <a:pPr marL="266700" indent="-266700" eaLnBrk="1" fontAlgn="auto" hangingPunct="1">
              <a:lnSpc>
                <a:spcPct val="90000"/>
              </a:lnSpc>
              <a:buFont typeface="Arial" charset="0"/>
              <a:buChar char="•"/>
              <a:defRPr/>
            </a:pPr>
            <a:endParaRPr lang="en-US" altLang="ru-RU" sz="2400" dirty="0" smtClean="0">
              <a:solidFill>
                <a:schemeClr val="bg1"/>
              </a:solidFill>
              <a:latin typeface="Arial" charset="0"/>
              <a:cs typeface="Arial" charset="0"/>
            </a:endParaRPr>
          </a:p>
          <a:p>
            <a:pPr marL="266700" indent="-266700" eaLnBrk="1" fontAlgn="auto" hangingPunct="1">
              <a:lnSpc>
                <a:spcPct val="90000"/>
              </a:lnSpc>
              <a:buFont typeface="Arial" charset="0"/>
              <a:buChar char="•"/>
              <a:defRPr/>
            </a:pPr>
            <a:endParaRPr lang="en-US" altLang="ru-RU" dirty="0">
              <a:solidFill>
                <a:schemeClr val="bg1"/>
              </a:solidFill>
              <a:latin typeface="Arial" charset="0"/>
              <a:cs typeface="Arial" charset="0"/>
            </a:endParaRPr>
          </a:p>
          <a:p>
            <a:pPr marL="266700" indent="-266700" eaLnBrk="1" fontAlgn="auto" hangingPunct="1">
              <a:lnSpc>
                <a:spcPct val="90000"/>
              </a:lnSpc>
              <a:buFont typeface="Arial" charset="0"/>
              <a:buChar char="•"/>
              <a:defRPr/>
            </a:pPr>
            <a:endParaRPr lang="en-US" altLang="ru-RU" sz="2400" dirty="0" smtClean="0">
              <a:solidFill>
                <a:schemeClr val="bg1"/>
              </a:solidFill>
              <a:latin typeface="Arial" charset="0"/>
              <a:cs typeface="Arial" charset="0"/>
            </a:endParaRPr>
          </a:p>
          <a:p>
            <a:pPr marL="266700" indent="-266700" eaLnBrk="1" fontAlgn="auto" hangingPunct="1">
              <a:lnSpc>
                <a:spcPct val="90000"/>
              </a:lnSpc>
              <a:buFont typeface="Arial" charset="0"/>
              <a:buChar char="•"/>
              <a:defRPr/>
            </a:pPr>
            <a:r>
              <a:rPr lang="ru-RU" altLang="ru-RU" sz="2400" dirty="0" smtClean="0">
                <a:solidFill>
                  <a:schemeClr val="tx1"/>
                </a:solidFill>
                <a:latin typeface="Arial" charset="0"/>
                <a:cs typeface="Arial" charset="0"/>
              </a:rPr>
              <a:t>познавательный </a:t>
            </a:r>
            <a:r>
              <a:rPr lang="ru-RU" altLang="ru-RU" sz="2400" dirty="0" smtClean="0">
                <a:solidFill>
                  <a:schemeClr val="tx1"/>
                </a:solidFill>
                <a:latin typeface="Arial" charset="0"/>
                <a:cs typeface="Arial" charset="0"/>
              </a:rPr>
              <a:t>интерес формируется с помощью </a:t>
            </a:r>
          </a:p>
          <a:p>
            <a:pPr marL="266700" indent="0" eaLnBrk="1" fontAlgn="auto" hangingPunct="1">
              <a:lnSpc>
                <a:spcPct val="90000"/>
              </a:lnSpc>
              <a:buFont typeface="Arial" charset="0"/>
              <a:buNone/>
              <a:defRPr/>
            </a:pPr>
            <a:r>
              <a:rPr lang="ru-RU" altLang="ru-RU" sz="2400" dirty="0" smtClean="0">
                <a:solidFill>
                  <a:schemeClr val="tx1"/>
                </a:solidFill>
                <a:latin typeface="Arial" charset="0"/>
                <a:cs typeface="Arial" charset="0"/>
              </a:rPr>
              <a:t>игровых и эмоциональных приемов--- игровые технологии обучения</a:t>
            </a:r>
          </a:p>
          <a:p>
            <a:pPr marL="0" indent="0" eaLnBrk="1" fontAlgn="auto" hangingPunct="1">
              <a:lnSpc>
                <a:spcPct val="90000"/>
              </a:lnSpc>
              <a:buFont typeface="Arial" charset="0"/>
              <a:buNone/>
              <a:defRPr/>
            </a:pPr>
            <a:endParaRPr lang="ru-RU" altLang="ru-RU" sz="1600" dirty="0" smtClean="0">
              <a:solidFill>
                <a:schemeClr val="tx1"/>
              </a:solidFill>
              <a:latin typeface="Arial" charset="0"/>
              <a:cs typeface="Arial" charset="0"/>
            </a:endParaRPr>
          </a:p>
          <a:p>
            <a:pPr eaLnBrk="1" fontAlgn="auto" hangingPunct="1">
              <a:lnSpc>
                <a:spcPct val="90000"/>
              </a:lnSpc>
              <a:buFont typeface="Arial" charset="0"/>
              <a:buChar char="•"/>
              <a:defRPr/>
            </a:pPr>
            <a:r>
              <a:rPr lang="ru-RU" altLang="ru-RU" sz="2400" dirty="0" smtClean="0">
                <a:solidFill>
                  <a:schemeClr val="tx1"/>
                </a:solidFill>
                <a:latin typeface="Arial" charset="0"/>
                <a:cs typeface="Arial" charset="0"/>
              </a:rPr>
              <a:t>преобладает наглядно-образное мышление, непроизвольное внимание----использование средств визуализации</a:t>
            </a:r>
          </a:p>
        </p:txBody>
      </p:sp>
      <p:sp>
        <p:nvSpPr>
          <p:cNvPr id="17411"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54ABCBC-4419-4E0A-9D5B-AB8305142A44}" type="slidenum">
              <a:rPr lang="ru-RU" altLang="ru-RU" smtClean="0">
                <a:solidFill>
                  <a:srgbClr val="898989"/>
                </a:solidFill>
              </a:rPr>
              <a:pPr/>
              <a:t>42</a:t>
            </a:fld>
            <a:endParaRPr lang="ru-RU" altLang="ru-RU" smtClean="0">
              <a:solidFill>
                <a:srgbClr val="898989"/>
              </a:solidFill>
            </a:endParaRPr>
          </a:p>
        </p:txBody>
      </p:sp>
      <p:sp>
        <p:nvSpPr>
          <p:cNvPr id="3" name="Прямоугольник 2"/>
          <p:cNvSpPr/>
          <p:nvPr/>
        </p:nvSpPr>
        <p:spPr>
          <a:xfrm>
            <a:off x="0" y="190500"/>
            <a:ext cx="9144000" cy="1422400"/>
          </a:xfrm>
          <a:prstGeom prst="rect">
            <a:avLst/>
          </a:prstGeom>
        </p:spPr>
        <p:txBody>
          <a:bodyPr>
            <a:spAutoFit/>
          </a:bodyPr>
          <a:lstStyle/>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Что нужно учитывать при  ОБУЧЕНИи </a:t>
            </a:r>
          </a:p>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Младших  школьников</a:t>
            </a:r>
            <a:r>
              <a:rPr lang="ru-RU" altLang="ru-RU" sz="3600" b="1" cap="all" dirty="0">
                <a:ln w="3175" cmpd="sng">
                  <a:noFill/>
                </a:ln>
                <a:solidFill>
                  <a:schemeClr val="bg2"/>
                </a:solidFill>
                <a:latin typeface="Times New Roman" panose="02020603050405020304" pitchFamily="18" charset="0"/>
                <a:ea typeface="+mj-ea"/>
                <a:cs typeface="Times New Roman" panose="02020603050405020304" pitchFamily="18" charset="0"/>
              </a:rPr>
              <a:t> ?</a:t>
            </a:r>
            <a:endParaRPr lang="ru-RU" altLang="ru-RU" sz="3600" b="1" cap="all" dirty="0">
              <a:ln w="3175" cmpd="sng">
                <a:noFill/>
              </a:ln>
              <a:solidFill>
                <a:schemeClr val="bg2"/>
              </a:solidFill>
              <a:latin typeface="Times New Roman" panose="02020603050405020304" pitchFamily="18" charset="0"/>
              <a:ea typeface="+mj-ea"/>
              <a:cs typeface="Times New Roman" panose="02020603050405020304" pitchFamily="18" charset="0"/>
            </a:endParaRPr>
          </a:p>
        </p:txBody>
      </p:sp>
      <p:cxnSp>
        <p:nvCxnSpPr>
          <p:cNvPr id="7" name="Прямая соединительная линия 6"/>
          <p:cNvCxnSpPr/>
          <p:nvPr/>
        </p:nvCxnSpPr>
        <p:spPr>
          <a:xfrm>
            <a:off x="214313" y="1571625"/>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584700"/>
            <a:ext cx="50355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6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xEl>
                                              <p:pRg st="3" end="3"/>
                                            </p:txEl>
                                          </p:spTgt>
                                        </p:tgtEl>
                                        <p:attrNameLst>
                                          <p:attrName>style.visibility</p:attrName>
                                        </p:attrNameLst>
                                      </p:cBhvr>
                                      <p:to>
                                        <p:strVal val="visible"/>
                                      </p:to>
                                    </p:set>
                                    <p:animEffect transition="in" filter="fade">
                                      <p:cBhvr>
                                        <p:cTn id="7" dur="500"/>
                                        <p:tgtEl>
                                          <p:spTgt spid="1331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4">
                                            <p:txEl>
                                              <p:pRg st="4" end="4"/>
                                            </p:txEl>
                                          </p:spTgt>
                                        </p:tgtEl>
                                        <p:attrNameLst>
                                          <p:attrName>style.visibility</p:attrName>
                                        </p:attrNameLst>
                                      </p:cBhvr>
                                      <p:to>
                                        <p:strVal val="visible"/>
                                      </p:to>
                                    </p:set>
                                    <p:animEffect transition="in" filter="fade">
                                      <p:cBhvr>
                                        <p:cTn id="10" dur="500"/>
                                        <p:tgtEl>
                                          <p:spTgt spid="13314">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314">
                                            <p:txEl>
                                              <p:pRg st="6" end="6"/>
                                            </p:txEl>
                                          </p:spTgt>
                                        </p:tgtEl>
                                        <p:attrNameLst>
                                          <p:attrName>style.visibility</p:attrName>
                                        </p:attrNameLst>
                                      </p:cBhvr>
                                      <p:to>
                                        <p:strVal val="visible"/>
                                      </p:to>
                                    </p:set>
                                    <p:animEffect transition="in" filter="fade">
                                      <p:cBhvr>
                                        <p:cTn id="15" dur="500"/>
                                        <p:tgtEl>
                                          <p:spTgt spid="13314">
                                            <p:txEl>
                                              <p:pRg st="6" end="6"/>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Содержимое 2"/>
          <p:cNvSpPr>
            <a:spLocks noGrp="1"/>
          </p:cNvSpPr>
          <p:nvPr>
            <p:ph idx="1"/>
          </p:nvPr>
        </p:nvSpPr>
        <p:spPr>
          <a:xfrm>
            <a:off x="101600" y="1268413"/>
            <a:ext cx="5262563" cy="4135437"/>
          </a:xfrm>
        </p:spPr>
        <p:txBody>
          <a:bodyPr/>
          <a:lstStyle/>
          <a:p>
            <a:pPr eaLnBrk="1" hangingPunct="1">
              <a:lnSpc>
                <a:spcPct val="150000"/>
              </a:lnSpc>
            </a:pPr>
            <a:endParaRPr lang="en-US" altLang="ru-RU" sz="2200" dirty="0" smtClean="0">
              <a:solidFill>
                <a:schemeClr val="bg1"/>
              </a:solidFill>
              <a:latin typeface="Arial" pitchFamily="34" charset="0"/>
              <a:cs typeface="Arial" pitchFamily="34" charset="0"/>
            </a:endParaRPr>
          </a:p>
          <a:p>
            <a:pPr eaLnBrk="1" hangingPunct="1">
              <a:lnSpc>
                <a:spcPct val="150000"/>
              </a:lnSpc>
            </a:pPr>
            <a:r>
              <a:rPr lang="ru-RU" altLang="ru-RU" sz="2200" dirty="0" smtClean="0">
                <a:solidFill>
                  <a:schemeClr val="tx1"/>
                </a:solidFill>
                <a:latin typeface="Arial" pitchFamily="34" charset="0"/>
                <a:cs typeface="Arial" pitchFamily="34" charset="0"/>
              </a:rPr>
              <a:t>ведущая </a:t>
            </a:r>
            <a:r>
              <a:rPr lang="ru-RU" altLang="ru-RU" sz="2200" dirty="0" smtClean="0">
                <a:solidFill>
                  <a:schemeClr val="tx1"/>
                </a:solidFill>
                <a:latin typeface="Arial" pitchFamily="34" charset="0"/>
                <a:cs typeface="Arial" pitchFamily="34" charset="0"/>
              </a:rPr>
              <a:t>деятельность </a:t>
            </a:r>
            <a:r>
              <a:rPr lang="ru-RU" altLang="ru-RU" sz="2400" dirty="0" smtClean="0">
                <a:solidFill>
                  <a:schemeClr val="tx1"/>
                </a:solidFill>
                <a:latin typeface="Arial" pitchFamily="34" charset="0"/>
                <a:cs typeface="Arial" pitchFamily="34" charset="0"/>
              </a:rPr>
              <a:t>– </a:t>
            </a:r>
            <a:r>
              <a:rPr lang="ru-RU" altLang="ru-RU" sz="2200" dirty="0" smtClean="0">
                <a:solidFill>
                  <a:schemeClr val="tx1"/>
                </a:solidFill>
                <a:latin typeface="Arial" pitchFamily="34" charset="0"/>
                <a:cs typeface="Arial" pitchFamily="34" charset="0"/>
              </a:rPr>
              <a:t>учебно-профессиональная</a:t>
            </a:r>
          </a:p>
          <a:p>
            <a:pPr eaLnBrk="1" hangingPunct="1">
              <a:lnSpc>
                <a:spcPct val="150000"/>
              </a:lnSpc>
            </a:pPr>
            <a:r>
              <a:rPr lang="ru-RU" altLang="ru-RU" sz="2200" dirty="0" smtClean="0">
                <a:solidFill>
                  <a:schemeClr val="tx1"/>
                </a:solidFill>
                <a:latin typeface="Arial" pitchFamily="34" charset="0"/>
                <a:cs typeface="Arial" pitchFamily="34" charset="0"/>
              </a:rPr>
              <a:t>внутренний мотив </a:t>
            </a:r>
            <a:r>
              <a:rPr lang="ru-RU" altLang="ru-RU" sz="2400" dirty="0" smtClean="0">
                <a:solidFill>
                  <a:schemeClr val="tx1"/>
                </a:solidFill>
                <a:latin typeface="Arial" pitchFamily="34" charset="0"/>
                <a:cs typeface="Arial" pitchFamily="34" charset="0"/>
              </a:rPr>
              <a:t>–</a:t>
            </a:r>
            <a:r>
              <a:rPr lang="ru-RU" altLang="ru-RU" sz="2200" dirty="0" smtClean="0">
                <a:solidFill>
                  <a:schemeClr val="tx1"/>
                </a:solidFill>
                <a:latin typeface="Arial" pitchFamily="34" charset="0"/>
                <a:cs typeface="Arial" pitchFamily="34" charset="0"/>
              </a:rPr>
              <a:t> ориентация на результат (самореализация)</a:t>
            </a:r>
            <a:endParaRPr lang="ru-RU" altLang="ru-RU" dirty="0" smtClean="0">
              <a:solidFill>
                <a:schemeClr val="tx1"/>
              </a:solidFill>
              <a:latin typeface="Arial" pitchFamily="34" charset="0"/>
              <a:cs typeface="Arial" pitchFamily="34" charset="0"/>
            </a:endParaRPr>
          </a:p>
          <a:p>
            <a:pPr eaLnBrk="1" hangingPunct="1">
              <a:lnSpc>
                <a:spcPct val="150000"/>
              </a:lnSpc>
            </a:pPr>
            <a:r>
              <a:rPr lang="ru-RU" altLang="ru-RU" sz="2200" dirty="0" smtClean="0">
                <a:solidFill>
                  <a:schemeClr val="tx1"/>
                </a:solidFill>
                <a:latin typeface="Arial" pitchFamily="34" charset="0"/>
                <a:cs typeface="Arial" pitchFamily="34" charset="0"/>
              </a:rPr>
              <a:t> готовность   к проектированию собственной учебной деятельности</a:t>
            </a:r>
          </a:p>
        </p:txBody>
      </p:sp>
      <p:sp>
        <p:nvSpPr>
          <p:cNvPr id="18435"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CB24BAD-BE67-4ACE-81CC-483552E8126F}" type="slidenum">
              <a:rPr lang="ru-RU" altLang="ru-RU" smtClean="0">
                <a:solidFill>
                  <a:srgbClr val="898989"/>
                </a:solidFill>
              </a:rPr>
              <a:pPr/>
              <a:t>43</a:t>
            </a:fld>
            <a:endParaRPr lang="ru-RU" altLang="ru-RU" smtClean="0">
              <a:solidFill>
                <a:srgbClr val="898989"/>
              </a:solidFill>
            </a:endParaRPr>
          </a:p>
        </p:txBody>
      </p:sp>
      <p:sp>
        <p:nvSpPr>
          <p:cNvPr id="2" name="Прямоугольник 1"/>
          <p:cNvSpPr/>
          <p:nvPr/>
        </p:nvSpPr>
        <p:spPr>
          <a:xfrm>
            <a:off x="101600" y="227013"/>
            <a:ext cx="8929688" cy="879475"/>
          </a:xfrm>
          <a:prstGeom prst="rect">
            <a:avLst/>
          </a:prstGeom>
        </p:spPr>
        <p:txBody>
          <a:bodyPr>
            <a:spAutoFit/>
          </a:bodyPr>
          <a:lstStyle/>
          <a:p>
            <a:pPr algn="ctr">
              <a:lnSpc>
                <a:spcPct val="80000"/>
              </a:lnSpc>
              <a:defRPr/>
            </a:pPr>
            <a: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t>Что важно учитывать в старших классах?</a:t>
            </a:r>
            <a:endParaRPr 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p:txBody>
      </p:sp>
      <p:cxnSp>
        <p:nvCxnSpPr>
          <p:cNvPr id="6" name="Прямая соединительная линия 5"/>
          <p:cNvCxnSpPr/>
          <p:nvPr/>
        </p:nvCxnSpPr>
        <p:spPr>
          <a:xfrm>
            <a:off x="250825" y="12684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2786063"/>
            <a:ext cx="3929062"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72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xEl>
                                              <p:pRg st="1" end="1"/>
                                            </p:txEl>
                                          </p:spTgt>
                                        </p:tgtEl>
                                        <p:attrNameLst>
                                          <p:attrName>style.visibility</p:attrName>
                                        </p:attrNameLst>
                                      </p:cBhvr>
                                      <p:to>
                                        <p:strVal val="visible"/>
                                      </p:to>
                                    </p:set>
                                    <p:animEffect transition="in" filter="fade">
                                      <p:cBhvr>
                                        <p:cTn id="7" dur="500"/>
                                        <p:tgtEl>
                                          <p:spTgt spid="2662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626">
                                            <p:txEl>
                                              <p:pRg st="2" end="2"/>
                                            </p:txEl>
                                          </p:spTgt>
                                        </p:tgtEl>
                                        <p:attrNameLst>
                                          <p:attrName>style.visibility</p:attrName>
                                        </p:attrNameLst>
                                      </p:cBhvr>
                                      <p:to>
                                        <p:strVal val="visible"/>
                                      </p:to>
                                    </p:set>
                                    <p:animEffect transition="in" filter="fade">
                                      <p:cBhvr>
                                        <p:cTn id="12" dur="500"/>
                                        <p:tgtEl>
                                          <p:spTgt spid="2662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626">
                                            <p:txEl>
                                              <p:pRg st="3" end="3"/>
                                            </p:txEl>
                                          </p:spTgt>
                                        </p:tgtEl>
                                        <p:attrNameLst>
                                          <p:attrName>style.visibility</p:attrName>
                                        </p:attrNameLst>
                                      </p:cBhvr>
                                      <p:to>
                                        <p:strVal val="visible"/>
                                      </p:to>
                                    </p:set>
                                    <p:animEffect transition="in" filter="fade">
                                      <p:cBhvr>
                                        <p:cTn id="17" dur="500"/>
                                        <p:tgtEl>
                                          <p:spTgt spid="266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Содержимое 2"/>
          <p:cNvSpPr>
            <a:spLocks noGrp="1"/>
          </p:cNvSpPr>
          <p:nvPr>
            <p:ph idx="1"/>
          </p:nvPr>
        </p:nvSpPr>
        <p:spPr>
          <a:xfrm>
            <a:off x="250825" y="1250950"/>
            <a:ext cx="8629650" cy="4327525"/>
          </a:xfrm>
        </p:spPr>
        <p:txBody>
          <a:bodyPr rtlCol="0">
            <a:normAutofit lnSpcReduction="10000"/>
          </a:bodyPr>
          <a:lstStyle/>
          <a:p>
            <a:pPr eaLnBrk="1" fontAlgn="auto" hangingPunct="1">
              <a:defRPr/>
            </a:pPr>
            <a:endParaRPr lang="en-US" altLang="ru-RU" sz="2800" dirty="0" smtClean="0">
              <a:solidFill>
                <a:schemeClr val="tx1"/>
              </a:solidFill>
              <a:latin typeface="Arial" panose="020B0604020202020204" pitchFamily="34" charset="0"/>
              <a:cs typeface="Arial" panose="020B0604020202020204" pitchFamily="34" charset="0"/>
            </a:endParaRPr>
          </a:p>
          <a:p>
            <a:pPr eaLnBrk="1" fontAlgn="auto" hangingPunct="1">
              <a:defRPr/>
            </a:pPr>
            <a:endParaRPr lang="en-US" altLang="ru-RU" sz="2800" dirty="0">
              <a:solidFill>
                <a:schemeClr val="tx1"/>
              </a:solidFill>
              <a:latin typeface="Arial" panose="020B0604020202020204" pitchFamily="34" charset="0"/>
              <a:cs typeface="Arial" panose="020B0604020202020204" pitchFamily="34" charset="0"/>
            </a:endParaRPr>
          </a:p>
          <a:p>
            <a:pPr eaLnBrk="1" fontAlgn="auto" hangingPunct="1">
              <a:defRPr/>
            </a:pPr>
            <a:r>
              <a:rPr lang="ru-RU" altLang="ru-RU" sz="2800" dirty="0" smtClean="0">
                <a:solidFill>
                  <a:schemeClr val="tx1"/>
                </a:solidFill>
                <a:latin typeface="Arial" panose="020B0604020202020204" pitchFamily="34" charset="0"/>
                <a:cs typeface="Arial" panose="020B0604020202020204" pitchFamily="34" charset="0"/>
              </a:rPr>
              <a:t>переход</a:t>
            </a:r>
            <a:r>
              <a:rPr lang="ru-RU" altLang="ru-RU" sz="2800" b="1" dirty="0" smtClean="0">
                <a:solidFill>
                  <a:schemeClr val="tx1"/>
                </a:solidFill>
                <a:latin typeface="Arial" panose="020B0604020202020204" pitchFamily="34" charset="0"/>
                <a:cs typeface="Arial" panose="020B0604020202020204" pitchFamily="34" charset="0"/>
              </a:rPr>
              <a:t> </a:t>
            </a:r>
            <a:r>
              <a:rPr lang="ru-RU" altLang="ru-RU" sz="2800" dirty="0" smtClean="0">
                <a:solidFill>
                  <a:schemeClr val="tx1"/>
                </a:solidFill>
                <a:latin typeface="Arial" panose="020B0604020202020204" pitchFamily="34" charset="0"/>
                <a:cs typeface="Arial" panose="020B0604020202020204" pitchFamily="34" charset="0"/>
              </a:rPr>
              <a:t>от учебных действий к форме учебного исследования, направленность на самостоятельный познавательный поиск, организацию учебного сотрудничества, построению жизненных планов</a:t>
            </a:r>
          </a:p>
          <a:p>
            <a:pPr marL="0" indent="0" eaLnBrk="1" fontAlgn="auto" hangingPunct="1">
              <a:buFont typeface="Wingdings 3" pitchFamily="18" charset="2"/>
              <a:buNone/>
              <a:defRPr/>
            </a:pPr>
            <a:endParaRPr lang="ru-RU" altLang="ru-RU" sz="2800" dirty="0" smtClean="0">
              <a:solidFill>
                <a:schemeClr val="tx1"/>
              </a:solidFill>
              <a:latin typeface="Arial" panose="020B0604020202020204" pitchFamily="34" charset="0"/>
              <a:cs typeface="Arial" panose="020B0604020202020204" pitchFamily="34" charset="0"/>
            </a:endParaRPr>
          </a:p>
          <a:p>
            <a:pPr eaLnBrk="1" fontAlgn="auto" hangingPunct="1">
              <a:defRPr/>
            </a:pPr>
            <a:r>
              <a:rPr lang="ru-RU" altLang="ru-RU" sz="2800" dirty="0" smtClean="0">
                <a:solidFill>
                  <a:schemeClr val="tx1"/>
                </a:solidFill>
                <a:latin typeface="Arial" panose="020B0604020202020204" pitchFamily="34" charset="0"/>
                <a:cs typeface="Arial" panose="020B0604020202020204" pitchFamily="34" charset="0"/>
              </a:rPr>
              <a:t>условие: использование ситуаций  учебно-проектного типа</a:t>
            </a:r>
          </a:p>
        </p:txBody>
      </p:sp>
      <p:sp>
        <p:nvSpPr>
          <p:cNvPr id="19459"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mtClean="0">
                <a:solidFill>
                  <a:srgbClr val="898989"/>
                </a:solidFill>
              </a:rPr>
              <a:t>15</a:t>
            </a:r>
          </a:p>
        </p:txBody>
      </p:sp>
      <p:sp>
        <p:nvSpPr>
          <p:cNvPr id="2" name="Прямоугольник 1"/>
          <p:cNvSpPr/>
          <p:nvPr/>
        </p:nvSpPr>
        <p:spPr>
          <a:xfrm>
            <a:off x="0" y="188913"/>
            <a:ext cx="9144000" cy="1200150"/>
          </a:xfrm>
          <a:prstGeom prst="rect">
            <a:avLst/>
          </a:prstGeom>
        </p:spPr>
        <p:txBody>
          <a:bodyPr>
            <a:spAutoFit/>
          </a:bodyPr>
          <a:lstStyle/>
          <a:p>
            <a:pPr algn="ctr">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Основные </a:t>
            </a: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задачи в старшей школе</a:t>
            </a:r>
            <a:endPar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p:txBody>
      </p:sp>
      <p:cxnSp>
        <p:nvCxnSpPr>
          <p:cNvPr id="6" name="Прямая соединительная линия 5"/>
          <p:cNvCxnSpPr/>
          <p:nvPr/>
        </p:nvCxnSpPr>
        <p:spPr>
          <a:xfrm>
            <a:off x="285750" y="13573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71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animEffect transition="in" filter="fade">
                                      <p:cBhvr>
                                        <p:cTn id="7" dur="500"/>
                                        <p:tgtEl>
                                          <p:spTgt spid="19458">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xEl>
                                              <p:pRg st="4" end="4"/>
                                            </p:txEl>
                                          </p:spTgt>
                                        </p:tgtEl>
                                        <p:attrNameLst>
                                          <p:attrName>style.visibility</p:attrName>
                                        </p:attrNameLst>
                                      </p:cBhvr>
                                      <p:to>
                                        <p:strVal val="visible"/>
                                      </p:to>
                                    </p:set>
                                    <p:animEffect transition="in" filter="fade">
                                      <p:cBhvr>
                                        <p:cTn id="12" dur="500"/>
                                        <p:tgtEl>
                                          <p:spTgt spid="194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50825" y="1806575"/>
            <a:ext cx="8785225" cy="4441825"/>
          </a:xfrm>
          <a:prstGeom prst="rect">
            <a:avLst/>
          </a:prstGeom>
          <a:noFill/>
          <a:ln>
            <a:noFill/>
          </a:ln>
          <a:effectLst/>
          <a:extLst/>
        </p:spPr>
        <p:txBody>
          <a:bodyPr lIns="81638" tIns="49962" rIns="81638" bIns="40819"/>
          <a:lstStyle>
            <a:lvl1pPr marL="355600" indent="-354013">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Calibri" panose="020F0502020204030204" pitchFamily="34" charset="0"/>
              </a:defRPr>
            </a:lvl9pPr>
          </a:lstStyle>
          <a:p>
            <a:pPr eaLnBrk="1" hangingPunct="1">
              <a:lnSpc>
                <a:spcPct val="95000"/>
              </a:lnSpc>
              <a:spcBef>
                <a:spcPct val="0"/>
              </a:spcBef>
              <a:buClr>
                <a:srgbClr val="000000"/>
              </a:buClr>
              <a:buFont typeface="Wingdings" panose="05000000000000000000" pitchFamily="2" charset="2"/>
              <a:buChar char="Ø"/>
              <a:defRPr/>
            </a:pPr>
            <a:endParaRPr lang="en-US" altLang="ru-RU" sz="2200" dirty="0" smtClean="0">
              <a:latin typeface="Arial" panose="020B0604020202020204" pitchFamily="34" charset="0"/>
              <a:ea typeface="Microsoft YaHei" panose="020B0503020204020204" pitchFamily="34" charset="-122"/>
              <a:cs typeface="Arial" panose="020B0604020202020204" pitchFamily="34" charset="0"/>
            </a:endParaRPr>
          </a:p>
          <a:p>
            <a:pPr eaLnBrk="1" hangingPunct="1">
              <a:lnSpc>
                <a:spcPct val="95000"/>
              </a:lnSpc>
              <a:spcBef>
                <a:spcPct val="0"/>
              </a:spcBef>
              <a:buClr>
                <a:srgbClr val="000000"/>
              </a:buClr>
              <a:buFont typeface="Wingdings" panose="05000000000000000000" pitchFamily="2" charset="2"/>
              <a:buChar char="Ø"/>
              <a:defRPr/>
            </a:pPr>
            <a:endParaRPr lang="en-US" altLang="ru-RU" sz="2200" dirty="0">
              <a:latin typeface="Arial" panose="020B0604020202020204" pitchFamily="34" charset="0"/>
              <a:ea typeface="Microsoft YaHei" panose="020B0503020204020204" pitchFamily="34" charset="-122"/>
              <a:cs typeface="Arial" panose="020B0604020202020204" pitchFamily="34" charset="0"/>
            </a:endParaRPr>
          </a:p>
          <a:p>
            <a:pPr eaLnBrk="1" hangingPunct="1">
              <a:lnSpc>
                <a:spcPct val="95000"/>
              </a:lnSpc>
              <a:spcBef>
                <a:spcPct val="0"/>
              </a:spcBef>
              <a:buClr>
                <a:srgbClr val="000000"/>
              </a:buClr>
              <a:buFont typeface="Wingdings" panose="05000000000000000000" pitchFamily="2" charset="2"/>
              <a:buChar char="Ø"/>
              <a:defRPr/>
            </a:pPr>
            <a:r>
              <a:rPr lang="ru-RU" altLang="ru-RU" sz="2200" dirty="0" smtClean="0">
                <a:latin typeface="Arial" panose="020B0604020202020204" pitchFamily="34" charset="0"/>
                <a:ea typeface="Microsoft YaHei" panose="020B0503020204020204" pitchFamily="34" charset="-122"/>
                <a:cs typeface="Arial" panose="020B0604020202020204" pitchFamily="34" charset="0"/>
              </a:rPr>
              <a:t>ситуации </a:t>
            </a:r>
            <a:r>
              <a:rPr lang="ru-RU" altLang="ru-RU" sz="2200" b="1" dirty="0" smtClean="0">
                <a:latin typeface="Arial" panose="020B0604020202020204" pitchFamily="34" charset="0"/>
                <a:ea typeface="Microsoft YaHei" panose="020B0503020204020204" pitchFamily="34" charset="-122"/>
                <a:cs typeface="Arial" panose="020B0604020202020204" pitchFamily="34" charset="0"/>
              </a:rPr>
              <a:t>поиска новых способов действия</a:t>
            </a:r>
            <a:r>
              <a:rPr lang="ru-RU" altLang="ru-RU" sz="2200" dirty="0" smtClean="0">
                <a:latin typeface="Arial" panose="020B0604020202020204" pitchFamily="34" charset="0"/>
                <a:ea typeface="Microsoft YaHei" panose="020B0503020204020204" pitchFamily="34" charset="-122"/>
                <a:cs typeface="Arial" panose="020B0604020202020204" pitchFamily="34" charset="0"/>
              </a:rPr>
              <a:t> преобладают над ситуациями сообщения знаний в готовом виде</a:t>
            </a:r>
          </a:p>
          <a:p>
            <a:pPr marL="1587" indent="0" eaLnBrk="1" hangingPunct="1">
              <a:lnSpc>
                <a:spcPct val="95000"/>
              </a:lnSpc>
              <a:spcBef>
                <a:spcPct val="0"/>
              </a:spcBef>
              <a:buClr>
                <a:srgbClr val="000000"/>
              </a:buClr>
              <a:buFont typeface="Arial" panose="020B0604020202020204" pitchFamily="34" charset="0"/>
              <a:buNone/>
              <a:defRPr/>
            </a:pPr>
            <a:endParaRPr lang="ru-RU" altLang="ru-RU" sz="2200" dirty="0" smtClean="0">
              <a:latin typeface="Arial" panose="020B0604020202020204" pitchFamily="34" charset="0"/>
              <a:ea typeface="Microsoft YaHei" panose="020B0503020204020204" pitchFamily="34" charset="-122"/>
              <a:cs typeface="Arial" panose="020B0604020202020204" pitchFamily="34" charset="0"/>
            </a:endParaRPr>
          </a:p>
          <a:p>
            <a:pPr eaLnBrk="1" hangingPunct="1">
              <a:lnSpc>
                <a:spcPct val="95000"/>
              </a:lnSpc>
              <a:spcBef>
                <a:spcPct val="0"/>
              </a:spcBef>
              <a:buClr>
                <a:srgbClr val="000000"/>
              </a:buClr>
              <a:buFont typeface="Wingdings" panose="05000000000000000000" pitchFamily="2" charset="2"/>
              <a:buChar char="Ø"/>
              <a:defRPr/>
            </a:pPr>
            <a:r>
              <a:rPr lang="ru-RU" altLang="ru-RU" sz="2200" dirty="0" smtClean="0">
                <a:latin typeface="Arial" panose="020B0604020202020204" pitchFamily="34" charset="0"/>
                <a:ea typeface="Microsoft YaHei" panose="020B0503020204020204" pitchFamily="34" charset="-122"/>
                <a:cs typeface="Arial" panose="020B0604020202020204" pitchFamily="34" charset="0"/>
              </a:rPr>
              <a:t>преобладает</a:t>
            </a:r>
            <a:r>
              <a:rPr lang="ru-RU" altLang="ru-RU" sz="2200" b="1" dirty="0" smtClean="0">
                <a:latin typeface="Arial" panose="020B0604020202020204" pitchFamily="34" charset="0"/>
                <a:ea typeface="Microsoft YaHei" panose="020B0503020204020204" pitchFamily="34" charset="-122"/>
                <a:cs typeface="Arial" panose="020B0604020202020204" pitchFamily="34" charset="0"/>
              </a:rPr>
              <a:t>  совместно-распределенная  форма </a:t>
            </a:r>
            <a:r>
              <a:rPr lang="ru-RU" altLang="ru-RU" sz="2200" dirty="0" smtClean="0">
                <a:latin typeface="Arial" panose="020B0604020202020204" pitchFamily="34" charset="0"/>
                <a:ea typeface="Microsoft YaHei" panose="020B0503020204020204" pitchFamily="34" charset="-122"/>
                <a:cs typeface="Arial" panose="020B0604020202020204" pitchFamily="34" charset="0"/>
              </a:rPr>
              <a:t>деятельности</a:t>
            </a:r>
          </a:p>
          <a:p>
            <a:pPr eaLnBrk="1" hangingPunct="1">
              <a:lnSpc>
                <a:spcPct val="95000"/>
              </a:lnSpc>
              <a:spcBef>
                <a:spcPct val="0"/>
              </a:spcBef>
              <a:buClr>
                <a:srgbClr val="000000"/>
              </a:buClr>
              <a:buFont typeface="Wingdings" panose="05000000000000000000" pitchFamily="2" charset="2"/>
              <a:buChar char="Ø"/>
              <a:defRPr/>
            </a:pPr>
            <a:endParaRPr lang="ru-RU" altLang="ru-RU" sz="2200" dirty="0" smtClean="0">
              <a:latin typeface="Arial" panose="020B0604020202020204" pitchFamily="34" charset="0"/>
              <a:ea typeface="Microsoft YaHei" panose="020B0503020204020204" pitchFamily="34" charset="-122"/>
              <a:cs typeface="Arial" panose="020B0604020202020204" pitchFamily="34" charset="0"/>
            </a:endParaRPr>
          </a:p>
          <a:p>
            <a:pPr eaLnBrk="1" hangingPunct="1">
              <a:lnSpc>
                <a:spcPct val="95000"/>
              </a:lnSpc>
              <a:spcBef>
                <a:spcPct val="0"/>
              </a:spcBef>
              <a:buClr>
                <a:srgbClr val="000000"/>
              </a:buClr>
              <a:buFont typeface="Wingdings" panose="05000000000000000000" pitchFamily="2" charset="2"/>
              <a:buChar char="Ø"/>
              <a:defRPr/>
            </a:pPr>
            <a:r>
              <a:rPr lang="ru-RU" altLang="ru-RU" sz="2200" dirty="0" smtClean="0">
                <a:latin typeface="Arial" panose="020B0604020202020204" pitchFamily="34" charset="0"/>
                <a:ea typeface="Microsoft YaHei" panose="020B0503020204020204" pitchFamily="34" charset="-122"/>
                <a:cs typeface="Arial" panose="020B0604020202020204" pitchFamily="34" charset="0"/>
              </a:rPr>
              <a:t>обучающиеся владеют  средствами </a:t>
            </a:r>
            <a:r>
              <a:rPr lang="ru-RU" altLang="ru-RU" sz="2200" b="1" dirty="0" smtClean="0">
                <a:latin typeface="Arial" panose="020B0604020202020204" pitchFamily="34" charset="0"/>
                <a:ea typeface="Microsoft YaHei" panose="020B0503020204020204" pitchFamily="34" charset="-122"/>
                <a:cs typeface="Arial" panose="020B0604020202020204" pitchFamily="34" charset="0"/>
              </a:rPr>
              <a:t>самооценки и самоконтроля</a:t>
            </a:r>
          </a:p>
          <a:p>
            <a:pPr eaLnBrk="1" hangingPunct="1">
              <a:lnSpc>
                <a:spcPct val="95000"/>
              </a:lnSpc>
              <a:spcBef>
                <a:spcPct val="0"/>
              </a:spcBef>
              <a:buClr>
                <a:srgbClr val="000000"/>
              </a:buClr>
              <a:buFont typeface="Wingdings" panose="05000000000000000000" pitchFamily="2" charset="2"/>
              <a:buChar char="Ø"/>
              <a:defRPr/>
            </a:pPr>
            <a:endParaRPr lang="ru-RU" altLang="ru-RU" sz="2200" b="1" dirty="0" smtClean="0">
              <a:solidFill>
                <a:srgbClr val="000000"/>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0483"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mtClean="0">
                <a:solidFill>
                  <a:srgbClr val="898989"/>
                </a:solidFill>
              </a:rPr>
              <a:t>16</a:t>
            </a:r>
          </a:p>
        </p:txBody>
      </p:sp>
      <p:sp>
        <p:nvSpPr>
          <p:cNvPr id="3" name="Прямоугольник 2"/>
          <p:cNvSpPr/>
          <p:nvPr/>
        </p:nvSpPr>
        <p:spPr>
          <a:xfrm>
            <a:off x="107950" y="241300"/>
            <a:ext cx="9036050" cy="782638"/>
          </a:xfrm>
          <a:prstGeom prst="rect">
            <a:avLst/>
          </a:prstGeom>
        </p:spPr>
        <p:txBody>
          <a:bodyPr>
            <a:spAutoFit/>
          </a:bodyPr>
          <a:lstStyle/>
          <a:p>
            <a:pPr algn="ctr">
              <a:lnSpc>
                <a:spcPct val="80000"/>
              </a:lnSpc>
              <a:defRPr/>
            </a:pPr>
            <a:r>
              <a:rPr lang="ru-RU" altLang="ru-RU" sz="2800" b="1" cap="all" dirty="0">
                <a:ln w="3175" cmpd="sng">
                  <a:noFill/>
                </a:ln>
                <a:solidFill>
                  <a:schemeClr val="bg1"/>
                </a:solidFill>
                <a:latin typeface="Times New Roman" panose="02020603050405020304" pitchFamily="18" charset="0"/>
                <a:ea typeface="+mj-ea"/>
                <a:cs typeface="Times New Roman" panose="02020603050405020304" pitchFamily="18" charset="0"/>
              </a:rPr>
              <a:t>Педагогические условия достижения </a:t>
            </a:r>
          </a:p>
          <a:p>
            <a:pPr algn="ctr">
              <a:lnSpc>
                <a:spcPct val="80000"/>
              </a:lnSpc>
              <a:defRPr/>
            </a:pPr>
            <a:r>
              <a:rPr lang="ru-RU" altLang="ru-RU" sz="2800" b="1" cap="all" dirty="0">
                <a:ln w="3175" cmpd="sng">
                  <a:noFill/>
                </a:ln>
                <a:solidFill>
                  <a:schemeClr val="bg1"/>
                </a:solidFill>
                <a:latin typeface="Times New Roman" panose="02020603050405020304" pitchFamily="18" charset="0"/>
                <a:ea typeface="+mj-ea"/>
                <a:cs typeface="Times New Roman" panose="02020603050405020304" pitchFamily="18" charset="0"/>
              </a:rPr>
              <a:t>поставленных задач</a:t>
            </a:r>
          </a:p>
        </p:txBody>
      </p:sp>
      <p:cxnSp>
        <p:nvCxnSpPr>
          <p:cNvPr id="6" name="Прямая соединительная линия 5"/>
          <p:cNvCxnSpPr/>
          <p:nvPr/>
        </p:nvCxnSpPr>
        <p:spPr>
          <a:xfrm>
            <a:off x="250825" y="1268413"/>
            <a:ext cx="863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1193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mtClean="0">
                <a:solidFill>
                  <a:srgbClr val="898989"/>
                </a:solidFill>
              </a:rPr>
              <a:t>17</a:t>
            </a:r>
          </a:p>
        </p:txBody>
      </p:sp>
      <p:sp>
        <p:nvSpPr>
          <p:cNvPr id="377858" name="Rectangle 2"/>
          <p:cNvSpPr>
            <a:spLocks noGrp="1" noChangeArrowheads="1"/>
          </p:cNvSpPr>
          <p:nvPr>
            <p:ph type="body" idx="4294967295"/>
          </p:nvPr>
        </p:nvSpPr>
        <p:spPr>
          <a:xfrm>
            <a:off x="1403350" y="1643063"/>
            <a:ext cx="7472363" cy="1930400"/>
          </a:xfrm>
        </p:spPr>
        <p:txBody>
          <a:bodyPr rtlCol="0">
            <a:normAutofit fontScale="92500"/>
          </a:bodyPr>
          <a:lstStyle/>
          <a:p>
            <a:pPr marL="609600" indent="-609600" algn="ctr" eaLnBrk="1" fontAlgn="auto" hangingPunct="1">
              <a:lnSpc>
                <a:spcPct val="120000"/>
              </a:lnSpc>
              <a:spcBef>
                <a:spcPct val="0"/>
              </a:spcBef>
              <a:spcAft>
                <a:spcPts val="0"/>
              </a:spcAft>
              <a:buClr>
                <a:srgbClr val="FFFFFF"/>
              </a:buClr>
              <a:buFont typeface="Wingdings" pitchFamily="2" charset="2"/>
              <a:buNone/>
              <a:defRPr/>
            </a:pPr>
            <a:r>
              <a:rPr lang="ru-RU" sz="4000" b="1" dirty="0">
                <a:solidFill>
                  <a:schemeClr val="tx1"/>
                </a:solidFill>
                <a:cs typeface="Arial" pitchFamily="34" charset="0"/>
              </a:rPr>
              <a:t>Создание и организация условий,</a:t>
            </a:r>
          </a:p>
          <a:p>
            <a:pPr marL="609600" indent="-609600" algn="ctr" eaLnBrk="1" fontAlgn="auto" hangingPunct="1">
              <a:lnSpc>
                <a:spcPct val="120000"/>
              </a:lnSpc>
              <a:spcBef>
                <a:spcPct val="0"/>
              </a:spcBef>
              <a:spcAft>
                <a:spcPts val="0"/>
              </a:spcAft>
              <a:buClr>
                <a:srgbClr val="FFFFFF"/>
              </a:buClr>
              <a:buFont typeface="Wingdings" pitchFamily="2" charset="2"/>
              <a:buNone/>
              <a:defRPr/>
            </a:pPr>
            <a:r>
              <a:rPr lang="ru-RU" sz="4000" b="1" dirty="0">
                <a:solidFill>
                  <a:schemeClr val="tx1"/>
                </a:solidFill>
                <a:cs typeface="Arial" pitchFamily="34" charset="0"/>
              </a:rPr>
              <a:t>инициирующих учебное действие!</a:t>
            </a:r>
            <a:endParaRPr lang="ru-RU" sz="4000" b="1" dirty="0">
              <a:solidFill>
                <a:schemeClr val="tx1"/>
              </a:solidFill>
              <a:effectLst>
                <a:outerShdw blurRad="38100" dist="38100" dir="2700000" algn="tl">
                  <a:srgbClr val="C0C0C0"/>
                </a:outerShdw>
              </a:effectLst>
              <a:cs typeface="Arial" pitchFamily="34" charset="0"/>
            </a:endParaRPr>
          </a:p>
        </p:txBody>
      </p:sp>
      <p:sp>
        <p:nvSpPr>
          <p:cNvPr id="3" name="Прямоугольник 2"/>
          <p:cNvSpPr/>
          <p:nvPr/>
        </p:nvSpPr>
        <p:spPr>
          <a:xfrm>
            <a:off x="55563" y="115888"/>
            <a:ext cx="9036050" cy="647700"/>
          </a:xfrm>
          <a:prstGeom prst="rect">
            <a:avLst/>
          </a:prstGeom>
        </p:spPr>
        <p:txBody>
          <a:bodyPr>
            <a:spAutoFit/>
          </a:bodyPr>
          <a:lstStyle/>
          <a:p>
            <a:pPr algn="ctr" eaLnBrk="1" hangingPunct="1">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Основная задача учителя</a:t>
            </a:r>
          </a:p>
        </p:txBody>
      </p:sp>
      <p:cxnSp>
        <p:nvCxnSpPr>
          <p:cNvPr id="7" name="Прямая соединительная линия 6"/>
          <p:cNvCxnSpPr/>
          <p:nvPr/>
        </p:nvCxnSpPr>
        <p:spPr>
          <a:xfrm>
            <a:off x="244475" y="862013"/>
            <a:ext cx="863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366" name="Прямоугольник 3"/>
          <p:cNvSpPr>
            <a:spLocks noChangeArrowheads="1"/>
          </p:cNvSpPr>
          <p:nvPr/>
        </p:nvSpPr>
        <p:spPr bwMode="auto">
          <a:xfrm>
            <a:off x="244475" y="4335463"/>
            <a:ext cx="83280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z="3200" b="1" dirty="0"/>
              <a:t>Инструментарий  – УЧЕБНАЯ СИТУАЦИЯ и УЧЕБНОЕ ЗАДАНИЕ</a:t>
            </a:r>
            <a:endParaRPr lang="ru-RU" altLang="ru-RU" sz="3200" b="1" u="sng" dirty="0"/>
          </a:p>
        </p:txBody>
      </p:sp>
      <p:sp>
        <p:nvSpPr>
          <p:cNvPr id="21511" name="Прямоугольник 4"/>
          <p:cNvSpPr>
            <a:spLocks noChangeArrowheads="1"/>
          </p:cNvSpPr>
          <p:nvPr/>
        </p:nvSpPr>
        <p:spPr bwMode="auto">
          <a:xfrm>
            <a:off x="244475" y="1643063"/>
            <a:ext cx="70008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altLang="ru-RU" sz="11500" b="1">
                <a:cs typeface="Arial" pitchFamily="34" charset="0"/>
              </a:rPr>
              <a:t>!</a:t>
            </a:r>
            <a:endParaRPr lang="ru-RU" altLang="ru-RU" sz="11500"/>
          </a:p>
        </p:txBody>
      </p:sp>
    </p:spTree>
    <p:extLst>
      <p:ext uri="{BB962C8B-B14F-4D97-AF65-F5344CB8AC3E}">
        <p14:creationId xmlns:p14="http://schemas.microsoft.com/office/powerpoint/2010/main" val="18965811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fade">
                                      <p:cBhvr>
                                        <p:cTn id="7"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50825" y="1628775"/>
            <a:ext cx="8631238" cy="3049588"/>
          </a:xfrm>
          <a:prstGeom prst="rect">
            <a:avLst/>
          </a:prstGeom>
          <a:noFill/>
          <a:ln>
            <a:noFill/>
          </a:ln>
          <a:extLst/>
        </p:spPr>
        <p:txBody>
          <a:bodyPr lIns="90000" tIns="46800" rIns="90000"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defRPr/>
            </a:pPr>
            <a:r>
              <a:rPr lang="ru-RU" altLang="ru-RU" sz="2400" i="1" dirty="0" smtClean="0">
                <a:latin typeface="Arial" panose="020B0604020202020204" pitchFamily="34" charset="0"/>
              </a:rPr>
              <a:t> Содержанием</a:t>
            </a:r>
            <a:r>
              <a:rPr lang="ru-RU" altLang="ru-RU" sz="2400" dirty="0" smtClean="0">
                <a:latin typeface="Arial" panose="020B0604020202020204" pitchFamily="34" charset="0"/>
              </a:rPr>
              <a:t>  </a:t>
            </a:r>
            <a:r>
              <a:rPr lang="ru-RU" altLang="ru-RU" sz="2400" i="1" dirty="0">
                <a:latin typeface="Arial" panose="020B0604020202020204" pitchFamily="34" charset="0"/>
              </a:rPr>
              <a:t>планируемых результатов:</a:t>
            </a:r>
          </a:p>
          <a:p>
            <a:pPr>
              <a:spcBef>
                <a:spcPct val="0"/>
              </a:spcBef>
              <a:buFont typeface="Arial" panose="020B0604020202020204" pitchFamily="34" charset="0"/>
              <a:buNone/>
              <a:defRPr/>
            </a:pPr>
            <a:endParaRPr lang="ru-RU" altLang="ru-RU" sz="2400" i="1" dirty="0">
              <a:latin typeface="Arial" panose="020B0604020202020204" pitchFamily="34" charset="0"/>
            </a:endParaRPr>
          </a:p>
          <a:p>
            <a:pPr lvl="1">
              <a:spcBef>
                <a:spcPct val="0"/>
              </a:spcBef>
              <a:buFont typeface="Wingdings" panose="05000000000000000000" pitchFamily="2" charset="2"/>
              <a:buChar char="Ø"/>
              <a:defRPr/>
            </a:pPr>
            <a:r>
              <a:rPr lang="ru-RU" altLang="ru-RU" sz="2400" i="1" dirty="0">
                <a:latin typeface="Arial" panose="020B0604020202020204" pitchFamily="34" charset="0"/>
              </a:rPr>
              <a:t>составом учебных действий</a:t>
            </a:r>
          </a:p>
          <a:p>
            <a:pPr lvl="1">
              <a:spcBef>
                <a:spcPct val="0"/>
              </a:spcBef>
              <a:buFont typeface="Wingdings" panose="05000000000000000000" pitchFamily="2" charset="2"/>
              <a:buChar char="Ø"/>
              <a:defRPr/>
            </a:pPr>
            <a:r>
              <a:rPr lang="ru-RU" altLang="ru-RU" sz="2400" i="1" dirty="0">
                <a:latin typeface="Arial" panose="020B0604020202020204" pitchFamily="34" charset="0"/>
              </a:rPr>
              <a:t> учебным материалом</a:t>
            </a:r>
          </a:p>
          <a:p>
            <a:pPr marL="457200" lvl="1" indent="0">
              <a:spcBef>
                <a:spcPct val="0"/>
              </a:spcBef>
              <a:buFont typeface="Arial" panose="020B0604020202020204" pitchFamily="34" charset="0"/>
              <a:buNone/>
              <a:defRPr/>
            </a:pPr>
            <a:endParaRPr lang="ru-RU" altLang="ru-RU" sz="2400" i="1" dirty="0">
              <a:latin typeface="Arial" panose="020B0604020202020204" pitchFamily="34" charset="0"/>
            </a:endParaRPr>
          </a:p>
          <a:p>
            <a:pPr>
              <a:spcBef>
                <a:spcPct val="0"/>
              </a:spcBef>
              <a:buFontTx/>
              <a:buChar char="•"/>
              <a:defRPr/>
            </a:pPr>
            <a:r>
              <a:rPr lang="ru-RU" altLang="ru-RU" sz="2400" i="1" dirty="0">
                <a:latin typeface="Arial" panose="020B0604020202020204" pitchFamily="34" charset="0"/>
              </a:rPr>
              <a:t> Форматом задания</a:t>
            </a:r>
          </a:p>
          <a:p>
            <a:pPr>
              <a:spcBef>
                <a:spcPct val="0"/>
              </a:spcBef>
              <a:buFontTx/>
              <a:buChar char="•"/>
              <a:defRPr/>
            </a:pPr>
            <a:endParaRPr lang="ru-RU" altLang="ru-RU" sz="2400" i="1" dirty="0">
              <a:latin typeface="Arial" panose="020B0604020202020204" pitchFamily="34" charset="0"/>
            </a:endParaRPr>
          </a:p>
          <a:p>
            <a:pPr>
              <a:spcBef>
                <a:spcPct val="0"/>
              </a:spcBef>
              <a:buFontTx/>
              <a:buChar char="•"/>
              <a:defRPr/>
            </a:pPr>
            <a:r>
              <a:rPr lang="ru-RU" altLang="ru-RU" sz="2400" i="1" dirty="0">
                <a:latin typeface="Arial" panose="020B0604020202020204" pitchFamily="34" charset="0"/>
              </a:rPr>
              <a:t> </a:t>
            </a:r>
            <a:r>
              <a:rPr lang="ru-RU" altLang="ru-RU" sz="2400" i="1" dirty="0" err="1">
                <a:latin typeface="Arial" panose="020B0604020202020204" pitchFamily="34" charset="0"/>
              </a:rPr>
              <a:t>Критериальной</a:t>
            </a:r>
            <a:r>
              <a:rPr lang="ru-RU" altLang="ru-RU" sz="2400" i="1" dirty="0">
                <a:latin typeface="Arial" panose="020B0604020202020204" pitchFamily="34" charset="0"/>
              </a:rPr>
              <a:t>  частью оценки выполнения  </a:t>
            </a:r>
          </a:p>
        </p:txBody>
      </p:sp>
      <p:sp>
        <p:nvSpPr>
          <p:cNvPr id="22531"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BDBB95C-E0BF-4D80-AF43-39A948321C31}" type="slidenum">
              <a:rPr lang="ru-RU" altLang="ru-RU" smtClean="0">
                <a:solidFill>
                  <a:srgbClr val="898989"/>
                </a:solidFill>
              </a:rPr>
              <a:pPr/>
              <a:t>47</a:t>
            </a:fld>
            <a:endParaRPr lang="ru-RU" altLang="ru-RU" smtClean="0">
              <a:solidFill>
                <a:srgbClr val="898989"/>
              </a:solidFill>
            </a:endParaRPr>
          </a:p>
        </p:txBody>
      </p:sp>
      <p:sp>
        <p:nvSpPr>
          <p:cNvPr id="3" name="Прямоугольник 2"/>
          <p:cNvSpPr/>
          <p:nvPr/>
        </p:nvSpPr>
        <p:spPr>
          <a:xfrm>
            <a:off x="107950" y="188913"/>
            <a:ext cx="8928100" cy="781050"/>
          </a:xfrm>
          <a:prstGeom prst="rect">
            <a:avLst/>
          </a:prstGeom>
        </p:spPr>
        <p:txBody>
          <a:bodyPr>
            <a:spAutoFit/>
          </a:bodyPr>
          <a:lstStyle/>
          <a:p>
            <a:pPr algn="ctr">
              <a:lnSpc>
                <a:spcPct val="80000"/>
              </a:lnSpc>
              <a:defRPr/>
            </a:pPr>
            <a:r>
              <a:rPr lang="ru-RU" altLang="ru-RU" sz="2800" b="1" cap="all" dirty="0">
                <a:ln w="3175" cmpd="sng">
                  <a:noFill/>
                </a:ln>
                <a:solidFill>
                  <a:schemeClr val="bg1"/>
                </a:solidFill>
                <a:latin typeface="Times New Roman" panose="02020603050405020304" pitchFamily="18" charset="0"/>
                <a:ea typeface="+mj-ea"/>
                <a:cs typeface="Times New Roman" panose="02020603050405020304" pitchFamily="18" charset="0"/>
              </a:rPr>
              <a:t>Чем определяются особенности</a:t>
            </a:r>
          </a:p>
          <a:p>
            <a:pPr algn="ctr">
              <a:lnSpc>
                <a:spcPct val="80000"/>
              </a:lnSpc>
              <a:defRPr/>
            </a:pPr>
            <a:r>
              <a:rPr lang="ru-RU" altLang="ru-RU" sz="2800" b="1" cap="all" dirty="0">
                <a:ln w="3175" cmpd="sng">
                  <a:noFill/>
                </a:ln>
                <a:solidFill>
                  <a:schemeClr val="bg1"/>
                </a:solidFill>
                <a:latin typeface="Times New Roman" panose="02020603050405020304" pitchFamily="18" charset="0"/>
                <a:ea typeface="+mj-ea"/>
                <a:cs typeface="Times New Roman" panose="02020603050405020304" pitchFamily="18" charset="0"/>
              </a:rPr>
              <a:t>учебного задания?</a:t>
            </a:r>
          </a:p>
        </p:txBody>
      </p:sp>
      <p:cxnSp>
        <p:nvCxnSpPr>
          <p:cNvPr id="8" name="Прямая соединительная линия 7"/>
          <p:cNvCxnSpPr/>
          <p:nvPr/>
        </p:nvCxnSpPr>
        <p:spPr>
          <a:xfrm>
            <a:off x="250825" y="1196975"/>
            <a:ext cx="86312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030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xEl>
                                              <p:pRg st="2" end="2"/>
                                            </p:txEl>
                                          </p:spTgt>
                                        </p:tgtEl>
                                        <p:attrNameLst>
                                          <p:attrName>style.visibility</p:attrName>
                                        </p:attrNameLst>
                                      </p:cBhvr>
                                      <p:to>
                                        <p:strVal val="visible"/>
                                      </p:to>
                                    </p:set>
                                    <p:animEffect transition="in" filter="fade">
                                      <p:cBhvr>
                                        <p:cTn id="7" dur="500"/>
                                        <p:tgtEl>
                                          <p:spTgt spid="1024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xEl>
                                              <p:pRg st="3" end="3"/>
                                            </p:txEl>
                                          </p:spTgt>
                                        </p:tgtEl>
                                        <p:attrNameLst>
                                          <p:attrName>style.visibility</p:attrName>
                                        </p:attrNameLst>
                                      </p:cBhvr>
                                      <p:to>
                                        <p:strVal val="visible"/>
                                      </p:to>
                                    </p:set>
                                    <p:animEffect transition="in" filter="fade">
                                      <p:cBhvr>
                                        <p:cTn id="10" dur="500"/>
                                        <p:tgtEl>
                                          <p:spTgt spid="10242">
                                            <p:txEl>
                                              <p:pRg st="3" end="3"/>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242">
                                            <p:txEl>
                                              <p:pRg st="5" end="5"/>
                                            </p:txEl>
                                          </p:spTgt>
                                        </p:tgtEl>
                                        <p:attrNameLst>
                                          <p:attrName>style.visibility</p:attrName>
                                        </p:attrNameLst>
                                      </p:cBhvr>
                                      <p:to>
                                        <p:strVal val="visible"/>
                                      </p:to>
                                    </p:set>
                                    <p:animEffect transition="in" filter="fade">
                                      <p:cBhvr>
                                        <p:cTn id="15" dur="500"/>
                                        <p:tgtEl>
                                          <p:spTgt spid="10242">
                                            <p:txEl>
                                              <p:pRg st="5" end="5"/>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242">
                                            <p:txEl>
                                              <p:pRg st="7" end="7"/>
                                            </p:txEl>
                                          </p:spTgt>
                                        </p:tgtEl>
                                        <p:attrNameLst>
                                          <p:attrName>style.visibility</p:attrName>
                                        </p:attrNameLst>
                                      </p:cBhvr>
                                      <p:to>
                                        <p:strVal val="visible"/>
                                      </p:to>
                                    </p:set>
                                    <p:animEffect transition="in" filter="fade">
                                      <p:cBhvr>
                                        <p:cTn id="20" dur="500"/>
                                        <p:tgtEl>
                                          <p:spTgt spid="102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9813925" y="6253163"/>
            <a:ext cx="18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400">
              <a:latin typeface="Times New Roman" pitchFamily="18" charset="0"/>
            </a:endParaRPr>
          </a:p>
        </p:txBody>
      </p:sp>
      <p:sp>
        <p:nvSpPr>
          <p:cNvPr id="23555" name="Text Box 3"/>
          <p:cNvSpPr txBox="1">
            <a:spLocks noChangeArrowheads="1"/>
          </p:cNvSpPr>
          <p:nvPr/>
        </p:nvSpPr>
        <p:spPr bwMode="auto">
          <a:xfrm>
            <a:off x="0" y="808038"/>
            <a:ext cx="90360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80000"/>
              </a:lnSpc>
              <a:spcAft>
                <a:spcPct val="20000"/>
              </a:spcAft>
            </a:pPr>
            <a:r>
              <a:rPr lang="ru-RU" altLang="ru-RU" sz="3200" b="1"/>
              <a:t>   </a:t>
            </a:r>
            <a:endParaRPr lang="ru-RU" altLang="ru-RU" sz="2600" b="1"/>
          </a:p>
        </p:txBody>
      </p:sp>
      <p:sp>
        <p:nvSpPr>
          <p:cNvPr id="2355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FE97706-730A-46F3-BA90-17BACFDC5B62}" type="slidenum">
              <a:rPr lang="ru-RU" altLang="ru-RU" smtClean="0">
                <a:solidFill>
                  <a:srgbClr val="898989"/>
                </a:solidFill>
              </a:rPr>
              <a:pPr/>
              <a:t>48</a:t>
            </a:fld>
            <a:endParaRPr lang="ru-RU" altLang="ru-RU" smtClean="0">
              <a:solidFill>
                <a:srgbClr val="898989"/>
              </a:solidFill>
            </a:endParaRPr>
          </a:p>
        </p:txBody>
      </p:sp>
      <p:sp>
        <p:nvSpPr>
          <p:cNvPr id="2" name="Прямоугольник 1"/>
          <p:cNvSpPr/>
          <p:nvPr/>
        </p:nvSpPr>
        <p:spPr>
          <a:xfrm>
            <a:off x="0" y="80963"/>
            <a:ext cx="9144000" cy="1200150"/>
          </a:xfrm>
          <a:prstGeom prst="rect">
            <a:avLst/>
          </a:prstGeom>
        </p:spPr>
        <p:txBody>
          <a:bodyPr>
            <a:spAutoFit/>
          </a:bodyPr>
          <a:lstStyle/>
          <a:p>
            <a:pPr algn="ctr">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Система заданий  </a:t>
            </a:r>
          </a:p>
          <a:p>
            <a:pPr algn="ctr">
              <a:defRPr/>
            </a:pPr>
            <a:endPar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p:txBody>
      </p:sp>
      <p:cxnSp>
        <p:nvCxnSpPr>
          <p:cNvPr id="11" name="Прямая соединительная линия 10"/>
          <p:cNvCxnSpPr/>
          <p:nvPr/>
        </p:nvCxnSpPr>
        <p:spPr>
          <a:xfrm>
            <a:off x="250825" y="14843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203200" y="1798638"/>
            <a:ext cx="8832850" cy="3694112"/>
          </a:xfrm>
          <a:prstGeom prst="rect">
            <a:avLst/>
          </a:prstGeom>
        </p:spPr>
        <p:txBody>
          <a:bodyPr>
            <a:spAutoFit/>
          </a:bodyPr>
          <a:lstStyle/>
          <a:p>
            <a:pPr marL="285750" indent="-285750">
              <a:buFont typeface="Wingdings" panose="05000000000000000000" pitchFamily="2" charset="2"/>
              <a:buChar char="Ø"/>
              <a:defRPr/>
            </a:pPr>
            <a:r>
              <a:rPr lang="ru-RU" altLang="ru-RU" sz="2200" b="1" dirty="0"/>
              <a:t>ЦЕННОСТНО-СМЫСЛОВЫЕ УСТАНОВКИ </a:t>
            </a:r>
            <a:r>
              <a:rPr lang="ru-RU" altLang="ru-RU" sz="2200" dirty="0"/>
              <a:t>– по мере возможности </a:t>
            </a:r>
            <a:r>
              <a:rPr lang="ru-RU" altLang="ru-RU" sz="2200" b="1" dirty="0"/>
              <a:t> для каждой темы</a:t>
            </a:r>
          </a:p>
          <a:p>
            <a:pPr marL="285750" indent="-285750">
              <a:buFont typeface="Wingdings" panose="05000000000000000000" pitchFamily="2" charset="2"/>
              <a:buChar char="Ø"/>
              <a:defRPr/>
            </a:pPr>
            <a:endParaRPr lang="ru-RU" sz="2200" b="1" dirty="0"/>
          </a:p>
          <a:p>
            <a:pPr marL="285750" indent="-285750">
              <a:buFont typeface="Wingdings" panose="05000000000000000000" pitchFamily="2" charset="2"/>
              <a:buChar char="Ø"/>
              <a:defRPr/>
            </a:pPr>
            <a:r>
              <a:rPr lang="ru-RU" sz="2200" b="1" dirty="0"/>
              <a:t>СОТРУДНИЧЕСТВО, РАЗРЕШЕНИЕ ПРОБЛЕМ, САМОРЕГУЛЯЦИЯ</a:t>
            </a:r>
            <a:r>
              <a:rPr lang="ru-RU" sz="2200" b="1" dirty="0">
                <a:latin typeface="Arial" charset="0"/>
              </a:rPr>
              <a:t> </a:t>
            </a:r>
            <a:r>
              <a:rPr lang="ru-RU" sz="2200" dirty="0">
                <a:latin typeface="Arial" charset="0"/>
              </a:rPr>
              <a:t>– рекомендуемо </a:t>
            </a:r>
            <a:r>
              <a:rPr lang="ru-RU" sz="2200" b="1" dirty="0"/>
              <a:t>для каждой темы  </a:t>
            </a:r>
          </a:p>
          <a:p>
            <a:pPr marL="285750" indent="-285750">
              <a:buFont typeface="Wingdings" panose="05000000000000000000" pitchFamily="2" charset="2"/>
              <a:buChar char="Ø"/>
              <a:defRPr/>
            </a:pPr>
            <a:endParaRPr lang="ru-RU" sz="2200" b="1" dirty="0">
              <a:latin typeface="Arial" charset="0"/>
            </a:endParaRPr>
          </a:p>
          <a:p>
            <a:pPr marL="285750" indent="-285750">
              <a:buFont typeface="Wingdings" panose="05000000000000000000" pitchFamily="2" charset="2"/>
              <a:buChar char="Ø"/>
              <a:defRPr/>
            </a:pPr>
            <a:r>
              <a:rPr lang="ru-RU" sz="2200" dirty="0"/>
              <a:t>СОТРУДНИЧЕСТВО, КОММУНИКАЦИЯ, ИКТ, САМОСТОЯТЕЛЬНОЕ ПОПОЛНЕНИЕ И ИНТЕГРАЦИЯ ЗНАНИЙ</a:t>
            </a:r>
            <a:r>
              <a:rPr lang="ru-RU" sz="2200" b="1" dirty="0">
                <a:latin typeface="Arial" charset="0"/>
              </a:rPr>
              <a:t> </a:t>
            </a:r>
            <a:r>
              <a:rPr lang="ru-RU" sz="2200" dirty="0">
                <a:latin typeface="Arial" charset="0"/>
              </a:rPr>
              <a:t>– </a:t>
            </a:r>
            <a:r>
              <a:rPr lang="ru-RU" sz="2200" b="1" dirty="0">
                <a:latin typeface="Arial" charset="0"/>
              </a:rPr>
              <a:t>до 30% - 40%  заданий для каждой </a:t>
            </a:r>
            <a:r>
              <a:rPr lang="ru-RU" sz="2200" b="1" i="1" dirty="0">
                <a:latin typeface="Arial" charset="0"/>
              </a:rPr>
              <a:t>темы</a:t>
            </a:r>
          </a:p>
          <a:p>
            <a:pPr>
              <a:defRPr/>
            </a:pPr>
            <a:endParaRPr lang="ru-RU" b="1" i="1" dirty="0">
              <a:latin typeface="Arial" charset="0"/>
            </a:endParaRPr>
          </a:p>
          <a:p>
            <a:pPr marL="285750" indent="-285750">
              <a:buFontTx/>
              <a:buChar char="-"/>
              <a:defRPr/>
            </a:pPr>
            <a:endParaRPr lang="ru-RU" altLang="ru-RU" b="1" i="1" dirty="0"/>
          </a:p>
        </p:txBody>
      </p:sp>
    </p:spTree>
    <p:extLst>
      <p:ext uri="{BB962C8B-B14F-4D97-AF65-F5344CB8AC3E}">
        <p14:creationId xmlns:p14="http://schemas.microsoft.com/office/powerpoint/2010/main" val="393498919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9813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400">
              <a:latin typeface="Times New Roman" pitchFamily="18" charset="0"/>
            </a:endParaRPr>
          </a:p>
        </p:txBody>
      </p:sp>
      <p:sp>
        <p:nvSpPr>
          <p:cNvPr id="29699" name="Text Box 6"/>
          <p:cNvSpPr txBox="1">
            <a:spLocks noChangeArrowheads="1"/>
          </p:cNvSpPr>
          <p:nvPr/>
        </p:nvSpPr>
        <p:spPr bwMode="auto">
          <a:xfrm>
            <a:off x="323850" y="1484313"/>
            <a:ext cx="8629650" cy="4378325"/>
          </a:xfrm>
          <a:prstGeom prst="rect">
            <a:avLst/>
          </a:prstGeom>
          <a:noFill/>
          <a:ln>
            <a:noFill/>
          </a:ln>
          <a:extLst/>
        </p:spPr>
        <p:txBody>
          <a:bodyPr lIns="90000" tIns="46800" rIns="90000" bIns="46800">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90000"/>
              </a:lnSpc>
              <a:spcAft>
                <a:spcPts val="600"/>
              </a:spcAft>
              <a:defRPr/>
            </a:pPr>
            <a:r>
              <a:rPr lang="ru-RU" altLang="ru-RU" sz="3200" dirty="0" smtClean="0"/>
              <a:t>	</a:t>
            </a:r>
            <a:r>
              <a:rPr lang="ru-RU" altLang="ru-RU" sz="2800" dirty="0" smtClean="0"/>
              <a:t>Наличие или отсутствие ценностно-смысловых установок проявляется в </a:t>
            </a:r>
            <a:r>
              <a:rPr lang="ru-RU" altLang="ru-RU" sz="2800" u="sng" dirty="0" smtClean="0"/>
              <a:t>ценностно-эмоциональном </a:t>
            </a:r>
            <a:r>
              <a:rPr lang="ru-RU" altLang="ru-RU" sz="2800" dirty="0" smtClean="0"/>
              <a:t>компоненте:</a:t>
            </a:r>
          </a:p>
          <a:p>
            <a:pPr algn="just">
              <a:lnSpc>
                <a:spcPct val="90000"/>
              </a:lnSpc>
              <a:spcAft>
                <a:spcPts val="600"/>
              </a:spcAft>
              <a:defRPr/>
            </a:pPr>
            <a:endParaRPr lang="ru-RU" altLang="ru-RU" sz="2800" i="1" dirty="0" smtClean="0"/>
          </a:p>
          <a:p>
            <a:pPr algn="just">
              <a:lnSpc>
                <a:spcPct val="110000"/>
              </a:lnSpc>
              <a:spcAft>
                <a:spcPts val="600"/>
              </a:spcAft>
              <a:buFontTx/>
              <a:buChar char="•"/>
              <a:defRPr/>
            </a:pPr>
            <a:r>
              <a:rPr lang="ru-RU" altLang="ru-RU" sz="2800" b="1" dirty="0" smtClean="0"/>
              <a:t>в наличии позитивного или негативного отношения к существующим и известным  нормам поведения</a:t>
            </a:r>
          </a:p>
          <a:p>
            <a:pPr marL="0" indent="0" algn="just">
              <a:lnSpc>
                <a:spcPct val="110000"/>
              </a:lnSpc>
              <a:spcAft>
                <a:spcPts val="600"/>
              </a:spcAft>
              <a:defRPr/>
            </a:pPr>
            <a:endParaRPr lang="ru-RU" altLang="ru-RU" sz="2800" b="1" dirty="0" smtClean="0"/>
          </a:p>
          <a:p>
            <a:pPr algn="just">
              <a:lnSpc>
                <a:spcPct val="110000"/>
              </a:lnSpc>
              <a:spcAft>
                <a:spcPts val="600"/>
              </a:spcAft>
              <a:buFontTx/>
              <a:buChar char="•"/>
              <a:defRPr/>
            </a:pPr>
            <a:r>
              <a:rPr lang="ru-RU" altLang="ru-RU" sz="2800" b="1" dirty="0" smtClean="0"/>
              <a:t>в принятии или неприятии этих норм</a:t>
            </a:r>
            <a:endParaRPr lang="ru-RU" altLang="ru-RU" sz="2800" i="1" dirty="0" smtClean="0"/>
          </a:p>
        </p:txBody>
      </p:sp>
      <p:sp>
        <p:nvSpPr>
          <p:cNvPr id="2458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681D302-98B6-4BE1-B75D-63B62E523307}" type="slidenum">
              <a:rPr lang="ru-RU" altLang="ru-RU" smtClean="0">
                <a:solidFill>
                  <a:srgbClr val="898989"/>
                </a:solidFill>
              </a:rPr>
              <a:pPr/>
              <a:t>49</a:t>
            </a:fld>
            <a:endParaRPr lang="ru-RU" altLang="ru-RU" smtClean="0">
              <a:solidFill>
                <a:srgbClr val="898989"/>
              </a:solidFill>
            </a:endParaRPr>
          </a:p>
        </p:txBody>
      </p:sp>
      <p:sp>
        <p:nvSpPr>
          <p:cNvPr id="2" name="Прямоугольник 1"/>
          <p:cNvSpPr/>
          <p:nvPr/>
        </p:nvSpPr>
        <p:spPr>
          <a:xfrm>
            <a:off x="0" y="115888"/>
            <a:ext cx="9144000" cy="585787"/>
          </a:xfrm>
          <a:prstGeom prst="rect">
            <a:avLst/>
          </a:prstGeom>
        </p:spPr>
        <p:txBody>
          <a:bodyPr>
            <a:spAutoFit/>
          </a:bodyPr>
          <a:lstStyle/>
          <a:p>
            <a:pPr algn="ctr">
              <a:defRPr/>
            </a:pPr>
            <a: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t>Ценностно-смысловые установки</a:t>
            </a:r>
          </a:p>
        </p:txBody>
      </p:sp>
      <p:cxnSp>
        <p:nvCxnSpPr>
          <p:cNvPr id="7" name="Прямая соединительная линия 6"/>
          <p:cNvCxnSpPr/>
          <p:nvPr/>
        </p:nvCxnSpPr>
        <p:spPr>
          <a:xfrm>
            <a:off x="323850" y="10525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068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500"/>
                                        <p:tgtEl>
                                          <p:spTgt spid="29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Effect transition="in" filter="fade">
                                      <p:cBhvr>
                                        <p:cTn id="12" dur="500"/>
                                        <p:tgtEl>
                                          <p:spTgt spid="296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4" end="4"/>
                                            </p:txEl>
                                          </p:spTgt>
                                        </p:tgtEl>
                                        <p:attrNameLst>
                                          <p:attrName>style.visibility</p:attrName>
                                        </p:attrNameLst>
                                      </p:cBhvr>
                                      <p:to>
                                        <p:strVal val="visible"/>
                                      </p:to>
                                    </p:set>
                                    <p:animEffect transition="in" filter="fade">
                                      <p:cBhvr>
                                        <p:cTn id="17"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988840"/>
            <a:ext cx="7408333" cy="4137323"/>
          </a:xfrm>
        </p:spPr>
        <p:txBody>
          <a:bodyPr>
            <a:normAutofit/>
          </a:bodyPr>
          <a:lstStyle/>
          <a:p>
            <a:r>
              <a:rPr lang="ru-RU" dirty="0"/>
              <a:t>1.1. Проект «Содействие повышению финансовой грамотности населения и развитию финансового образования в РФ»</a:t>
            </a:r>
          </a:p>
          <a:p>
            <a:endParaRPr lang="ru-RU" dirty="0"/>
          </a:p>
          <a:p>
            <a:r>
              <a:rPr lang="ru-RU" dirty="0"/>
              <a:t>1.2. Особенности УМК по финансовой грамотности разработанных в рамках Проекта. </a:t>
            </a:r>
          </a:p>
          <a:p>
            <a:endParaRPr lang="ru-RU" dirty="0"/>
          </a:p>
          <a:p>
            <a:r>
              <a:rPr lang="ru-RU" dirty="0"/>
              <a:t> 1.3. </a:t>
            </a:r>
            <a:r>
              <a:rPr lang="ru-RU" dirty="0" err="1"/>
              <a:t>Деятельностный</a:t>
            </a:r>
            <a:r>
              <a:rPr lang="ru-RU" dirty="0"/>
              <a:t> подход к организации процесса обучения основам финансовой грамотности.</a:t>
            </a:r>
          </a:p>
          <a:p>
            <a:endParaRPr lang="ru-RU" dirty="0"/>
          </a:p>
        </p:txBody>
      </p:sp>
      <p:sp>
        <p:nvSpPr>
          <p:cNvPr id="3" name="Заголовок 2"/>
          <p:cNvSpPr>
            <a:spLocks noGrp="1"/>
          </p:cNvSpPr>
          <p:nvPr>
            <p:ph type="title"/>
          </p:nvPr>
        </p:nvSpPr>
        <p:spPr/>
        <p:txBody>
          <a:bodyPr>
            <a:noAutofit/>
          </a:bodyPr>
          <a:lstStyle/>
          <a:p>
            <a:r>
              <a:rPr lang="ru-RU" sz="3200" b="1" dirty="0" smtClean="0">
                <a:solidFill>
                  <a:prstClr val="black"/>
                </a:solidFill>
              </a:rPr>
              <a:t>Раздел 1. Повышение </a:t>
            </a:r>
            <a:r>
              <a:rPr lang="ru-RU" sz="3200" b="1" dirty="0">
                <a:solidFill>
                  <a:prstClr val="black"/>
                </a:solidFill>
              </a:rPr>
              <a:t>финансовой грамотности обучающихся как социально-педагогическая </a:t>
            </a:r>
            <a:r>
              <a:rPr lang="ru-RU" sz="3200" b="1" dirty="0" smtClean="0">
                <a:solidFill>
                  <a:prstClr val="black"/>
                </a:solidFill>
              </a:rPr>
              <a:t>проблема</a:t>
            </a:r>
            <a:endParaRPr lang="ru-RU" sz="3200" dirty="0"/>
          </a:p>
        </p:txBody>
      </p:sp>
    </p:spTree>
    <p:extLst>
      <p:ext uri="{BB962C8B-B14F-4D97-AF65-F5344CB8AC3E}">
        <p14:creationId xmlns:p14="http://schemas.microsoft.com/office/powerpoint/2010/main" val="2584668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9813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400">
              <a:latin typeface="Times New Roman" pitchFamily="18" charset="0"/>
            </a:endParaRPr>
          </a:p>
        </p:txBody>
      </p:sp>
      <p:sp>
        <p:nvSpPr>
          <p:cNvPr id="261123" name="Text Box 3"/>
          <p:cNvSpPr txBox="1">
            <a:spLocks noChangeArrowheads="1"/>
          </p:cNvSpPr>
          <p:nvPr/>
        </p:nvSpPr>
        <p:spPr bwMode="auto">
          <a:xfrm>
            <a:off x="250825" y="1268413"/>
            <a:ext cx="8532813" cy="4360862"/>
          </a:xfrm>
          <a:prstGeom prst="rect">
            <a:avLst/>
          </a:prstGeom>
          <a:noFill/>
          <a:ln>
            <a:noFill/>
          </a:ln>
          <a:extLst/>
        </p:spPr>
        <p:txBody>
          <a:bodyPr lIns="90000" tIns="46800" rIns="90000" bIns="46800">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63525" indent="-263525">
              <a:lnSpc>
                <a:spcPct val="120000"/>
              </a:lnSpc>
              <a:spcAft>
                <a:spcPts val="600"/>
              </a:spcAft>
              <a:buFont typeface="Wingdings" panose="05000000000000000000" pitchFamily="2" charset="2"/>
              <a:buChar char="ü"/>
              <a:defRPr/>
            </a:pPr>
            <a:r>
              <a:rPr lang="ru-RU" altLang="ru-RU" sz="2400" dirty="0" smtClean="0"/>
              <a:t>	</a:t>
            </a:r>
            <a:r>
              <a:rPr lang="ru-RU" altLang="ru-RU" sz="2400" b="1" dirty="0" smtClean="0"/>
              <a:t>выразить </a:t>
            </a:r>
            <a:r>
              <a:rPr lang="ru-RU" altLang="ru-RU" sz="2400" dirty="0" smtClean="0"/>
              <a:t>свою позицию/ценностное суждение</a:t>
            </a:r>
          </a:p>
          <a:p>
            <a:pPr marL="263525" lvl="2" indent="-263525">
              <a:lnSpc>
                <a:spcPct val="120000"/>
              </a:lnSpc>
              <a:spcAft>
                <a:spcPts val="600"/>
              </a:spcAft>
              <a:buFont typeface="Wingdings" panose="05000000000000000000" pitchFamily="2" charset="2"/>
              <a:buChar char="Ø"/>
              <a:defRPr/>
            </a:pPr>
            <a:r>
              <a:rPr lang="ru-RU" altLang="ru-RU" sz="2400" dirty="0"/>
              <a:t>разделив предложенные формулировки или противопоставив им свою</a:t>
            </a:r>
          </a:p>
          <a:p>
            <a:pPr marL="263525" lvl="2" indent="-263525">
              <a:lnSpc>
                <a:spcPct val="120000"/>
              </a:lnSpc>
              <a:spcAft>
                <a:spcPts val="600"/>
              </a:spcAft>
              <a:buFont typeface="Wingdings" panose="05000000000000000000" pitchFamily="2" charset="2"/>
              <a:buChar char="Ø"/>
              <a:defRPr/>
            </a:pPr>
            <a:r>
              <a:rPr lang="ru-RU" altLang="ru-RU" sz="2400" dirty="0"/>
              <a:t>оценив степень своего согласия/несогласия с предложенными формулировками</a:t>
            </a:r>
          </a:p>
          <a:p>
            <a:pPr marL="263525" lvl="2" indent="-263525">
              <a:lnSpc>
                <a:spcPct val="120000"/>
              </a:lnSpc>
              <a:spcAft>
                <a:spcPts val="600"/>
              </a:spcAft>
              <a:buFont typeface="Wingdings" panose="05000000000000000000" pitchFamily="2" charset="2"/>
              <a:buChar char="Ø"/>
              <a:defRPr/>
            </a:pPr>
            <a:r>
              <a:rPr lang="ru-RU" altLang="ru-RU" sz="2400" dirty="0"/>
              <a:t>прямо сформулировав свою позицию</a:t>
            </a:r>
          </a:p>
          <a:p>
            <a:pPr marL="263525" lvl="2" indent="-263525">
              <a:lnSpc>
                <a:spcPct val="120000"/>
              </a:lnSpc>
              <a:spcAft>
                <a:spcPts val="600"/>
              </a:spcAft>
              <a:defRPr/>
            </a:pPr>
            <a:endParaRPr lang="ru-RU" altLang="ru-RU" sz="2400" dirty="0" smtClean="0">
              <a:solidFill>
                <a:schemeClr val="bg1"/>
              </a:solidFill>
            </a:endParaRPr>
          </a:p>
          <a:p>
            <a:pPr marL="263525" lvl="1" indent="-263525">
              <a:lnSpc>
                <a:spcPct val="95000"/>
              </a:lnSpc>
              <a:spcAft>
                <a:spcPts val="600"/>
              </a:spcAft>
              <a:buFont typeface="Wingdings" panose="05000000000000000000" pitchFamily="2" charset="2"/>
              <a:buChar char="ü"/>
              <a:defRPr/>
            </a:pPr>
            <a:r>
              <a:rPr lang="ru-RU" altLang="ru-RU" sz="2400" b="1" dirty="0" smtClean="0"/>
              <a:t>аргументировать </a:t>
            </a:r>
            <a:r>
              <a:rPr lang="ru-RU" altLang="ru-RU" sz="2400" dirty="0" smtClean="0"/>
              <a:t> свою позицию, оценку и/или </a:t>
            </a:r>
          </a:p>
          <a:p>
            <a:pPr marL="0" lvl="1" indent="0">
              <a:lnSpc>
                <a:spcPct val="95000"/>
              </a:lnSpc>
              <a:spcAft>
                <a:spcPts val="600"/>
              </a:spcAft>
              <a:defRPr/>
            </a:pPr>
            <a:r>
              <a:rPr lang="ru-RU" altLang="ru-RU" sz="2400" dirty="0"/>
              <a:t> </a:t>
            </a:r>
            <a:r>
              <a:rPr lang="ru-RU" altLang="ru-RU" sz="2400" dirty="0" smtClean="0"/>
              <a:t>  свой выбор</a:t>
            </a:r>
          </a:p>
        </p:txBody>
      </p:sp>
      <p:sp>
        <p:nvSpPr>
          <p:cNvPr id="2560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9483C8A-5A5C-4647-AB99-C6F1CC6E63AD}" type="slidenum">
              <a:rPr lang="ru-RU" altLang="ru-RU" smtClean="0">
                <a:solidFill>
                  <a:srgbClr val="898989"/>
                </a:solidFill>
              </a:rPr>
              <a:pPr/>
              <a:t>50</a:t>
            </a:fld>
            <a:endParaRPr lang="ru-RU" altLang="ru-RU" smtClean="0">
              <a:solidFill>
                <a:srgbClr val="898989"/>
              </a:solidFill>
            </a:endParaRPr>
          </a:p>
        </p:txBody>
      </p:sp>
      <p:sp>
        <p:nvSpPr>
          <p:cNvPr id="2" name="Прямоугольник 1"/>
          <p:cNvSpPr/>
          <p:nvPr/>
        </p:nvSpPr>
        <p:spPr>
          <a:xfrm>
            <a:off x="0" y="115888"/>
            <a:ext cx="9144000" cy="979487"/>
          </a:xfrm>
          <a:prstGeom prst="rect">
            <a:avLst/>
          </a:prstGeom>
        </p:spPr>
        <p:txBody>
          <a:bodyPr>
            <a:spAutoFit/>
          </a:bodyPr>
          <a:lstStyle/>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Возможности задания </a:t>
            </a:r>
          </a:p>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данного типа</a:t>
            </a:r>
          </a:p>
        </p:txBody>
      </p:sp>
      <p:cxnSp>
        <p:nvCxnSpPr>
          <p:cNvPr id="7" name="Прямая соединительная линия 6"/>
          <p:cNvCxnSpPr/>
          <p:nvPr/>
        </p:nvCxnSpPr>
        <p:spPr>
          <a:xfrm>
            <a:off x="250825" y="1196975"/>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5430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1123">
                                            <p:txEl>
                                              <p:pRg st="1" end="1"/>
                                            </p:txEl>
                                          </p:spTgt>
                                        </p:tgtEl>
                                        <p:attrNameLst>
                                          <p:attrName>style.visibility</p:attrName>
                                        </p:attrNameLst>
                                      </p:cBhvr>
                                      <p:to>
                                        <p:strVal val="visible"/>
                                      </p:to>
                                    </p:set>
                                    <p:animEffect transition="in" filter="wipe(left)">
                                      <p:cBhvr>
                                        <p:cTn id="7" dur="500"/>
                                        <p:tgtEl>
                                          <p:spTgt spid="26112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61123">
                                            <p:txEl>
                                              <p:pRg st="2" end="2"/>
                                            </p:txEl>
                                          </p:spTgt>
                                        </p:tgtEl>
                                        <p:attrNameLst>
                                          <p:attrName>style.visibility</p:attrName>
                                        </p:attrNameLst>
                                      </p:cBhvr>
                                      <p:to>
                                        <p:strVal val="visible"/>
                                      </p:to>
                                    </p:set>
                                    <p:animEffect transition="in" filter="wipe(left)">
                                      <p:cBhvr>
                                        <p:cTn id="12" dur="500"/>
                                        <p:tgtEl>
                                          <p:spTgt spid="2611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61123">
                                            <p:txEl>
                                              <p:pRg st="3" end="3"/>
                                            </p:txEl>
                                          </p:spTgt>
                                        </p:tgtEl>
                                        <p:attrNameLst>
                                          <p:attrName>style.visibility</p:attrName>
                                        </p:attrNameLst>
                                      </p:cBhvr>
                                      <p:to>
                                        <p:strVal val="visible"/>
                                      </p:to>
                                    </p:set>
                                    <p:animEffect transition="in" filter="wipe(up)">
                                      <p:cBhvr>
                                        <p:cTn id="17" dur="500"/>
                                        <p:tgtEl>
                                          <p:spTgt spid="2611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61123">
                                            <p:txEl>
                                              <p:pRg st="5" end="5"/>
                                            </p:txEl>
                                          </p:spTgt>
                                        </p:tgtEl>
                                        <p:attrNameLst>
                                          <p:attrName>style.visibility</p:attrName>
                                        </p:attrNameLst>
                                      </p:cBhvr>
                                      <p:to>
                                        <p:strVal val="visible"/>
                                      </p:to>
                                    </p:set>
                                    <p:animEffect transition="in" filter="wipe(up)">
                                      <p:cBhvr>
                                        <p:cTn id="22" dur="500"/>
                                        <p:tgtEl>
                                          <p:spTgt spid="26112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61123">
                                            <p:txEl>
                                              <p:pRg st="6" end="6"/>
                                            </p:txEl>
                                          </p:spTgt>
                                        </p:tgtEl>
                                        <p:attrNameLst>
                                          <p:attrName>style.visibility</p:attrName>
                                        </p:attrNameLst>
                                      </p:cBhvr>
                                      <p:to>
                                        <p:strVal val="visible"/>
                                      </p:to>
                                    </p:set>
                                    <p:animEffect transition="in" filter="wipe(up)">
                                      <p:cBhvr>
                                        <p:cTn id="27" dur="500"/>
                                        <p:tgtEl>
                                          <p:spTgt spid="261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71600" y="116632"/>
            <a:ext cx="7272808" cy="1510680"/>
          </a:xfrm>
        </p:spPr>
        <p:txBody>
          <a:bodyPr/>
          <a:lstStyle/>
          <a:p>
            <a:pPr>
              <a:defRPr/>
            </a:pPr>
            <a:r>
              <a:rPr lang="ru-RU" dirty="0" smtClean="0"/>
              <a:t>Возраст: 5-9 классы ( УМК) </a:t>
            </a:r>
            <a:endParaRPr lang="ru-RU" dirty="0"/>
          </a:p>
        </p:txBody>
      </p:sp>
      <p:sp>
        <p:nvSpPr>
          <p:cNvPr id="26627" name="Объект 3"/>
          <p:cNvSpPr>
            <a:spLocks noGrp="1"/>
          </p:cNvSpPr>
          <p:nvPr>
            <p:ph idx="1"/>
          </p:nvPr>
        </p:nvSpPr>
        <p:spPr>
          <a:xfrm>
            <a:off x="251520" y="2564904"/>
            <a:ext cx="8136830" cy="3240360"/>
          </a:xfrm>
        </p:spPr>
        <p:txBody>
          <a:bodyPr>
            <a:normAutofit/>
          </a:bodyPr>
          <a:lstStyle/>
          <a:p>
            <a:pPr marL="0" indent="0">
              <a:buNone/>
            </a:pPr>
            <a:r>
              <a:rPr lang="ru-RU" altLang="ru-RU" dirty="0" smtClean="0"/>
              <a:t>• </a:t>
            </a:r>
            <a:r>
              <a:rPr lang="ru-RU" altLang="ru-RU" sz="2400" dirty="0" smtClean="0"/>
              <a:t>Готовы ли вы много сил и времени тратить на собственное образование, чтобы иметь высокую зарплату в будущем?</a:t>
            </a:r>
          </a:p>
          <a:p>
            <a:pPr marL="0" indent="0">
              <a:buNone/>
            </a:pPr>
            <a:r>
              <a:rPr lang="ru-RU" altLang="ru-RU" sz="2400" dirty="0" smtClean="0"/>
              <a:t>•</a:t>
            </a:r>
            <a:r>
              <a:rPr lang="ru-RU" altLang="ru-RU" sz="2400" dirty="0" smtClean="0"/>
              <a:t>Нужно ли жертвовать личными расходами в ущерб общесемейным расходам?</a:t>
            </a:r>
          </a:p>
          <a:p>
            <a:pPr marL="0" indent="0">
              <a:buNone/>
            </a:pPr>
            <a:r>
              <a:rPr lang="ru-RU" altLang="ru-RU" sz="2400" dirty="0" smtClean="0"/>
              <a:t>•  </a:t>
            </a:r>
            <a:r>
              <a:rPr lang="ru-RU" altLang="ru-RU" sz="2400" dirty="0" smtClean="0"/>
              <a:t>Что делать, если доходы моей семьи не позволяют купить мне новый телефон (компьютер и др.)?</a:t>
            </a:r>
          </a:p>
        </p:txBody>
      </p:sp>
      <p:sp>
        <p:nvSpPr>
          <p:cNvPr id="26628"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E74E740-C5A0-4C83-81CB-0FED44C5660B}" type="slidenum">
              <a:rPr lang="ru-RU" altLang="ru-RU" smtClean="0">
                <a:solidFill>
                  <a:srgbClr val="0A304A"/>
                </a:solidFill>
                <a:latin typeface="Century Gothic" pitchFamily="34" charset="0"/>
              </a:rPr>
              <a:pPr/>
              <a:t>51</a:t>
            </a:fld>
            <a:endParaRPr lang="ru-RU" altLang="ru-RU" smtClean="0">
              <a:solidFill>
                <a:srgbClr val="0A304A"/>
              </a:solidFill>
              <a:latin typeface="Century Gothic" pitchFamily="34" charset="0"/>
            </a:endParaRPr>
          </a:p>
        </p:txBody>
      </p:sp>
    </p:spTree>
    <p:extLst>
      <p:ext uri="{BB962C8B-B14F-4D97-AF65-F5344CB8AC3E}">
        <p14:creationId xmlns:p14="http://schemas.microsoft.com/office/powerpoint/2010/main" val="474748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9813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400">
              <a:latin typeface="Times New Roman" pitchFamily="18" charset="0"/>
            </a:endParaRPr>
          </a:p>
        </p:txBody>
      </p:sp>
      <p:sp>
        <p:nvSpPr>
          <p:cNvPr id="355331" name="Text Box 3"/>
          <p:cNvSpPr txBox="1">
            <a:spLocks noChangeArrowheads="1"/>
          </p:cNvSpPr>
          <p:nvPr/>
        </p:nvSpPr>
        <p:spPr bwMode="auto">
          <a:xfrm>
            <a:off x="179388" y="1484313"/>
            <a:ext cx="8793162"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54013" indent="-261938">
              <a:defRPr>
                <a:solidFill>
                  <a:schemeClr val="tx1"/>
                </a:solidFill>
                <a:latin typeface="Arial" pitchFamily="34" charset="0"/>
              </a:defRPr>
            </a:lvl1pPr>
            <a:lvl2pPr marL="354013" indent="-261938">
              <a:defRPr>
                <a:solidFill>
                  <a:schemeClr val="tx1"/>
                </a:solidFill>
                <a:latin typeface="Arial" pitchFamily="34" charset="0"/>
              </a:defRPr>
            </a:lvl2pPr>
            <a:lvl3pPr marL="354013" indent="-261938">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r>
              <a:rPr lang="ru-RU" altLang="ru-RU" sz="2200" dirty="0">
                <a:solidFill>
                  <a:schemeClr val="bg1"/>
                </a:solidFill>
              </a:rPr>
              <a:t>	</a:t>
            </a:r>
            <a:r>
              <a:rPr lang="ru-RU" altLang="ru-RU" sz="2200" dirty="0"/>
              <a:t>Г</a:t>
            </a:r>
            <a:r>
              <a:rPr lang="ru-RU" altLang="ru-RU" sz="2200" b="1" dirty="0"/>
              <a:t>рупповое</a:t>
            </a:r>
            <a:r>
              <a:rPr lang="ru-RU" altLang="ru-RU" sz="2200" dirty="0"/>
              <a:t> или </a:t>
            </a:r>
            <a:r>
              <a:rPr lang="ru-RU" altLang="ru-RU" sz="2200" b="1" dirty="0"/>
              <a:t>парное</a:t>
            </a:r>
            <a:r>
              <a:rPr lang="ru-RU" altLang="ru-RU" sz="2200" dirty="0"/>
              <a:t>, что требует:</a:t>
            </a:r>
          </a:p>
          <a:p>
            <a:pPr>
              <a:spcAft>
                <a:spcPts val="600"/>
              </a:spcAft>
            </a:pPr>
            <a:endParaRPr lang="ru-RU" altLang="ru-RU" sz="2200" b="1" dirty="0"/>
          </a:p>
          <a:p>
            <a:pPr lvl="1">
              <a:spcAft>
                <a:spcPts val="600"/>
              </a:spcAft>
              <a:buFont typeface="Wingdings" pitchFamily="2" charset="2"/>
              <a:buChar char="ü"/>
            </a:pPr>
            <a:r>
              <a:rPr lang="ru-RU" altLang="ru-RU" sz="2200" b="1" dirty="0"/>
              <a:t>совместной работы обучающихся, в том числе – принятия согласованных решений:</a:t>
            </a:r>
          </a:p>
          <a:p>
            <a:pPr lvl="2">
              <a:spcAft>
                <a:spcPts val="600"/>
              </a:spcAft>
              <a:buFont typeface="Wingdings" pitchFamily="2" charset="2"/>
              <a:buChar char="Ø"/>
            </a:pPr>
            <a:r>
              <a:rPr lang="ru-RU" altLang="ru-RU" sz="2200" b="1" dirty="0"/>
              <a:t>о  требованиях к заданию </a:t>
            </a:r>
          </a:p>
          <a:p>
            <a:pPr lvl="2">
              <a:spcAft>
                <a:spcPts val="600"/>
              </a:spcAft>
              <a:buFont typeface="Wingdings" pitchFamily="2" charset="2"/>
              <a:buChar char="Ø"/>
            </a:pPr>
            <a:r>
              <a:rPr lang="ru-RU" altLang="ru-RU" sz="2200" b="1" dirty="0"/>
              <a:t>о способах выполнения задания</a:t>
            </a:r>
          </a:p>
          <a:p>
            <a:pPr lvl="2">
              <a:spcAft>
                <a:spcPts val="600"/>
              </a:spcAft>
              <a:buFont typeface="Wingdings" pitchFamily="2" charset="2"/>
              <a:buChar char="Ø"/>
            </a:pPr>
            <a:r>
              <a:rPr lang="ru-RU" altLang="ru-RU" sz="2200" b="1" dirty="0"/>
              <a:t>о распределении обязанностей</a:t>
            </a:r>
          </a:p>
          <a:p>
            <a:pPr lvl="1">
              <a:spcAft>
                <a:spcPts val="600"/>
              </a:spcAft>
              <a:buFont typeface="Wingdings" pitchFamily="2" charset="2"/>
              <a:buChar char="ü"/>
            </a:pPr>
            <a:r>
              <a:rPr lang="ru-RU" altLang="ru-RU" sz="2200" b="1" dirty="0"/>
              <a:t>разделения ответственности за конечный результат, осуществление взаимного контроля</a:t>
            </a:r>
          </a:p>
          <a:p>
            <a:pPr lvl="1">
              <a:spcAft>
                <a:spcPts val="600"/>
              </a:spcAft>
              <a:buFont typeface="Wingdings" pitchFamily="2" charset="2"/>
              <a:buChar char="ü"/>
            </a:pPr>
            <a:r>
              <a:rPr lang="ru-RU" altLang="ru-RU" sz="2200" b="1" dirty="0"/>
              <a:t>создания общего продукта из взаимосвязанных частей</a:t>
            </a:r>
          </a:p>
        </p:txBody>
      </p:sp>
      <p:sp>
        <p:nvSpPr>
          <p:cNvPr id="27652"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0DFE0E2-060C-46B8-A335-DF327CDBE3BE}" type="slidenum">
              <a:rPr lang="ru-RU" altLang="ru-RU" smtClean="0">
                <a:solidFill>
                  <a:srgbClr val="898989"/>
                </a:solidFill>
              </a:rPr>
              <a:pPr/>
              <a:t>52</a:t>
            </a:fld>
            <a:endParaRPr lang="ru-RU" altLang="ru-RU" smtClean="0">
              <a:solidFill>
                <a:srgbClr val="898989"/>
              </a:solidFill>
            </a:endParaRPr>
          </a:p>
        </p:txBody>
      </p:sp>
      <p:sp>
        <p:nvSpPr>
          <p:cNvPr id="2" name="Прямоугольник 1"/>
          <p:cNvSpPr/>
          <p:nvPr/>
        </p:nvSpPr>
        <p:spPr>
          <a:xfrm>
            <a:off x="0" y="115888"/>
            <a:ext cx="9144000" cy="979487"/>
          </a:xfrm>
          <a:prstGeom prst="rect">
            <a:avLst/>
          </a:prstGeom>
        </p:spPr>
        <p:txBody>
          <a:bodyPr>
            <a:spAutoFit/>
          </a:bodyPr>
          <a:lstStyle/>
          <a:p>
            <a:pPr algn="ctr">
              <a:lnSpc>
                <a:spcPct val="80000"/>
              </a:lnSpc>
              <a:defRPr/>
            </a:pPr>
            <a:r>
              <a:rPr lang="ru-RU" altLang="ru-RU" sz="3600" b="1" cap="all" dirty="0">
                <a:ln w="3175" cmpd="sng">
                  <a:noFill/>
                </a:ln>
                <a:solidFill>
                  <a:schemeClr val="bg1"/>
                </a:solidFill>
                <a:latin typeface="Times New Roman" panose="02020603050405020304" pitchFamily="18" charset="0"/>
                <a:ea typeface="+mj-ea"/>
                <a:cs typeface="Times New Roman" panose="02020603050405020304" pitchFamily="18" charset="0"/>
              </a:rPr>
              <a:t>Формат задания на сотрудничество</a:t>
            </a:r>
          </a:p>
        </p:txBody>
      </p:sp>
      <p:cxnSp>
        <p:nvCxnSpPr>
          <p:cNvPr id="7" name="Прямая соединительная линия 6"/>
          <p:cNvCxnSpPr/>
          <p:nvPr/>
        </p:nvCxnSpPr>
        <p:spPr>
          <a:xfrm>
            <a:off x="323850" y="12684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7410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55331">
                                            <p:txEl>
                                              <p:pRg st="2" end="2"/>
                                            </p:txEl>
                                          </p:spTgt>
                                        </p:tgtEl>
                                        <p:attrNameLst>
                                          <p:attrName>style.visibility</p:attrName>
                                        </p:attrNameLst>
                                      </p:cBhvr>
                                      <p:to>
                                        <p:strVal val="visible"/>
                                      </p:to>
                                    </p:set>
                                    <p:animEffect transition="in" filter="wipe(up)">
                                      <p:cBhvr>
                                        <p:cTn id="7" dur="500"/>
                                        <p:tgtEl>
                                          <p:spTgt spid="35533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55331">
                                            <p:txEl>
                                              <p:pRg st="3" end="3"/>
                                            </p:txEl>
                                          </p:spTgt>
                                        </p:tgtEl>
                                        <p:attrNameLst>
                                          <p:attrName>style.visibility</p:attrName>
                                        </p:attrNameLst>
                                      </p:cBhvr>
                                      <p:to>
                                        <p:strVal val="visible"/>
                                      </p:to>
                                    </p:set>
                                    <p:animEffect transition="in" filter="wipe(left)">
                                      <p:cBhvr>
                                        <p:cTn id="12" dur="500"/>
                                        <p:tgtEl>
                                          <p:spTgt spid="355331">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55331">
                                            <p:txEl>
                                              <p:pRg st="4" end="4"/>
                                            </p:txEl>
                                          </p:spTgt>
                                        </p:tgtEl>
                                        <p:attrNameLst>
                                          <p:attrName>style.visibility</p:attrName>
                                        </p:attrNameLst>
                                      </p:cBhvr>
                                      <p:to>
                                        <p:strVal val="visible"/>
                                      </p:to>
                                    </p:set>
                                    <p:animEffect transition="in" filter="wipe(left)">
                                      <p:cBhvr>
                                        <p:cTn id="17" dur="500"/>
                                        <p:tgtEl>
                                          <p:spTgt spid="3553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55331">
                                            <p:txEl>
                                              <p:pRg st="5" end="5"/>
                                            </p:txEl>
                                          </p:spTgt>
                                        </p:tgtEl>
                                        <p:attrNameLst>
                                          <p:attrName>style.visibility</p:attrName>
                                        </p:attrNameLst>
                                      </p:cBhvr>
                                      <p:to>
                                        <p:strVal val="visible"/>
                                      </p:to>
                                    </p:set>
                                    <p:animEffect transition="in" filter="wipe(left)">
                                      <p:cBhvr>
                                        <p:cTn id="22" dur="500"/>
                                        <p:tgtEl>
                                          <p:spTgt spid="35533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55331">
                                            <p:txEl>
                                              <p:pRg st="6" end="6"/>
                                            </p:txEl>
                                          </p:spTgt>
                                        </p:tgtEl>
                                        <p:attrNameLst>
                                          <p:attrName>style.visibility</p:attrName>
                                        </p:attrNameLst>
                                      </p:cBhvr>
                                      <p:to>
                                        <p:strVal val="visible"/>
                                      </p:to>
                                    </p:set>
                                    <p:animEffect transition="in" filter="wipe(left)">
                                      <p:cBhvr>
                                        <p:cTn id="27" dur="500"/>
                                        <p:tgtEl>
                                          <p:spTgt spid="35533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355331">
                                            <p:txEl>
                                              <p:pRg st="7" end="7"/>
                                            </p:txEl>
                                          </p:spTgt>
                                        </p:tgtEl>
                                        <p:attrNameLst>
                                          <p:attrName>style.visibility</p:attrName>
                                        </p:attrNameLst>
                                      </p:cBhvr>
                                      <p:to>
                                        <p:strVal val="visible"/>
                                      </p:to>
                                    </p:set>
                                    <p:animEffect transition="in" filter="wipe(up)">
                                      <p:cBhvr>
                                        <p:cTn id="32" dur="500"/>
                                        <p:tgtEl>
                                          <p:spTgt spid="355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27584" y="548680"/>
            <a:ext cx="6677025" cy="503237"/>
          </a:xfrm>
        </p:spPr>
        <p:txBody>
          <a:bodyPr>
            <a:normAutofit fontScale="90000"/>
          </a:bodyPr>
          <a:lstStyle/>
          <a:p>
            <a:pPr>
              <a:defRPr/>
            </a:pPr>
            <a:r>
              <a:rPr lang="ru-RU" dirty="0" smtClean="0"/>
              <a:t> Начальная школа. ( УМК)</a:t>
            </a:r>
            <a:endParaRPr lang="ru-RU" dirty="0"/>
          </a:p>
        </p:txBody>
      </p:sp>
      <p:sp>
        <p:nvSpPr>
          <p:cNvPr id="6" name="Объект 5"/>
          <p:cNvSpPr>
            <a:spLocks noGrp="1"/>
          </p:cNvSpPr>
          <p:nvPr>
            <p:ph idx="1"/>
          </p:nvPr>
        </p:nvSpPr>
        <p:spPr>
          <a:xfrm>
            <a:off x="411163" y="1196975"/>
            <a:ext cx="8226425" cy="5040337"/>
          </a:xfrm>
        </p:spPr>
        <p:txBody>
          <a:bodyPr>
            <a:normAutofit/>
          </a:bodyPr>
          <a:lstStyle/>
          <a:p>
            <a:pPr>
              <a:defRPr/>
            </a:pPr>
            <a:endParaRPr lang="ru-RU" dirty="0" smtClean="0"/>
          </a:p>
          <a:p>
            <a:pPr marL="0" indent="0" algn="ctr">
              <a:buNone/>
              <a:defRPr/>
            </a:pPr>
            <a:r>
              <a:rPr lang="ru-RU" b="1" dirty="0" smtClean="0"/>
              <a:t>Мини-исследование</a:t>
            </a:r>
            <a:r>
              <a:rPr lang="ru-RU" b="1" dirty="0" smtClean="0"/>
              <a:t>. </a:t>
            </a:r>
          </a:p>
          <a:p>
            <a:pPr>
              <a:defRPr/>
            </a:pPr>
            <a:r>
              <a:rPr lang="ru-RU" b="1" dirty="0" smtClean="0"/>
              <a:t>Пластиковые карты.</a:t>
            </a:r>
          </a:p>
          <a:p>
            <a:pPr marL="0" indent="0">
              <a:buFont typeface="Wingdings 3" pitchFamily="18" charset="2"/>
              <a:buNone/>
              <a:defRPr/>
            </a:pPr>
            <a:r>
              <a:rPr lang="ru-RU" sz="1800" dirty="0" smtClean="0"/>
              <a:t>Понаблюдайте в течение недели, в каких случаях ваши родители расплачиваются пластиковыми картами, а в каких — наличными деньга- ми. </a:t>
            </a:r>
            <a:r>
              <a:rPr lang="ru-RU" sz="1800" dirty="0" smtClean="0"/>
              <a:t>Результаты наблюдений представьте в виде таблицы. </a:t>
            </a:r>
            <a:endParaRPr lang="en-US" sz="1800" dirty="0" smtClean="0"/>
          </a:p>
          <a:p>
            <a:pPr marL="0" indent="0">
              <a:buFont typeface="Wingdings 3" pitchFamily="18" charset="2"/>
              <a:buNone/>
              <a:defRPr/>
            </a:pPr>
            <a:endParaRPr lang="ru-RU" sz="1800" dirty="0" smtClean="0"/>
          </a:p>
          <a:p>
            <a:pPr>
              <a:defRPr/>
            </a:pPr>
            <a:r>
              <a:rPr lang="ru-RU" b="1" dirty="0" smtClean="0"/>
              <a:t>Банки моего район</a:t>
            </a:r>
            <a:r>
              <a:rPr lang="ru-RU" dirty="0" smtClean="0"/>
              <a:t>а</a:t>
            </a:r>
          </a:p>
          <a:p>
            <a:pPr marL="0" indent="0">
              <a:buFont typeface="Wingdings 3" pitchFamily="18" charset="2"/>
              <a:buNone/>
              <a:defRPr/>
            </a:pPr>
            <a:r>
              <a:rPr lang="ru-RU" sz="1800" dirty="0" smtClean="0"/>
              <a:t>Выясните, какие банки находятся в районе вашего дома. Найдите в</a:t>
            </a:r>
          </a:p>
          <a:p>
            <a:pPr marL="0" indent="0">
              <a:buFont typeface="Wingdings 3" pitchFamily="18" charset="2"/>
              <a:buNone/>
              <a:defRPr/>
            </a:pPr>
            <a:r>
              <a:rPr lang="ru-RU" sz="1800" dirty="0" smtClean="0"/>
              <a:t>Интернете сайты этих банков, а на них условия, которые они предлагают вкладчикам. Вклады могут отличаться по размеру, сроку и величине процентов. Полученную информацию представьте в виде таблицы. Попробуйте понять, от чего зависит величина процентов. </a:t>
            </a:r>
            <a:endParaRPr lang="ru-RU" sz="1800" dirty="0"/>
          </a:p>
        </p:txBody>
      </p:sp>
      <p:sp>
        <p:nvSpPr>
          <p:cNvPr id="2867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92DAD6F-FF5B-47BA-8E95-1865EA6CE167}" type="slidenum">
              <a:rPr lang="ru-RU" altLang="ru-RU" smtClean="0">
                <a:solidFill>
                  <a:srgbClr val="0A304A"/>
                </a:solidFill>
                <a:latin typeface="Century Gothic" pitchFamily="34" charset="0"/>
              </a:rPr>
              <a:pPr/>
              <a:t>53</a:t>
            </a:fld>
            <a:endParaRPr lang="ru-RU" altLang="ru-RU" smtClean="0">
              <a:solidFill>
                <a:srgbClr val="0A304A"/>
              </a:solidFill>
              <a:latin typeface="Century Gothic" pitchFamily="34" charset="0"/>
            </a:endParaRPr>
          </a:p>
        </p:txBody>
      </p:sp>
    </p:spTree>
    <p:extLst>
      <p:ext uri="{BB962C8B-B14F-4D97-AF65-F5344CB8AC3E}">
        <p14:creationId xmlns:p14="http://schemas.microsoft.com/office/powerpoint/2010/main" val="276208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9813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400">
              <a:latin typeface="Times New Roman" pitchFamily="18" charset="0"/>
            </a:endParaRPr>
          </a:p>
        </p:txBody>
      </p:sp>
      <p:sp>
        <p:nvSpPr>
          <p:cNvPr id="434179" name="Text Box 3"/>
          <p:cNvSpPr txBox="1">
            <a:spLocks noChangeArrowheads="1"/>
          </p:cNvSpPr>
          <p:nvPr/>
        </p:nvSpPr>
        <p:spPr bwMode="auto">
          <a:xfrm>
            <a:off x="323850" y="1412875"/>
            <a:ext cx="8629650" cy="5172075"/>
          </a:xfrm>
          <a:prstGeom prst="rect">
            <a:avLst/>
          </a:prstGeom>
          <a:noFill/>
          <a:ln>
            <a:noFill/>
          </a:ln>
          <a:extLst/>
        </p:spPr>
        <p:txBody>
          <a:bodyPr lIns="90000" tIns="46800" rIns="90000" bIns="46800">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800100"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46088" lvl="1" indent="-354013">
              <a:lnSpc>
                <a:spcPct val="150000"/>
              </a:lnSpc>
              <a:buFont typeface="Wingdings" panose="05000000000000000000" pitchFamily="2" charset="2"/>
              <a:buChar char="ü"/>
              <a:defRPr/>
            </a:pPr>
            <a:r>
              <a:rPr lang="ru-RU" altLang="ru-RU" sz="2200" dirty="0" smtClean="0"/>
              <a:t>наличие </a:t>
            </a:r>
            <a:r>
              <a:rPr lang="ru-RU" altLang="ru-RU" sz="2200" u="sng" dirty="0" smtClean="0"/>
              <a:t>проблемы,</a:t>
            </a:r>
            <a:r>
              <a:rPr lang="ru-RU" altLang="ru-RU" sz="2200" dirty="0" smtClean="0"/>
              <a:t> требующей самостоятельного принятия решения:</a:t>
            </a:r>
          </a:p>
          <a:p>
            <a:pPr marL="446088" lvl="2" indent="-354013">
              <a:lnSpc>
                <a:spcPct val="150000"/>
              </a:lnSpc>
              <a:buFont typeface="Wingdings" panose="05000000000000000000" pitchFamily="2" charset="2"/>
              <a:buChar char="ü"/>
              <a:defRPr/>
            </a:pPr>
            <a:r>
              <a:rPr lang="ru-RU" altLang="ru-RU" sz="2200" dirty="0" smtClean="0"/>
              <a:t>нового взгляда на известный объект</a:t>
            </a:r>
          </a:p>
          <a:p>
            <a:pPr marL="446088" lvl="2" indent="-354013">
              <a:lnSpc>
                <a:spcPct val="150000"/>
              </a:lnSpc>
              <a:buFont typeface="Wingdings" panose="05000000000000000000" pitchFamily="2" charset="2"/>
              <a:buChar char="ü"/>
              <a:defRPr/>
            </a:pPr>
            <a:r>
              <a:rPr lang="ru-RU" altLang="ru-RU" sz="2200" dirty="0" smtClean="0"/>
              <a:t>создания нового объекта, отвечающего заданным требованиям</a:t>
            </a:r>
          </a:p>
          <a:p>
            <a:pPr marL="446088" lvl="2" indent="-354013">
              <a:lnSpc>
                <a:spcPct val="150000"/>
              </a:lnSpc>
              <a:buFont typeface="Wingdings" panose="05000000000000000000" pitchFamily="2" charset="2"/>
              <a:buChar char="ü"/>
              <a:defRPr/>
            </a:pPr>
            <a:r>
              <a:rPr lang="ru-RU" altLang="ru-RU" sz="2200" dirty="0" smtClean="0"/>
              <a:t>«устранения неполадок» </a:t>
            </a:r>
          </a:p>
          <a:p>
            <a:pPr marL="446088" lvl="1" indent="-354013">
              <a:lnSpc>
                <a:spcPct val="150000"/>
              </a:lnSpc>
              <a:buFont typeface="Wingdings" panose="05000000000000000000" pitchFamily="2" charset="2"/>
              <a:buChar char="ü"/>
              <a:defRPr/>
            </a:pPr>
            <a:r>
              <a:rPr lang="ru-RU" altLang="ru-RU" sz="2200" u="sng" dirty="0" smtClean="0"/>
              <a:t>ситуации неопределенности,</a:t>
            </a:r>
            <a:r>
              <a:rPr lang="ru-RU" altLang="ru-RU" sz="2200" dirty="0" smtClean="0"/>
              <a:t> требующей поиска приемлемого решения и (или) выбора одного </a:t>
            </a:r>
          </a:p>
          <a:p>
            <a:pPr marL="92075" lvl="1" indent="0">
              <a:lnSpc>
                <a:spcPct val="150000"/>
              </a:lnSpc>
              <a:defRPr/>
            </a:pPr>
            <a:r>
              <a:rPr lang="ru-RU" altLang="ru-RU" sz="2200" dirty="0" smtClean="0"/>
              <a:t>     из возможных альтернативных решений</a:t>
            </a:r>
          </a:p>
          <a:p>
            <a:pPr marL="446088" lvl="1" indent="-354013">
              <a:lnSpc>
                <a:spcPct val="150000"/>
              </a:lnSpc>
              <a:buFont typeface="Wingdings" panose="05000000000000000000" pitchFamily="2" charset="2"/>
              <a:buChar char="ü"/>
              <a:defRPr/>
            </a:pPr>
            <a:r>
              <a:rPr lang="ru-RU" altLang="ru-RU" sz="2200" u="sng" dirty="0" smtClean="0"/>
              <a:t>воплощения</a:t>
            </a:r>
            <a:r>
              <a:rPr lang="ru-RU" altLang="ru-RU" sz="2200" dirty="0" smtClean="0"/>
              <a:t> принятого решения на практике</a:t>
            </a:r>
          </a:p>
        </p:txBody>
      </p:sp>
      <p:sp>
        <p:nvSpPr>
          <p:cNvPr id="29700"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55E5CEF-9F8A-4B19-9A40-462D77D3461B}" type="slidenum">
              <a:rPr lang="ru-RU" altLang="ru-RU" smtClean="0">
                <a:solidFill>
                  <a:srgbClr val="898989"/>
                </a:solidFill>
              </a:rPr>
              <a:pPr/>
              <a:t>54</a:t>
            </a:fld>
            <a:endParaRPr lang="ru-RU" altLang="ru-RU" smtClean="0">
              <a:solidFill>
                <a:srgbClr val="898989"/>
              </a:solidFill>
            </a:endParaRPr>
          </a:p>
        </p:txBody>
      </p:sp>
      <p:sp>
        <p:nvSpPr>
          <p:cNvPr id="2" name="Прямоугольник 1"/>
          <p:cNvSpPr/>
          <p:nvPr/>
        </p:nvSpPr>
        <p:spPr>
          <a:xfrm>
            <a:off x="0" y="115888"/>
            <a:ext cx="9144000" cy="978729"/>
          </a:xfrm>
          <a:prstGeom prst="rect">
            <a:avLst/>
          </a:prstGeom>
        </p:spPr>
        <p:txBody>
          <a:bodyPr>
            <a:spAutoFit/>
          </a:bodyPr>
          <a:lstStyle/>
          <a:p>
            <a:pPr algn="ctr">
              <a:lnSpc>
                <a:spcPct val="80000"/>
              </a:lnSpc>
              <a:defRPr/>
            </a:pPr>
            <a:endParaRPr lang="en-US" sz="24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a:p>
            <a:pPr algn="ctr">
              <a:lnSpc>
                <a:spcPct val="80000"/>
              </a:lnSpc>
              <a:defRPr/>
            </a:pPr>
            <a:r>
              <a:rPr lang="ru-RU" sz="2400" b="1" cap="all" dirty="0" smtClean="0">
                <a:ln w="3175" cmpd="sng">
                  <a:noFill/>
                </a:ln>
                <a:solidFill>
                  <a:schemeClr val="bg1"/>
                </a:solidFill>
                <a:latin typeface="Times New Roman" panose="02020603050405020304" pitchFamily="18" charset="0"/>
                <a:ea typeface="+mj-ea"/>
                <a:cs typeface="Times New Roman" panose="02020603050405020304" pitchFamily="18" charset="0"/>
              </a:rPr>
              <a:t>Формат </a:t>
            </a:r>
            <a:r>
              <a:rPr lang="ru-RU" sz="2400" b="1" cap="all" dirty="0">
                <a:ln w="3175" cmpd="sng">
                  <a:noFill/>
                </a:ln>
                <a:solidFill>
                  <a:schemeClr val="bg1"/>
                </a:solidFill>
                <a:latin typeface="Times New Roman" panose="02020603050405020304" pitchFamily="18" charset="0"/>
                <a:ea typeface="+mj-ea"/>
                <a:cs typeface="Times New Roman" panose="02020603050405020304" pitchFamily="18" charset="0"/>
              </a:rPr>
              <a:t>задания </a:t>
            </a:r>
          </a:p>
          <a:p>
            <a:pPr algn="ctr">
              <a:lnSpc>
                <a:spcPct val="80000"/>
              </a:lnSpc>
              <a:defRPr/>
            </a:pPr>
            <a:r>
              <a:rPr lang="ru-RU" sz="2400" b="1" cap="all" dirty="0">
                <a:ln w="3175" cmpd="sng">
                  <a:noFill/>
                </a:ln>
                <a:solidFill>
                  <a:schemeClr val="bg1"/>
                </a:solidFill>
                <a:latin typeface="Times New Roman" panose="02020603050405020304" pitchFamily="18" charset="0"/>
                <a:ea typeface="+mj-ea"/>
                <a:cs typeface="Times New Roman" panose="02020603050405020304" pitchFamily="18" charset="0"/>
              </a:rPr>
              <a:t>по разрешению проблем</a:t>
            </a:r>
          </a:p>
        </p:txBody>
      </p:sp>
      <p:cxnSp>
        <p:nvCxnSpPr>
          <p:cNvPr id="7" name="Прямая соединительная линия 6"/>
          <p:cNvCxnSpPr/>
          <p:nvPr/>
        </p:nvCxnSpPr>
        <p:spPr>
          <a:xfrm>
            <a:off x="323850" y="12684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42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34179">
                                            <p:txEl>
                                              <p:pRg st="0" end="0"/>
                                            </p:txEl>
                                          </p:spTgt>
                                        </p:tgtEl>
                                        <p:attrNameLst>
                                          <p:attrName>style.visibility</p:attrName>
                                        </p:attrNameLst>
                                      </p:cBhvr>
                                      <p:to>
                                        <p:strVal val="visible"/>
                                      </p:to>
                                    </p:set>
                                    <p:animEffect transition="in" filter="wipe(up)">
                                      <p:cBhvr>
                                        <p:cTn id="7" dur="500"/>
                                        <p:tgtEl>
                                          <p:spTgt spid="434179">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34179">
                                            <p:txEl>
                                              <p:pRg st="1" end="1"/>
                                            </p:txEl>
                                          </p:spTgt>
                                        </p:tgtEl>
                                        <p:attrNameLst>
                                          <p:attrName>style.visibility</p:attrName>
                                        </p:attrNameLst>
                                      </p:cBhvr>
                                      <p:to>
                                        <p:strVal val="visible"/>
                                      </p:to>
                                    </p:set>
                                    <p:animEffect transition="in" filter="wipe(up)">
                                      <p:cBhvr>
                                        <p:cTn id="10" dur="500"/>
                                        <p:tgtEl>
                                          <p:spTgt spid="434179">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34179">
                                            <p:txEl>
                                              <p:pRg st="2" end="2"/>
                                            </p:txEl>
                                          </p:spTgt>
                                        </p:tgtEl>
                                        <p:attrNameLst>
                                          <p:attrName>style.visibility</p:attrName>
                                        </p:attrNameLst>
                                      </p:cBhvr>
                                      <p:to>
                                        <p:strVal val="visible"/>
                                      </p:to>
                                    </p:set>
                                    <p:animEffect transition="in" filter="wipe(up)">
                                      <p:cBhvr>
                                        <p:cTn id="13" dur="500"/>
                                        <p:tgtEl>
                                          <p:spTgt spid="434179">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434179">
                                            <p:txEl>
                                              <p:pRg st="3" end="3"/>
                                            </p:txEl>
                                          </p:spTgt>
                                        </p:tgtEl>
                                        <p:attrNameLst>
                                          <p:attrName>style.visibility</p:attrName>
                                        </p:attrNameLst>
                                      </p:cBhvr>
                                      <p:to>
                                        <p:strVal val="visible"/>
                                      </p:to>
                                    </p:set>
                                    <p:animEffect transition="in" filter="wipe(up)">
                                      <p:cBhvr>
                                        <p:cTn id="16" dur="500"/>
                                        <p:tgtEl>
                                          <p:spTgt spid="434179">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434179">
                                            <p:txEl>
                                              <p:pRg st="4" end="4"/>
                                            </p:txEl>
                                          </p:spTgt>
                                        </p:tgtEl>
                                        <p:attrNameLst>
                                          <p:attrName>style.visibility</p:attrName>
                                        </p:attrNameLst>
                                      </p:cBhvr>
                                      <p:to>
                                        <p:strVal val="visible"/>
                                      </p:to>
                                    </p:set>
                                    <p:animEffect transition="in" filter="wipe(up)">
                                      <p:cBhvr>
                                        <p:cTn id="21" dur="500"/>
                                        <p:tgtEl>
                                          <p:spTgt spid="43417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434179">
                                            <p:txEl>
                                              <p:pRg st="5" end="5"/>
                                            </p:txEl>
                                          </p:spTgt>
                                        </p:tgtEl>
                                        <p:attrNameLst>
                                          <p:attrName>style.visibility</p:attrName>
                                        </p:attrNameLst>
                                      </p:cBhvr>
                                      <p:to>
                                        <p:strVal val="visible"/>
                                      </p:to>
                                    </p:set>
                                    <p:animEffect transition="in" filter="wipe(up)">
                                      <p:cBhvr>
                                        <p:cTn id="26" dur="500"/>
                                        <p:tgtEl>
                                          <p:spTgt spid="434179">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34179">
                                            <p:txEl>
                                              <p:pRg st="6" end="6"/>
                                            </p:txEl>
                                          </p:spTgt>
                                        </p:tgtEl>
                                        <p:attrNameLst>
                                          <p:attrName>style.visibility</p:attrName>
                                        </p:attrNameLst>
                                      </p:cBhvr>
                                      <p:to>
                                        <p:strVal val="visible"/>
                                      </p:to>
                                    </p:set>
                                    <p:animEffect transition="in" filter="wipe(up)">
                                      <p:cBhvr>
                                        <p:cTn id="31" dur="500"/>
                                        <p:tgtEl>
                                          <p:spTgt spid="434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55576" y="260648"/>
            <a:ext cx="7648575" cy="1403350"/>
          </a:xfrm>
        </p:spPr>
        <p:txBody>
          <a:bodyPr/>
          <a:lstStyle/>
          <a:p>
            <a:pPr>
              <a:defRPr/>
            </a:pPr>
            <a:r>
              <a:rPr lang="ru-RU" sz="2800" dirty="0" smtClean="0"/>
              <a:t>Старшая школа. </a:t>
            </a:r>
            <a:r>
              <a:rPr lang="ru-RU" sz="2800" dirty="0" smtClean="0"/>
              <a:t>Математический </a:t>
            </a:r>
            <a:r>
              <a:rPr lang="ru-RU" sz="2800" dirty="0" smtClean="0"/>
              <a:t>профиль</a:t>
            </a:r>
            <a:r>
              <a:rPr lang="en-US" sz="2800" dirty="0" smtClean="0"/>
              <a:t> </a:t>
            </a:r>
            <a:r>
              <a:rPr lang="ru-RU" sz="2800" dirty="0" smtClean="0"/>
              <a:t>(УМК)</a:t>
            </a:r>
            <a:endParaRPr lang="ru-RU" dirty="0"/>
          </a:p>
        </p:txBody>
      </p:sp>
      <p:sp>
        <p:nvSpPr>
          <p:cNvPr id="30723" name="Объект 4"/>
          <p:cNvSpPr>
            <a:spLocks noGrp="1"/>
          </p:cNvSpPr>
          <p:nvPr>
            <p:ph idx="1"/>
          </p:nvPr>
        </p:nvSpPr>
        <p:spPr>
          <a:xfrm>
            <a:off x="251520" y="1988840"/>
            <a:ext cx="8640960" cy="4467870"/>
          </a:xfrm>
        </p:spPr>
        <p:txBody>
          <a:bodyPr>
            <a:normAutofit/>
          </a:bodyPr>
          <a:lstStyle/>
          <a:p>
            <a:pPr marL="0" indent="0">
              <a:buNone/>
            </a:pPr>
            <a:r>
              <a:rPr lang="ru-RU" altLang="ru-RU" sz="1800" dirty="0"/>
              <a:t>Рассмотрим семью, которая хочет купить квартиру. Накопленных средств семье не хватает, и её глава хочет взять кредит в банке. Банки охотно дают кредиты на покупку квартиры под залог покупаемой квартиры. Такой вид кредита в нашей стране называется ипотечным кредитом или  ипотекой. В США кредит на покупку жилья обычно оформляется через специальную фирму-посредника и называется мор-</a:t>
            </a:r>
            <a:r>
              <a:rPr lang="ru-RU" altLang="ru-RU" sz="1800" dirty="0" err="1"/>
              <a:t>гиджем</a:t>
            </a:r>
            <a:r>
              <a:rPr lang="ru-RU" altLang="ru-RU" sz="1800" dirty="0"/>
              <a:t>. Кредит выдаётся под проценты. Условия выдачи ипотечных кредитов разными банками очень разные. Семья должна уметь оценить выгодность для себя разных условий кредита. Посмотрим, как применять формулу для расчёта NPV при оценке ипотечного кредита. Пусть банк «Мы вас осчастливим» предлагает взять ипотечный кредит на 30 лет. Сумма предлагаемого кредита — до 3 млн р. под номинальные 15% годовых. Схема выплат предусматривает в конце каждого года возврат 1 30 доли первоначального кредита (часто называемого основным телом кредита) и оплату накопившихся процентов.</a:t>
            </a:r>
          </a:p>
        </p:txBody>
      </p:sp>
      <p:sp>
        <p:nvSpPr>
          <p:cNvPr id="30724"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24425E3-1D51-4FDF-BAFC-3D13132C539D}" type="slidenum">
              <a:rPr lang="ru-RU" altLang="ru-RU" smtClean="0">
                <a:solidFill>
                  <a:srgbClr val="0A304A"/>
                </a:solidFill>
                <a:latin typeface="Century Gothic" pitchFamily="34" charset="0"/>
              </a:rPr>
              <a:pPr/>
              <a:t>55</a:t>
            </a:fld>
            <a:endParaRPr lang="ru-RU" altLang="ru-RU" smtClean="0">
              <a:solidFill>
                <a:srgbClr val="0A304A"/>
              </a:solidFill>
              <a:latin typeface="Century Gothic" pitchFamily="34" charset="0"/>
            </a:endParaRPr>
          </a:p>
        </p:txBody>
      </p:sp>
    </p:spTree>
    <p:extLst>
      <p:ext uri="{BB962C8B-B14F-4D97-AF65-F5344CB8AC3E}">
        <p14:creationId xmlns:p14="http://schemas.microsoft.com/office/powerpoint/2010/main" val="11869450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60648"/>
            <a:ext cx="6554788" cy="1524000"/>
          </a:xfrm>
        </p:spPr>
        <p:txBody>
          <a:bodyPr>
            <a:normAutofit fontScale="90000"/>
          </a:bodyPr>
          <a:lstStyle/>
          <a:p>
            <a:pPr>
              <a:defRPr/>
            </a:pPr>
            <a:r>
              <a:rPr lang="ru-RU" dirty="0" smtClean="0"/>
              <a:t>Старшая ступень. Математический профиль.</a:t>
            </a:r>
            <a:endParaRPr lang="ru-RU" dirty="0"/>
          </a:p>
        </p:txBody>
      </p:sp>
      <p:sp>
        <p:nvSpPr>
          <p:cNvPr id="31747" name="Объект 2"/>
          <p:cNvSpPr>
            <a:spLocks noGrp="1"/>
          </p:cNvSpPr>
          <p:nvPr>
            <p:ph idx="1"/>
          </p:nvPr>
        </p:nvSpPr>
        <p:spPr>
          <a:xfrm>
            <a:off x="323528" y="2348880"/>
            <a:ext cx="8215313" cy="3767138"/>
          </a:xfrm>
        </p:spPr>
        <p:txBody>
          <a:bodyPr/>
          <a:lstStyle/>
          <a:p>
            <a:pPr marL="0" indent="0">
              <a:buNone/>
            </a:pPr>
            <a:r>
              <a:rPr lang="ru-RU" altLang="ru-RU" dirty="0" smtClean="0"/>
              <a:t>Ответьте на следующие вопросы:</a:t>
            </a:r>
          </a:p>
          <a:p>
            <a:pPr>
              <a:buFont typeface="Wingdings 3" pitchFamily="18" charset="2"/>
              <a:buNone/>
            </a:pPr>
            <a:r>
              <a:rPr lang="ru-RU" altLang="ru-RU" dirty="0" smtClean="0"/>
              <a:t> а) Какую сумму он должен выплатить в конце года?</a:t>
            </a:r>
          </a:p>
          <a:p>
            <a:pPr>
              <a:buFont typeface="Wingdings 3" pitchFamily="18" charset="2"/>
              <a:buNone/>
            </a:pPr>
            <a:r>
              <a:rPr lang="ru-RU" altLang="ru-RU" dirty="0" smtClean="0"/>
              <a:t> б) Какова полная сумма выплат за ипотечный кредит?</a:t>
            </a:r>
          </a:p>
          <a:p>
            <a:pPr>
              <a:buFont typeface="Wingdings 3" pitchFamily="18" charset="2"/>
              <a:buNone/>
            </a:pPr>
            <a:r>
              <a:rPr lang="ru-RU" altLang="ru-RU" dirty="0" smtClean="0"/>
              <a:t> в) Какова эффективная ставка по ипотечному кредиту при использовании схемы сложных процентов?</a:t>
            </a:r>
          </a:p>
          <a:p>
            <a:pPr>
              <a:buFont typeface="Wingdings 3" pitchFamily="18" charset="2"/>
              <a:buNone/>
            </a:pPr>
            <a:r>
              <a:rPr lang="ru-RU" altLang="ru-RU" dirty="0" smtClean="0"/>
              <a:t> г) Под какой номинальный процент нужно разместить в банке вклад в 3 млн р., чтобы к концу 30-летнего срока накопившихся денег хватило для расплаты по кредиту?</a:t>
            </a:r>
          </a:p>
        </p:txBody>
      </p:sp>
      <p:sp>
        <p:nvSpPr>
          <p:cNvPr id="3174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9B722D6-BA4B-420D-8E9D-9C1DAF2003D1}" type="slidenum">
              <a:rPr lang="ru-RU" altLang="ru-RU" smtClean="0">
                <a:solidFill>
                  <a:srgbClr val="0A304A"/>
                </a:solidFill>
                <a:latin typeface="Century Gothic" pitchFamily="34" charset="0"/>
              </a:rPr>
              <a:pPr/>
              <a:t>56</a:t>
            </a:fld>
            <a:endParaRPr lang="ru-RU" altLang="ru-RU" smtClean="0">
              <a:solidFill>
                <a:srgbClr val="0A304A"/>
              </a:solidFill>
              <a:latin typeface="Century Gothic" pitchFamily="34" charset="0"/>
            </a:endParaRPr>
          </a:p>
        </p:txBody>
      </p:sp>
    </p:spTree>
    <p:extLst>
      <p:ext uri="{BB962C8B-B14F-4D97-AF65-F5344CB8AC3E}">
        <p14:creationId xmlns:p14="http://schemas.microsoft.com/office/powerpoint/2010/main" val="28453447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28625" y="285750"/>
            <a:ext cx="8501063" cy="1143000"/>
          </a:xfrm>
        </p:spPr>
        <p:txBody>
          <a:bodyPr>
            <a:normAutofit fontScale="90000"/>
          </a:bodyPr>
          <a:lstStyle/>
          <a:p>
            <a:pPr>
              <a:defRPr/>
            </a:pPr>
            <a:r>
              <a:rPr lang="ru-RU" dirty="0" smtClean="0">
                <a:solidFill>
                  <a:schemeClr val="bg1"/>
                </a:solidFill>
              </a:rPr>
              <a:t>Задание для самостоятельной работы. </a:t>
            </a:r>
            <a:endParaRPr lang="ru-RU" dirty="0">
              <a:solidFill>
                <a:schemeClr val="bg1"/>
              </a:solidFill>
            </a:endParaRPr>
          </a:p>
        </p:txBody>
      </p:sp>
      <p:sp>
        <p:nvSpPr>
          <p:cNvPr id="6" name="Текст 5"/>
          <p:cNvSpPr>
            <a:spLocks noGrp="1"/>
          </p:cNvSpPr>
          <p:nvPr>
            <p:ph type="body" idx="1"/>
          </p:nvPr>
        </p:nvSpPr>
        <p:spPr>
          <a:xfrm>
            <a:off x="500063" y="1643063"/>
            <a:ext cx="8215312" cy="4376737"/>
          </a:xfrm>
        </p:spPr>
        <p:txBody>
          <a:bodyPr>
            <a:normAutofit fontScale="92500" lnSpcReduction="20000"/>
          </a:bodyPr>
          <a:lstStyle/>
          <a:p>
            <a:pPr algn="l">
              <a:defRPr/>
            </a:pPr>
            <a:r>
              <a:rPr lang="ru-RU" sz="2400" dirty="0" smtClean="0">
                <a:solidFill>
                  <a:schemeClr val="tx1"/>
                </a:solidFill>
              </a:rPr>
              <a:t>Составьте задания по: </a:t>
            </a:r>
          </a:p>
          <a:p>
            <a:pPr algn="l">
              <a:buFontTx/>
              <a:buChar char="-"/>
              <a:defRPr/>
            </a:pPr>
            <a:r>
              <a:rPr lang="en-US" sz="2400" dirty="0" smtClean="0">
                <a:solidFill>
                  <a:schemeClr val="tx1"/>
                </a:solidFill>
              </a:rPr>
              <a:t>- </a:t>
            </a:r>
            <a:r>
              <a:rPr lang="ru-RU" sz="2400" dirty="0" smtClean="0">
                <a:solidFill>
                  <a:schemeClr val="tx1"/>
                </a:solidFill>
              </a:rPr>
              <a:t>формированию </a:t>
            </a:r>
            <a:r>
              <a:rPr lang="ru-RU" sz="2400" dirty="0" smtClean="0">
                <a:solidFill>
                  <a:schemeClr val="tx1"/>
                </a:solidFill>
              </a:rPr>
              <a:t>системы ценностно-смысловых отношений;</a:t>
            </a:r>
          </a:p>
          <a:p>
            <a:pPr algn="l">
              <a:buFontTx/>
              <a:buChar char="-"/>
              <a:defRPr/>
            </a:pPr>
            <a:r>
              <a:rPr lang="en-US" sz="2400" dirty="0" smtClean="0">
                <a:solidFill>
                  <a:schemeClr val="tx1"/>
                </a:solidFill>
              </a:rPr>
              <a:t>- </a:t>
            </a:r>
            <a:r>
              <a:rPr lang="ru-RU" sz="2400" dirty="0" smtClean="0">
                <a:solidFill>
                  <a:schemeClr val="tx1"/>
                </a:solidFill>
              </a:rPr>
              <a:t>развитию  </a:t>
            </a:r>
            <a:r>
              <a:rPr lang="ru-RU" sz="2400" dirty="0" smtClean="0">
                <a:solidFill>
                  <a:schemeClr val="tx1"/>
                </a:solidFill>
              </a:rPr>
              <a:t>навыков </a:t>
            </a:r>
            <a:r>
              <a:rPr lang="ru-RU" sz="2400" dirty="0" smtClean="0">
                <a:solidFill>
                  <a:schemeClr val="tx1"/>
                </a:solidFill>
              </a:rPr>
              <a:t>сотрудничества</a:t>
            </a:r>
            <a:r>
              <a:rPr lang="en-US" sz="2400" dirty="0" smtClean="0">
                <a:solidFill>
                  <a:schemeClr val="tx1"/>
                </a:solidFill>
              </a:rPr>
              <a:t>.</a:t>
            </a:r>
          </a:p>
          <a:p>
            <a:pPr algn="l">
              <a:defRPr/>
            </a:pPr>
            <a:endParaRPr lang="en-US" sz="2400" dirty="0">
              <a:solidFill>
                <a:schemeClr val="tx1"/>
              </a:solidFill>
            </a:endParaRPr>
          </a:p>
          <a:p>
            <a:pPr algn="l">
              <a:defRPr/>
            </a:pPr>
            <a:r>
              <a:rPr lang="ru-RU" sz="2400" dirty="0" smtClean="0">
                <a:solidFill>
                  <a:schemeClr val="tx1"/>
                </a:solidFill>
              </a:rPr>
              <a:t>Содержание</a:t>
            </a:r>
            <a:r>
              <a:rPr lang="ru-RU" sz="2400" dirty="0" smtClean="0">
                <a:solidFill>
                  <a:schemeClr val="tx1"/>
                </a:solidFill>
              </a:rPr>
              <a:t>: формирование основ финансовой грамотности школьников (тема  и возрастная группа на выбор</a:t>
            </a:r>
            <a:r>
              <a:rPr lang="ru-RU" sz="2400" dirty="0" smtClean="0">
                <a:solidFill>
                  <a:schemeClr val="tx1"/>
                </a:solidFill>
              </a:rPr>
              <a:t>).</a:t>
            </a:r>
            <a:endParaRPr lang="en-US" sz="2400" dirty="0" smtClean="0">
              <a:solidFill>
                <a:schemeClr val="tx1"/>
              </a:solidFill>
            </a:endParaRPr>
          </a:p>
          <a:p>
            <a:pPr algn="l">
              <a:defRPr/>
            </a:pPr>
            <a:endParaRPr lang="ru-RU" sz="2400" dirty="0" smtClean="0">
              <a:solidFill>
                <a:schemeClr val="tx1"/>
              </a:solidFill>
            </a:endParaRPr>
          </a:p>
          <a:p>
            <a:pPr algn="l">
              <a:defRPr/>
            </a:pPr>
            <a:r>
              <a:rPr lang="ru-RU" sz="2400" dirty="0" smtClean="0">
                <a:solidFill>
                  <a:schemeClr val="tx1"/>
                </a:solidFill>
              </a:rPr>
              <a:t>Выделите </a:t>
            </a:r>
            <a:r>
              <a:rPr lang="ru-RU" sz="2400" dirty="0" smtClean="0">
                <a:solidFill>
                  <a:schemeClr val="tx1"/>
                </a:solidFill>
              </a:rPr>
              <a:t>виды предметных и </a:t>
            </a:r>
            <a:r>
              <a:rPr lang="ru-RU" sz="2400" dirty="0" smtClean="0">
                <a:solidFill>
                  <a:schemeClr val="tx1"/>
                </a:solidFill>
              </a:rPr>
              <a:t>метапредметных умений, которые  формируются или оцениваются с их помощью, предложите критерии оценивания данных заданий.</a:t>
            </a:r>
          </a:p>
          <a:p>
            <a:pPr algn="l">
              <a:defRPr/>
            </a:pPr>
            <a:endParaRPr lang="en-US" sz="2400" dirty="0" smtClean="0">
              <a:solidFill>
                <a:schemeClr val="tx1"/>
              </a:solidFill>
            </a:endParaRPr>
          </a:p>
          <a:p>
            <a:pPr algn="l">
              <a:defRPr/>
            </a:pPr>
            <a:r>
              <a:rPr lang="ru-RU" sz="2400" dirty="0" smtClean="0">
                <a:solidFill>
                  <a:schemeClr val="tx1"/>
                </a:solidFill>
              </a:rPr>
              <a:t>Определите </a:t>
            </a:r>
            <a:r>
              <a:rPr lang="ru-RU" sz="2400" dirty="0" smtClean="0">
                <a:solidFill>
                  <a:schemeClr val="tx1"/>
                </a:solidFill>
              </a:rPr>
              <a:t>место данных задний в ООП ( предметная область, внеурочная деятельность).   </a:t>
            </a:r>
            <a:endParaRPr lang="ru-RU" sz="2400" dirty="0">
              <a:solidFill>
                <a:schemeClr val="tx1"/>
              </a:solidFill>
            </a:endParaRPr>
          </a:p>
        </p:txBody>
      </p:sp>
      <p:sp>
        <p:nvSpPr>
          <p:cNvPr id="3379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9D68D58-21DF-423C-8D3E-02C26EA9F0D8}" type="slidenum">
              <a:rPr lang="ru-RU" altLang="ru-RU" smtClean="0">
                <a:solidFill>
                  <a:srgbClr val="0A304A"/>
                </a:solidFill>
                <a:latin typeface="Century Gothic" pitchFamily="34" charset="0"/>
              </a:rPr>
              <a:pPr/>
              <a:t>57</a:t>
            </a:fld>
            <a:endParaRPr lang="ru-RU" altLang="ru-RU" smtClean="0">
              <a:solidFill>
                <a:srgbClr val="0A304A"/>
              </a:solidFill>
              <a:latin typeface="Century Gothic" pitchFamily="34" charset="0"/>
            </a:endParaRPr>
          </a:p>
        </p:txBody>
      </p:sp>
    </p:spTree>
    <p:extLst>
      <p:ext uri="{BB962C8B-B14F-4D97-AF65-F5344CB8AC3E}">
        <p14:creationId xmlns:p14="http://schemas.microsoft.com/office/powerpoint/2010/main" val="6079490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11561" y="2348880"/>
            <a:ext cx="7992888" cy="3777283"/>
          </a:xfrm>
        </p:spPr>
        <p:txBody>
          <a:bodyPr>
            <a:normAutofit fontScale="92500"/>
          </a:bodyPr>
          <a:lstStyle/>
          <a:p>
            <a:pPr marL="457200" indent="-457200">
              <a:buAutoNum type="arabicPeriod"/>
            </a:pPr>
            <a:r>
              <a:rPr lang="ru-RU" dirty="0" smtClean="0"/>
              <a:t>Основная задача начальной и основной школы.</a:t>
            </a:r>
          </a:p>
          <a:p>
            <a:pPr marL="457200" indent="-457200">
              <a:buAutoNum type="arabicPeriod"/>
            </a:pPr>
            <a:r>
              <a:rPr lang="ru-RU" dirty="0" smtClean="0"/>
              <a:t>Целевые установки обучения финансовой грамотности.</a:t>
            </a:r>
          </a:p>
          <a:p>
            <a:pPr marL="457200" indent="-457200">
              <a:buAutoNum type="arabicPeriod"/>
            </a:pPr>
            <a:r>
              <a:rPr lang="ru-RU" dirty="0" smtClean="0"/>
              <a:t>Системно-</a:t>
            </a:r>
            <a:r>
              <a:rPr lang="ru-RU" dirty="0" err="1" smtClean="0"/>
              <a:t>деятельностный</a:t>
            </a:r>
            <a:r>
              <a:rPr lang="ru-RU" dirty="0" smtClean="0"/>
              <a:t> подход в обучении.</a:t>
            </a:r>
          </a:p>
          <a:p>
            <a:pPr marL="457200" indent="-457200">
              <a:buAutoNum type="arabicPeriod"/>
            </a:pPr>
            <a:r>
              <a:rPr lang="ru-RU" dirty="0" smtClean="0"/>
              <a:t>Учебно-практические задачи на формирований умений.</a:t>
            </a:r>
          </a:p>
          <a:p>
            <a:pPr marL="457200" indent="-457200">
              <a:buAutoNum type="arabicPeriod"/>
            </a:pPr>
            <a:r>
              <a:rPr lang="ru-RU" dirty="0" smtClean="0"/>
              <a:t>Технологии личностно-ориентированного обучения.</a:t>
            </a:r>
          </a:p>
          <a:p>
            <a:pPr marL="457200" indent="-457200">
              <a:buAutoNum type="arabicPeriod"/>
            </a:pPr>
            <a:r>
              <a:rPr lang="ru-RU" dirty="0" smtClean="0"/>
              <a:t>Особенности обучения с учетом возрастных категорий обучаемых.</a:t>
            </a:r>
          </a:p>
          <a:p>
            <a:pPr marL="457200" indent="-457200">
              <a:buAutoNum type="arabicPeriod"/>
            </a:pPr>
            <a:r>
              <a:rPr lang="ru-RU" dirty="0" smtClean="0"/>
              <a:t>Учебная задача при развивающем обучении.</a:t>
            </a:r>
            <a:endParaRPr lang="ru-RU" dirty="0"/>
          </a:p>
        </p:txBody>
      </p:sp>
      <p:sp>
        <p:nvSpPr>
          <p:cNvPr id="3" name="Заголовок 2"/>
          <p:cNvSpPr>
            <a:spLocks noGrp="1"/>
          </p:cNvSpPr>
          <p:nvPr>
            <p:ph type="title"/>
          </p:nvPr>
        </p:nvSpPr>
        <p:spPr/>
        <p:txBody>
          <a:bodyPr/>
          <a:lstStyle/>
          <a:p>
            <a:r>
              <a:rPr lang="ru-RU" dirty="0" smtClean="0"/>
              <a:t>Вопросы для самоконтроля</a:t>
            </a:r>
            <a:endParaRPr lang="ru-RU" dirty="0"/>
          </a:p>
        </p:txBody>
      </p:sp>
    </p:spTree>
    <p:extLst>
      <p:ext uri="{BB962C8B-B14F-4D97-AF65-F5344CB8AC3E}">
        <p14:creationId xmlns:p14="http://schemas.microsoft.com/office/powerpoint/2010/main" val="1475332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9813925" y="6518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400">
              <a:latin typeface="Times New Roman" pitchFamily="18" charset="0"/>
            </a:endParaRPr>
          </a:p>
        </p:txBody>
      </p:sp>
      <p:sp>
        <p:nvSpPr>
          <p:cNvPr id="32772"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5F16644-AE9B-4645-A596-4355A43B30A7}" type="slidenum">
              <a:rPr lang="ru-RU" altLang="ru-RU" smtClean="0">
                <a:solidFill>
                  <a:srgbClr val="898989"/>
                </a:solidFill>
              </a:rPr>
              <a:pPr/>
              <a:t>59</a:t>
            </a:fld>
            <a:endParaRPr lang="ru-RU" altLang="ru-RU" smtClean="0">
              <a:solidFill>
                <a:srgbClr val="898989"/>
              </a:solidFill>
            </a:endParaRPr>
          </a:p>
        </p:txBody>
      </p:sp>
      <p:sp>
        <p:nvSpPr>
          <p:cNvPr id="2" name="Прямоугольник 1"/>
          <p:cNvSpPr/>
          <p:nvPr/>
        </p:nvSpPr>
        <p:spPr>
          <a:xfrm>
            <a:off x="0" y="115888"/>
            <a:ext cx="9144000" cy="929485"/>
          </a:xfrm>
          <a:prstGeom prst="rect">
            <a:avLst/>
          </a:prstGeom>
        </p:spPr>
        <p:txBody>
          <a:bodyPr>
            <a:spAutoFit/>
          </a:bodyPr>
          <a:lstStyle/>
          <a:p>
            <a:pPr algn="ctr">
              <a:lnSpc>
                <a:spcPct val="80000"/>
              </a:lnSpc>
              <a:defRPr/>
            </a:pPr>
            <a:endParaRPr lang="en-US" altLang="ru-RU" sz="3600" b="1" cap="all" dirty="0" smtClean="0">
              <a:ln w="3175" cmpd="sng">
                <a:noFill/>
              </a:ln>
              <a:solidFill>
                <a:schemeClr val="bg1"/>
              </a:solidFill>
              <a:latin typeface="Times New Roman" panose="02020603050405020304" pitchFamily="18" charset="0"/>
              <a:ea typeface="+mj-ea"/>
              <a:cs typeface="Times New Roman" panose="02020603050405020304" pitchFamily="18" charset="0"/>
            </a:endParaRPr>
          </a:p>
          <a:p>
            <a:pPr algn="ctr">
              <a:lnSpc>
                <a:spcPct val="80000"/>
              </a:lnSpc>
              <a:defRPr/>
            </a:pPr>
            <a:r>
              <a:rPr lang="ru-RU" altLang="ru-RU" sz="3200" b="1" cap="all" dirty="0" smtClean="0">
                <a:ln w="3175" cmpd="sng">
                  <a:noFill/>
                </a:ln>
                <a:solidFill>
                  <a:schemeClr val="bg1"/>
                </a:solidFill>
                <a:latin typeface="Times New Roman" panose="02020603050405020304" pitchFamily="18" charset="0"/>
                <a:ea typeface="+mj-ea"/>
                <a:cs typeface="Times New Roman" panose="02020603050405020304" pitchFamily="18" charset="0"/>
              </a:rPr>
              <a:t>Рекомендуемая </a:t>
            </a:r>
            <a:r>
              <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rPr>
              <a:t>литература </a:t>
            </a:r>
            <a:endParaRPr lang="ru-RU" altLang="ru-RU" sz="3200" b="1" cap="all" dirty="0">
              <a:ln w="3175" cmpd="sng">
                <a:noFill/>
              </a:ln>
              <a:solidFill>
                <a:schemeClr val="bg1"/>
              </a:solidFill>
              <a:latin typeface="Times New Roman" panose="02020603050405020304" pitchFamily="18" charset="0"/>
              <a:ea typeface="+mj-ea"/>
              <a:cs typeface="Times New Roman" panose="02020603050405020304" pitchFamily="18" charset="0"/>
            </a:endParaRPr>
          </a:p>
        </p:txBody>
      </p:sp>
      <p:cxnSp>
        <p:nvCxnSpPr>
          <p:cNvPr id="7" name="Прямая соединительная линия 6"/>
          <p:cNvCxnSpPr/>
          <p:nvPr/>
        </p:nvCxnSpPr>
        <p:spPr>
          <a:xfrm>
            <a:off x="323850" y="1268413"/>
            <a:ext cx="8629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775" name="Rectangle 7"/>
          <p:cNvSpPr>
            <a:spLocks noChangeArrowheads="1"/>
          </p:cNvSpPr>
          <p:nvPr/>
        </p:nvSpPr>
        <p:spPr bwMode="auto">
          <a:xfrm>
            <a:off x="323850" y="1297935"/>
            <a:ext cx="8424614"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Century Gothic" pitchFamily="34" charset="0"/>
              <a:buAutoNum type="arabicPeriod"/>
            </a:pPr>
            <a:endParaRPr lang="en-US" altLang="ru-RU" dirty="0" smtClean="0"/>
          </a:p>
          <a:p>
            <a:pPr algn="just">
              <a:buFont typeface="Century Gothic" pitchFamily="34" charset="0"/>
              <a:buAutoNum type="arabicPeriod"/>
            </a:pPr>
            <a:r>
              <a:rPr lang="ru-RU" altLang="ru-RU" dirty="0" err="1" smtClean="0"/>
              <a:t>Копотева</a:t>
            </a:r>
            <a:r>
              <a:rPr lang="ru-RU" altLang="ru-RU" dirty="0" smtClean="0"/>
              <a:t> Г.Л., </a:t>
            </a:r>
            <a:r>
              <a:rPr lang="ru-RU" altLang="ru-RU" dirty="0" err="1" smtClean="0"/>
              <a:t>Логвинова</a:t>
            </a:r>
            <a:r>
              <a:rPr lang="ru-RU" altLang="ru-RU" dirty="0" smtClean="0"/>
              <a:t> И.М. Проектируем урок, формирующий универсальные учебные действия. М.: Учитель, 2014 – 214 с.</a:t>
            </a:r>
          </a:p>
          <a:p>
            <a:pPr algn="just">
              <a:buFont typeface="Century Gothic" pitchFamily="34" charset="0"/>
              <a:buAutoNum type="arabicPeriod"/>
            </a:pPr>
            <a:r>
              <a:rPr lang="ru-RU" altLang="ru-RU" dirty="0" smtClean="0"/>
              <a:t> </a:t>
            </a:r>
            <a:r>
              <a:rPr lang="ru-RU" altLang="ru-RU" dirty="0"/>
              <a:t>Поливанова К.Н. Проектная деятельность школьников. Серия «Работаем по новым стандартам». М.: Просвещение, 2011.</a:t>
            </a:r>
          </a:p>
          <a:p>
            <a:pPr algn="just">
              <a:buFont typeface="Century Gothic" pitchFamily="34" charset="0"/>
              <a:buAutoNum type="arabicPeriod"/>
            </a:pPr>
            <a:r>
              <a:rPr lang="ru-RU" altLang="ru-RU" dirty="0"/>
              <a:t>  Формирование УУД в основной школе: от действия к мысли. Система заданий: пособие для учителя / под ред. А.Г. </a:t>
            </a:r>
            <a:r>
              <a:rPr lang="ru-RU" altLang="ru-RU" dirty="0" err="1"/>
              <a:t>Асмолова</a:t>
            </a:r>
            <a:r>
              <a:rPr lang="ru-RU" altLang="ru-RU" dirty="0"/>
              <a:t>. М.: Просвещение, 2011. </a:t>
            </a:r>
          </a:p>
          <a:p>
            <a:pPr algn="just">
              <a:buFont typeface="Century Gothic" pitchFamily="34" charset="0"/>
              <a:buAutoNum type="arabicPeriod"/>
            </a:pPr>
            <a:r>
              <a:rPr lang="ru-RU" altLang="ru-RU" dirty="0"/>
              <a:t>Рубцов В.В. Проектируем развивающую образовательную среду школы/В.В. Рубцов, Т.Г. Ивошина- М, 2002. </a:t>
            </a:r>
          </a:p>
          <a:p>
            <a:pPr algn="just">
              <a:buFont typeface="Century Gothic" pitchFamily="34" charset="0"/>
              <a:buAutoNum type="arabicPeriod"/>
            </a:pPr>
            <a:r>
              <a:rPr lang="ru-RU" altLang="zh-CN" dirty="0"/>
              <a:t>Федченко Л.Н. Федеральные государственные образовательные стандарты: особенности и порядок введения // Справочник руководителя образовательного учреждения. – 2011. – № 5. – с. 20-25.</a:t>
            </a:r>
          </a:p>
          <a:p>
            <a:pPr algn="just">
              <a:buFont typeface="Century Gothic" pitchFamily="34" charset="0"/>
              <a:buAutoNum type="arabicPeriod"/>
            </a:pPr>
            <a:r>
              <a:rPr lang="ru-RU" altLang="zh-CN" dirty="0"/>
              <a:t> </a:t>
            </a:r>
            <a:r>
              <a:rPr lang="ru-RU" altLang="zh-CN" dirty="0" err="1"/>
              <a:t>Шалашова</a:t>
            </a:r>
            <a:r>
              <a:rPr lang="ru-RU" altLang="zh-CN" dirty="0"/>
              <a:t> М.М. Кодификатор личностных и </a:t>
            </a:r>
            <a:r>
              <a:rPr lang="ru-RU" altLang="zh-CN" dirty="0" err="1"/>
              <a:t>метапредметных</a:t>
            </a:r>
            <a:r>
              <a:rPr lang="ru-RU" altLang="zh-CN" dirty="0"/>
              <a:t> результатов // Справочник заместителя директора школы.-2013-№ 4-с. 51- 62</a:t>
            </a:r>
          </a:p>
          <a:p>
            <a:pPr algn="just">
              <a:buFont typeface="Century Gothic" pitchFamily="34" charset="0"/>
              <a:buAutoNum type="arabicPeriod"/>
            </a:pPr>
            <a:r>
              <a:rPr lang="ru-RU" altLang="zh-CN" dirty="0"/>
              <a:t>УМК Федерального методического центра по финансовой </a:t>
            </a:r>
            <a:r>
              <a:rPr lang="ru-RU" altLang="zh-CN" dirty="0" smtClean="0"/>
              <a:t>грамотности</a:t>
            </a:r>
            <a:endParaRPr lang="ru-RU" altLang="zh-CN" dirty="0"/>
          </a:p>
        </p:txBody>
      </p:sp>
    </p:spTree>
    <p:extLst>
      <p:ext uri="{BB962C8B-B14F-4D97-AF65-F5344CB8AC3E}">
        <p14:creationId xmlns:p14="http://schemas.microsoft.com/office/powerpoint/2010/main" val="6739440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76672"/>
            <a:ext cx="7772400" cy="936104"/>
          </a:xfrm>
        </p:spPr>
        <p:txBody>
          <a:bodyPr>
            <a:normAutofit/>
          </a:bodyPr>
          <a:lstStyle/>
          <a:p>
            <a:r>
              <a:rPr lang="ru-RU" sz="3600" b="1" dirty="0" smtClean="0"/>
              <a:t>Направления реализации Проекта</a:t>
            </a:r>
            <a:endParaRPr lang="ru-RU" sz="3600" b="1" dirty="0"/>
          </a:p>
        </p:txBody>
      </p:sp>
      <p:sp>
        <p:nvSpPr>
          <p:cNvPr id="3" name="Подзаголовок 2"/>
          <p:cNvSpPr>
            <a:spLocks noGrp="1"/>
          </p:cNvSpPr>
          <p:nvPr>
            <p:ph type="subTitle" idx="1"/>
          </p:nvPr>
        </p:nvSpPr>
        <p:spPr>
          <a:xfrm>
            <a:off x="467544" y="1556792"/>
            <a:ext cx="8280920" cy="4824536"/>
          </a:xfrm>
        </p:spPr>
        <p:txBody>
          <a:bodyPr/>
          <a:lstStyle/>
          <a:p>
            <a:pPr algn="just"/>
            <a:r>
              <a:rPr lang="ru-RU" dirty="0" smtClean="0">
                <a:solidFill>
                  <a:schemeClr val="tx1"/>
                </a:solidFill>
              </a:rPr>
              <a:t>Компонент </a:t>
            </a:r>
            <a:r>
              <a:rPr lang="ru-RU" dirty="0">
                <a:solidFill>
                  <a:schemeClr val="tx1"/>
                </a:solidFill>
              </a:rPr>
              <a:t>1 "Разработка стратегии повышения финансовой грамотности,  мониторинг и оценка уровня финансовой грамотности и </a:t>
            </a:r>
            <a:r>
              <a:rPr lang="ru-RU" dirty="0" smtClean="0">
                <a:solidFill>
                  <a:schemeClr val="tx1"/>
                </a:solidFill>
              </a:rPr>
              <a:t>защиты </a:t>
            </a:r>
            <a:r>
              <a:rPr lang="ru-RU" dirty="0">
                <a:solidFill>
                  <a:schemeClr val="tx1"/>
                </a:solidFill>
              </a:rPr>
              <a:t>прав </a:t>
            </a:r>
            <a:r>
              <a:rPr lang="ru-RU" dirty="0" smtClean="0">
                <a:solidFill>
                  <a:schemeClr val="tx1"/>
                </a:solidFill>
              </a:rPr>
              <a:t>потребителей»</a:t>
            </a:r>
          </a:p>
          <a:p>
            <a:pPr algn="just"/>
            <a:endParaRPr lang="ru-RU" dirty="0" smtClean="0">
              <a:solidFill>
                <a:schemeClr val="tx1"/>
              </a:solidFill>
            </a:endParaRPr>
          </a:p>
          <a:p>
            <a:pPr algn="just"/>
            <a:r>
              <a:rPr lang="ru-RU" dirty="0" smtClean="0">
                <a:solidFill>
                  <a:schemeClr val="tx1"/>
                </a:solidFill>
              </a:rPr>
              <a:t>Компонент </a:t>
            </a:r>
            <a:r>
              <a:rPr lang="ru-RU" dirty="0">
                <a:solidFill>
                  <a:schemeClr val="tx1"/>
                </a:solidFill>
              </a:rPr>
              <a:t>2 "Создание потенциала в области финансовой </a:t>
            </a:r>
            <a:r>
              <a:rPr lang="ru-RU" dirty="0" smtClean="0">
                <a:solidFill>
                  <a:schemeClr val="tx1"/>
                </a:solidFill>
              </a:rPr>
              <a:t>грамотности»</a:t>
            </a:r>
          </a:p>
          <a:p>
            <a:pPr algn="just"/>
            <a:r>
              <a:rPr lang="ru-RU" sz="1800" dirty="0" smtClean="0">
                <a:solidFill>
                  <a:schemeClr val="tx1"/>
                </a:solidFill>
              </a:rPr>
              <a:t>Региональный подкомпонент (Алтайский, Краснодарский, Ставропольский края, Томская, Архангельская, Калининградская, Волгоградская, Саратовская области, республика Татарстан).</a:t>
            </a:r>
            <a:endParaRPr lang="ru-RU" sz="1800" dirty="0">
              <a:solidFill>
                <a:schemeClr val="tx1"/>
              </a:solidFill>
            </a:endParaRPr>
          </a:p>
          <a:p>
            <a:pPr algn="just"/>
            <a:endParaRPr lang="ru-RU" dirty="0" smtClean="0">
              <a:solidFill>
                <a:schemeClr val="tx1"/>
              </a:solidFill>
            </a:endParaRPr>
          </a:p>
          <a:p>
            <a:pPr algn="just"/>
            <a:r>
              <a:rPr lang="ru-RU" dirty="0" smtClean="0">
                <a:solidFill>
                  <a:schemeClr val="tx1"/>
                </a:solidFill>
              </a:rPr>
              <a:t>Компонент </a:t>
            </a:r>
            <a:r>
              <a:rPr lang="ru-RU" dirty="0">
                <a:solidFill>
                  <a:schemeClr val="tx1"/>
                </a:solidFill>
              </a:rPr>
              <a:t>3 "Разработка и реализация образовательных программ и информационных кампаний по повышению финансовой грамотности"</a:t>
            </a:r>
          </a:p>
          <a:p>
            <a:pPr algn="just"/>
            <a:endParaRPr lang="ru-RU" dirty="0" smtClean="0">
              <a:solidFill>
                <a:schemeClr val="tx1"/>
              </a:solidFill>
            </a:endParaRPr>
          </a:p>
          <a:p>
            <a:pPr algn="just"/>
            <a:r>
              <a:rPr lang="ru-RU" dirty="0" smtClean="0">
                <a:solidFill>
                  <a:schemeClr val="tx1"/>
                </a:solidFill>
              </a:rPr>
              <a:t>Компонент </a:t>
            </a:r>
            <a:r>
              <a:rPr lang="ru-RU" dirty="0">
                <a:solidFill>
                  <a:schemeClr val="tx1"/>
                </a:solidFill>
              </a:rPr>
              <a:t>4 "Совершенствование защиты прав потребителей"</a:t>
            </a:r>
          </a:p>
        </p:txBody>
      </p:sp>
    </p:spTree>
    <p:extLst>
      <p:ext uri="{BB962C8B-B14F-4D97-AF65-F5344CB8AC3E}">
        <p14:creationId xmlns:p14="http://schemas.microsoft.com/office/powerpoint/2010/main" val="589854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24123" y="1515170"/>
            <a:ext cx="9358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3200" dirty="0" smtClean="0">
                <a:solidFill>
                  <a:schemeClr val="accent2"/>
                </a:solidFill>
                <a:latin typeface="Times New Roman" pitchFamily="18" charset="0"/>
                <a:ea typeface="Calibri" pitchFamily="34" charset="0"/>
                <a:cs typeface="Times New Roman" pitchFamily="18" charset="0"/>
              </a:rPr>
              <a:t>Раздел 3.</a:t>
            </a:r>
            <a:r>
              <a:rPr lang="ru-RU" altLang="ru-RU" sz="3200" dirty="0">
                <a:solidFill>
                  <a:schemeClr val="accent2"/>
                </a:solidFill>
                <a:latin typeface="Times New Roman" pitchFamily="18" charset="0"/>
                <a:ea typeface="Calibri" pitchFamily="34" charset="0"/>
                <a:cs typeface="Times New Roman" pitchFamily="18" charset="0"/>
              </a:rPr>
              <a:t> </a:t>
            </a:r>
            <a:r>
              <a:rPr lang="ru-RU" altLang="ru-RU" sz="3200" dirty="0" smtClean="0">
                <a:solidFill>
                  <a:schemeClr val="accent2"/>
                </a:solidFill>
                <a:latin typeface="Times New Roman" pitchFamily="18" charset="0"/>
                <a:ea typeface="Calibri" pitchFamily="34" charset="0"/>
                <a:cs typeface="Times New Roman" pitchFamily="18" charset="0"/>
              </a:rPr>
              <a:t>Особенности  </a:t>
            </a:r>
            <a:r>
              <a:rPr lang="ru-RU" altLang="ru-RU" sz="3200" dirty="0">
                <a:solidFill>
                  <a:schemeClr val="accent2"/>
                </a:solidFill>
                <a:latin typeface="Times New Roman" pitchFamily="18" charset="0"/>
                <a:ea typeface="Calibri" pitchFamily="34" charset="0"/>
                <a:cs typeface="Times New Roman" pitchFamily="18" charset="0"/>
              </a:rPr>
              <a:t>проектной деятельности слушателей: </a:t>
            </a:r>
            <a:r>
              <a:rPr lang="ru-RU" altLang="ru-RU" sz="3200" dirty="0" smtClean="0">
                <a:solidFill>
                  <a:schemeClr val="accent2"/>
                </a:solidFill>
                <a:latin typeface="Times New Roman" pitchFamily="18" charset="0"/>
                <a:ea typeface="Calibri" pitchFamily="34" charset="0"/>
                <a:cs typeface="Times New Roman" pitchFamily="18" charset="0"/>
              </a:rPr>
              <a:t> задачи</a:t>
            </a:r>
            <a:r>
              <a:rPr lang="ru-RU" altLang="ru-RU" sz="3200" dirty="0">
                <a:solidFill>
                  <a:schemeClr val="accent2"/>
                </a:solidFill>
                <a:latin typeface="Times New Roman" pitchFamily="18" charset="0"/>
                <a:ea typeface="Calibri" pitchFamily="34" charset="0"/>
                <a:cs typeface="Times New Roman" pitchFamily="18" charset="0"/>
              </a:rPr>
              <a:t>, содержание, </a:t>
            </a:r>
            <a:r>
              <a:rPr lang="ru-RU" altLang="ru-RU" sz="3200" dirty="0" smtClean="0">
                <a:solidFill>
                  <a:schemeClr val="accent2"/>
                </a:solidFill>
                <a:latin typeface="Times New Roman" pitchFamily="18" charset="0"/>
                <a:ea typeface="Calibri" pitchFamily="34" charset="0"/>
                <a:cs typeface="Times New Roman" pitchFamily="18" charset="0"/>
              </a:rPr>
              <a:t>организация.</a:t>
            </a:r>
            <a:endParaRPr lang="ru-RU" altLang="ru-RU" sz="3200" dirty="0">
              <a:solidFill>
                <a:schemeClr val="accent2"/>
              </a:solidFill>
              <a:latin typeface="Times New Roman" pitchFamily="18" charset="0"/>
              <a:ea typeface="Calibri" pitchFamily="34" charset="0"/>
              <a:cs typeface="Times New Roman" pitchFamily="18" charset="0"/>
            </a:endParaRPr>
          </a:p>
        </p:txBody>
      </p:sp>
      <p:sp>
        <p:nvSpPr>
          <p:cNvPr id="6" name="TextBox 5"/>
          <p:cNvSpPr txBox="1"/>
          <p:nvPr/>
        </p:nvSpPr>
        <p:spPr>
          <a:xfrm>
            <a:off x="0" y="3429000"/>
            <a:ext cx="9272588" cy="2370137"/>
          </a:xfrm>
          <a:prstGeom prst="rect">
            <a:avLst/>
          </a:prstGeom>
          <a:noFill/>
        </p:spPr>
        <p:txBody>
          <a:bodyPr wrap="none">
            <a:spAutoFit/>
          </a:bodyPr>
          <a:lstStyle/>
          <a:p>
            <a:pPr algn="ctr" fontAlgn="auto">
              <a:spcBef>
                <a:spcPts val="0"/>
              </a:spcBef>
              <a:spcAft>
                <a:spcPts val="0"/>
              </a:spcAft>
              <a:defRPr/>
            </a:pPr>
            <a:r>
              <a:rPr lang="ru-RU" sz="2800" dirty="0">
                <a:latin typeface="Times New Roman" pitchFamily="18" charset="0"/>
                <a:cs typeface="Times New Roman" pitchFamily="18" charset="0"/>
              </a:rPr>
              <a:t>Задачи:</a:t>
            </a:r>
          </a:p>
          <a:p>
            <a:pPr marL="342900" indent="-342900" fontAlgn="auto">
              <a:spcBef>
                <a:spcPts val="0"/>
              </a:spcBef>
              <a:spcAft>
                <a:spcPts val="0"/>
              </a:spcAft>
              <a:buFontTx/>
              <a:buAutoNum type="arabicPeriod"/>
              <a:defRPr/>
            </a:pPr>
            <a:r>
              <a:rPr lang="ru-RU" sz="2400" dirty="0">
                <a:latin typeface="Times New Roman" pitchFamily="18" charset="0"/>
                <a:cs typeface="Times New Roman" pitchFamily="18" charset="0"/>
              </a:rPr>
              <a:t>Обсудить особенности содержания и организации проектной </a:t>
            </a:r>
          </a:p>
          <a:p>
            <a:pPr marL="342900" indent="-342900" fontAlgn="auto">
              <a:spcBef>
                <a:spcPts val="0"/>
              </a:spcBef>
              <a:spcAft>
                <a:spcPts val="0"/>
              </a:spcAft>
              <a:defRPr/>
            </a:pPr>
            <a:r>
              <a:rPr lang="ru-RU" sz="2400" dirty="0">
                <a:latin typeface="Times New Roman" pitchFamily="18" charset="0"/>
                <a:cs typeface="Times New Roman" pitchFamily="18" charset="0"/>
              </a:rPr>
              <a:t>	деятельности в рамках курсовой подготовки</a:t>
            </a:r>
          </a:p>
          <a:p>
            <a:pPr marL="342900" indent="-342900" fontAlgn="auto">
              <a:spcBef>
                <a:spcPts val="0"/>
              </a:spcBef>
              <a:spcAft>
                <a:spcPts val="0"/>
              </a:spcAft>
              <a:defRPr/>
            </a:pPr>
            <a:r>
              <a:rPr lang="ru-RU" sz="2400" dirty="0">
                <a:latin typeface="Times New Roman" pitchFamily="18" charset="0"/>
                <a:cs typeface="Times New Roman" pitchFamily="18" charset="0"/>
              </a:rPr>
              <a:t>2. Сформировать команды педагогов для группового проектирования</a:t>
            </a:r>
          </a:p>
          <a:p>
            <a:pPr marL="342900" indent="-342900" fontAlgn="auto">
              <a:spcBef>
                <a:spcPts val="0"/>
              </a:spcBef>
              <a:spcAft>
                <a:spcPts val="0"/>
              </a:spcAft>
              <a:defRPr/>
            </a:pPr>
            <a:r>
              <a:rPr lang="ru-RU" sz="2400" dirty="0">
                <a:latin typeface="Times New Roman" pitchFamily="18" charset="0"/>
                <a:cs typeface="Times New Roman" pitchFamily="18" charset="0"/>
              </a:rPr>
              <a:t>3. Определить темы и содержание групповых проектов. </a:t>
            </a:r>
          </a:p>
          <a:p>
            <a:pPr marL="342900" indent="-342900" fontAlgn="auto">
              <a:spcBef>
                <a:spcPts val="0"/>
              </a:spcBef>
              <a:spcAft>
                <a:spcPts val="0"/>
              </a:spcAft>
              <a:defRPr/>
            </a:pP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279225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500063" y="1449497"/>
            <a:ext cx="792956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800" b="1" dirty="0">
                <a:solidFill>
                  <a:schemeClr val="accent2"/>
                </a:solidFill>
                <a:latin typeface="Times New Roman" pitchFamily="18" charset="0"/>
                <a:ea typeface="Calibri" pitchFamily="34" charset="0"/>
                <a:cs typeface="Times New Roman" pitchFamily="18" charset="0"/>
              </a:rPr>
              <a:t>Программа повышения квалификации</a:t>
            </a:r>
            <a:endParaRPr lang="ru-RU" altLang="ru-RU" sz="2800" dirty="0">
              <a:solidFill>
                <a:schemeClr val="accent2"/>
              </a:solidFill>
              <a:latin typeface="Times New Roman" pitchFamily="18" charset="0"/>
              <a:ea typeface="Calibri" pitchFamily="34" charset="0"/>
              <a:cs typeface="Times New Roman" pitchFamily="18" charset="0"/>
            </a:endParaRPr>
          </a:p>
          <a:p>
            <a:pPr algn="just" eaLnBrk="0" hangingPunct="0"/>
            <a:r>
              <a:rPr lang="ru-RU" altLang="ru-RU" sz="2800" b="1" dirty="0">
                <a:solidFill>
                  <a:schemeClr val="accent2"/>
                </a:solidFill>
                <a:latin typeface="Times New Roman" pitchFamily="18" charset="0"/>
                <a:ea typeface="Calibri" pitchFamily="34" charset="0"/>
                <a:cs typeface="Times New Roman" pitchFamily="18" charset="0"/>
              </a:rPr>
              <a:t>«</a:t>
            </a:r>
            <a:r>
              <a:rPr lang="ru-RU" altLang="ru-RU" sz="2800" b="1" u="sng" dirty="0">
                <a:solidFill>
                  <a:schemeClr val="accent2"/>
                </a:solidFill>
                <a:latin typeface="Times New Roman" pitchFamily="18" charset="0"/>
                <a:ea typeface="Calibri" pitchFamily="34" charset="0"/>
                <a:cs typeface="Times New Roman" pitchFamily="18" charset="0"/>
              </a:rPr>
              <a:t>Содержание и методика преподавания курса финансовой грамотности различным категориям обучающихся</a:t>
            </a:r>
            <a:r>
              <a:rPr lang="ru-RU" altLang="ru-RU" sz="2800" b="1" dirty="0">
                <a:solidFill>
                  <a:schemeClr val="accent2"/>
                </a:solidFill>
                <a:latin typeface="Times New Roman" pitchFamily="18" charset="0"/>
                <a:ea typeface="Calibri" pitchFamily="34" charset="0"/>
                <a:cs typeface="Times New Roman" pitchFamily="18" charset="0"/>
              </a:rPr>
              <a:t>»</a:t>
            </a:r>
            <a:endParaRPr lang="ru-RU" altLang="ru-RU" sz="2800" dirty="0">
              <a:solidFill>
                <a:schemeClr val="accent2"/>
              </a:solidFill>
              <a:latin typeface="Times New Roman" pitchFamily="18" charset="0"/>
              <a:cs typeface="Times New Roman" pitchFamily="18" charset="0"/>
            </a:endParaRPr>
          </a:p>
        </p:txBody>
      </p:sp>
      <p:sp>
        <p:nvSpPr>
          <p:cNvPr id="3076" name="Rectangle 1"/>
          <p:cNvSpPr>
            <a:spLocks noChangeArrowheads="1"/>
          </p:cNvSpPr>
          <p:nvPr/>
        </p:nvSpPr>
        <p:spPr bwMode="auto">
          <a:xfrm>
            <a:off x="285750" y="3571875"/>
            <a:ext cx="79390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ru-RU" altLang="ru-RU" sz="2400" b="1" dirty="0">
                <a:solidFill>
                  <a:schemeClr val="accent2"/>
                </a:solidFill>
                <a:latin typeface="Times New Roman" pitchFamily="18" charset="0"/>
                <a:cs typeface="Times New Roman" pitchFamily="18" charset="0"/>
              </a:rPr>
              <a:t>Цель реализации программы:</a:t>
            </a:r>
          </a:p>
          <a:p>
            <a:pPr algn="just"/>
            <a:r>
              <a:rPr lang="ru-RU" altLang="ru-RU" sz="2400" dirty="0">
                <a:solidFill>
                  <a:schemeClr val="accent2"/>
                </a:solidFill>
                <a:latin typeface="Times New Roman" pitchFamily="18" charset="0"/>
                <a:cs typeface="Times New Roman" pitchFamily="18" charset="0"/>
              </a:rPr>
              <a:t>совершенствование профессиональных компетенций </a:t>
            </a:r>
          </a:p>
          <a:p>
            <a:pPr algn="just"/>
            <a:r>
              <a:rPr lang="ru-RU" altLang="ru-RU" sz="2400" dirty="0">
                <a:solidFill>
                  <a:schemeClr val="accent2"/>
                </a:solidFill>
                <a:latin typeface="Times New Roman" pitchFamily="18" charset="0"/>
                <a:cs typeface="Times New Roman" pitchFamily="18" charset="0"/>
              </a:rPr>
              <a:t>педагогических работников в области содержания и </a:t>
            </a:r>
          </a:p>
          <a:p>
            <a:pPr algn="just"/>
            <a:r>
              <a:rPr lang="ru-RU" altLang="ru-RU" sz="2400" dirty="0">
                <a:solidFill>
                  <a:schemeClr val="accent2"/>
                </a:solidFill>
                <a:latin typeface="Times New Roman" pitchFamily="18" charset="0"/>
                <a:cs typeface="Times New Roman" pitchFamily="18" charset="0"/>
              </a:rPr>
              <a:t>методики преподавания курса финансовой грамотности </a:t>
            </a:r>
          </a:p>
          <a:p>
            <a:pPr algn="just"/>
            <a:r>
              <a:rPr lang="ru-RU" altLang="ru-RU" sz="2400" dirty="0">
                <a:solidFill>
                  <a:schemeClr val="accent2"/>
                </a:solidFill>
                <a:latin typeface="Times New Roman" pitchFamily="18" charset="0"/>
                <a:cs typeface="Times New Roman" pitchFamily="18" charset="0"/>
              </a:rPr>
              <a:t>различным категориям обучающихся</a:t>
            </a:r>
          </a:p>
        </p:txBody>
      </p:sp>
    </p:spTree>
    <p:extLst>
      <p:ext uri="{BB962C8B-B14F-4D97-AF65-F5344CB8AC3E}">
        <p14:creationId xmlns:p14="http://schemas.microsoft.com/office/powerpoint/2010/main" val="1152272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3288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836643"/>
      </p:ext>
    </p:extLst>
  </p:cSld>
  <p:clrMapOvr>
    <a:masterClrMapping/>
  </p:clrMapOvr>
  <p:transition spd="slow" advTm="3825"/>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1" descr="книги экономика.jpg"/>
          <p:cNvPicPr>
            <a:picLocks noChangeAspect="1"/>
          </p:cNvPicPr>
          <p:nvPr/>
        </p:nvPicPr>
        <p:blipFill>
          <a:blip r:embed="rId2">
            <a:extLst>
              <a:ext uri="{28A0092B-C50C-407E-A947-70E740481C1C}">
                <a14:useLocalDpi xmlns:a14="http://schemas.microsoft.com/office/drawing/2010/main" val="0"/>
              </a:ext>
            </a:extLst>
          </a:blip>
          <a:srcRect l="14563" t="3748" r="16925" b="3748"/>
          <a:stretch>
            <a:fillRect/>
          </a:stretch>
        </p:blipFill>
        <p:spPr bwMode="auto">
          <a:xfrm>
            <a:off x="5214938" y="3714750"/>
            <a:ext cx="33528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2"/>
          <p:cNvSpPr txBox="1">
            <a:spLocks noChangeArrowheads="1"/>
          </p:cNvSpPr>
          <p:nvPr/>
        </p:nvSpPr>
        <p:spPr bwMode="auto">
          <a:xfrm>
            <a:off x="230135" y="1124744"/>
            <a:ext cx="89201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800" b="1" dirty="0">
                <a:solidFill>
                  <a:schemeClr val="accent2"/>
                </a:solidFill>
              </a:rPr>
              <a:t>14 УМК по финансовой грамотности (всего 63 издания) </a:t>
            </a:r>
          </a:p>
          <a:p>
            <a:r>
              <a:rPr lang="ru-RU" altLang="ru-RU" sz="2800" b="1" dirty="0">
                <a:solidFill>
                  <a:schemeClr val="accent2"/>
                </a:solidFill>
              </a:rPr>
              <a:t>для различных целевых и возрастных групп</a:t>
            </a:r>
          </a:p>
          <a:p>
            <a:endParaRPr lang="ru-RU" altLang="ru-RU" sz="2400" dirty="0"/>
          </a:p>
        </p:txBody>
      </p:sp>
      <p:sp>
        <p:nvSpPr>
          <p:cNvPr id="5124" name="TextBox 14"/>
          <p:cNvSpPr txBox="1">
            <a:spLocks noChangeArrowheads="1"/>
          </p:cNvSpPr>
          <p:nvPr/>
        </p:nvSpPr>
        <p:spPr bwMode="auto">
          <a:xfrm>
            <a:off x="323850" y="2133600"/>
            <a:ext cx="706278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Wingdings" pitchFamily="2" charset="2"/>
              <a:buChar char="§"/>
            </a:pPr>
            <a:r>
              <a:rPr lang="ru-RU" altLang="ru-RU" dirty="0"/>
              <a:t>  </a:t>
            </a:r>
            <a:r>
              <a:rPr lang="ru-RU" altLang="ru-RU" sz="2400" dirty="0"/>
              <a:t>Обучающиеся  общеобразовательных организаций</a:t>
            </a:r>
          </a:p>
          <a:p>
            <a:pPr>
              <a:buFont typeface="Wingdings" pitchFamily="2" charset="2"/>
              <a:buChar char="§"/>
            </a:pPr>
            <a:r>
              <a:rPr lang="ru-RU" altLang="ru-RU" sz="2400" dirty="0"/>
              <a:t> Обучающиеся учреждений среднего </a:t>
            </a:r>
          </a:p>
          <a:p>
            <a:r>
              <a:rPr lang="ru-RU" altLang="ru-RU" sz="2400" dirty="0"/>
              <a:t>   профессионального  образования</a:t>
            </a:r>
          </a:p>
          <a:p>
            <a:pPr>
              <a:buFont typeface="Wingdings" pitchFamily="2" charset="2"/>
              <a:buChar char="§"/>
            </a:pPr>
            <a:r>
              <a:rPr lang="ru-RU" altLang="ru-RU" sz="2400" dirty="0"/>
              <a:t> Воспитанники детских домов и школ-интернатов</a:t>
            </a:r>
          </a:p>
        </p:txBody>
      </p:sp>
      <p:sp>
        <p:nvSpPr>
          <p:cNvPr id="5125" name="TextBox 9"/>
          <p:cNvSpPr txBox="1">
            <a:spLocks noChangeArrowheads="1"/>
          </p:cNvSpPr>
          <p:nvPr/>
        </p:nvSpPr>
        <p:spPr bwMode="auto">
          <a:xfrm>
            <a:off x="214313" y="4286250"/>
            <a:ext cx="4900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000"/>
              <a:t>Сайт Федерального методического центра</a:t>
            </a:r>
          </a:p>
          <a:p>
            <a:r>
              <a:rPr lang="ru-RU" altLang="ru-RU" sz="2000"/>
              <a:t>по финансовой грамотности общего и </a:t>
            </a:r>
          </a:p>
          <a:p>
            <a:r>
              <a:rPr lang="ru-RU" altLang="ru-RU" sz="2000"/>
              <a:t>среднего профессионального образования</a:t>
            </a:r>
          </a:p>
          <a:p>
            <a:r>
              <a:rPr lang="en-US" altLang="ru-RU" sz="2000" b="1">
                <a:solidFill>
                  <a:srgbClr val="C00000"/>
                </a:solidFill>
              </a:rPr>
              <a:t>https://fmc.hse.ru/methodology</a:t>
            </a:r>
            <a:endParaRPr lang="ru-RU" altLang="ru-RU" sz="2000" b="1">
              <a:solidFill>
                <a:srgbClr val="C00000"/>
              </a:solidFill>
            </a:endParaRPr>
          </a:p>
        </p:txBody>
      </p:sp>
    </p:spTree>
    <p:extLst>
      <p:ext uri="{BB962C8B-B14F-4D97-AF65-F5344CB8AC3E}">
        <p14:creationId xmlns:p14="http://schemas.microsoft.com/office/powerpoint/2010/main" val="25949089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t="9766" r="3368" b="6250"/>
          <a:stretch>
            <a:fillRect/>
          </a:stretch>
        </p:blipFill>
        <p:spPr bwMode="auto">
          <a:xfrm>
            <a:off x="0" y="71437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4017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t="9766" r="17093" b="6250"/>
          <a:stretch>
            <a:fillRect/>
          </a:stretch>
        </p:blipFill>
        <p:spPr bwMode="auto">
          <a:xfrm>
            <a:off x="214313" y="1071563"/>
            <a:ext cx="8715375"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5678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250825" y="1544638"/>
          <a:ext cx="8713788" cy="5265955"/>
        </p:xfrm>
        <a:graphic>
          <a:graphicData uri="http://schemas.openxmlformats.org/drawingml/2006/table">
            <a:tbl>
              <a:tblPr>
                <a:tableStyleId>{5DA37D80-6434-44D0-A028-1B22A696006F}</a:tableStyleId>
              </a:tblPr>
              <a:tblGrid>
                <a:gridCol w="3960813"/>
                <a:gridCol w="1584325"/>
                <a:gridCol w="1512887"/>
                <a:gridCol w="1655763"/>
              </a:tblGrid>
              <a:tr h="6476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rPr>
                        <a:t>Предметные области финансовой грамотности</a:t>
                      </a:r>
                      <a:endParaRPr kumimoji="0" lang="ru-RU" sz="1800" b="1" i="0" u="none" strike="noStrike" cap="none" normalizeH="0" baseline="0" dirty="0" smtClean="0">
                        <a:ln>
                          <a:noFill/>
                        </a:ln>
                        <a:solidFill>
                          <a:srgbClr val="000000"/>
                        </a:solidFill>
                        <a:effectLst/>
                        <a:latin typeface="Calibri" pitchFamily="34" charset="0"/>
                        <a:cs typeface="Arial" pitchFamily="34" charset="0"/>
                      </a:endParaRPr>
                    </a:p>
                  </a:txBody>
                  <a:tcPr marL="91449" marR="91449" marT="45709" marB="45709" anchor="b"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Баз. понятия и знания</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49" marR="91449" marT="45709" marB="45709"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Ценностные установки</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49" marR="91449" marT="45709" marB="45709"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Умения и компетенции </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49" marR="91449" marT="45709" marB="45709" anchor="b" horzOverflow="overflow"/>
                </a:tc>
              </a:tr>
              <a:tr h="428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ДОХОДЫ И РАСХОДЫ</a:t>
                      </a:r>
                      <a:endParaRPr kumimoji="0" lang="ru-RU" sz="1600" b="0" i="0" u="none" strike="noStrike" cap="none" normalizeH="0" baseline="0" smtClean="0">
                        <a:ln>
                          <a:noFill/>
                        </a:ln>
                        <a:solidFill>
                          <a:srgbClr val="000000"/>
                        </a:solidFill>
                        <a:effectLst/>
                        <a:latin typeface="Calibri" pitchFamily="34" charset="0"/>
                        <a:ea typeface="Calibri"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anchor="ctr" horzOverflow="overflow"/>
                </a:tc>
              </a:tr>
              <a:tr h="72227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800" u="none" strike="noStrike" cap="none" normalizeH="0" baseline="0" dirty="0" smtClean="0">
                          <a:ln>
                            <a:noFill/>
                          </a:ln>
                          <a:effectLst/>
                        </a:rPr>
                        <a:t>ФИНАНСОВОЕ ПЛАНИРОВАНИЕ И БЮДЖЕТ</a:t>
                      </a:r>
                      <a:endParaRPr kumimoji="0" lang="ru-RU" sz="1800" b="1" i="0" u="none" strike="noStrike" cap="none" normalizeH="0" baseline="0" dirty="0" smtClean="0">
                        <a:ln>
                          <a:noFill/>
                        </a:ln>
                        <a:solidFill>
                          <a:srgbClr val="339933"/>
                        </a:solidFill>
                        <a:effectLst/>
                        <a:latin typeface="Calibri" pitchFamily="34" charset="0"/>
                        <a:ea typeface="Calibri"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anchor="ctr" horzOverflow="overflow"/>
                </a:tc>
              </a:tr>
              <a:tr h="4079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ЛИЧНЫЕ СБЕРЕЖЕНИЯ</a:t>
                      </a:r>
                      <a:endParaRPr kumimoji="0" lang="ru-RU" sz="1600" b="0" i="0" u="none" strike="noStrike" cap="none" normalizeH="0" baseline="0" smtClean="0">
                        <a:ln>
                          <a:noFill/>
                        </a:ln>
                        <a:solidFill>
                          <a:srgbClr val="000000"/>
                        </a:solidFill>
                        <a:effectLst/>
                        <a:latin typeface="Calibri" pitchFamily="34" charset="0"/>
                        <a:ea typeface="Calibri"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r>
              <a:tr h="4317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КРЕДИТОВАНИЕ</a:t>
                      </a:r>
                      <a:endParaRPr kumimoji="0" lang="ru-RU" sz="16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r>
              <a:tr h="4206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800" u="none" strike="noStrike" cap="none" normalizeH="0" baseline="0" smtClean="0">
                          <a:ln>
                            <a:noFill/>
                          </a:ln>
                          <a:effectLst/>
                        </a:rPr>
                        <a:t>ИНВЕСТИРОВАНИЕ</a:t>
                      </a:r>
                      <a:endParaRPr kumimoji="0" lang="ru-RU" sz="1800" b="1" i="0" u="none" strike="noStrike" cap="none" normalizeH="0" baseline="0" smtClean="0">
                        <a:ln>
                          <a:noFill/>
                        </a:ln>
                        <a:solidFill>
                          <a:srgbClr val="339933"/>
                        </a:solidFill>
                        <a:effectLst/>
                        <a:latin typeface="Calibri" pitchFamily="34" charset="0"/>
                        <a:ea typeface="Calibri"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r>
              <a:tr h="4317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СТРАХОВАНИЕ</a:t>
                      </a:r>
                      <a:endParaRPr kumimoji="0" lang="ru-RU" sz="16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r>
              <a:tr h="6399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РИСКИ И ФИНАНСОВАЯ БЕЗОПАСНОСТЬ</a:t>
                      </a:r>
                      <a:endParaRPr kumimoji="0" lang="ru-RU" sz="16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r>
              <a:tr h="4952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ЗАЩИТА ПРАВ ПОТРЕБИТЕЛЕЙ</a:t>
                      </a:r>
                      <a:endParaRPr kumimoji="0" lang="ru-RU" sz="1800" b="1" i="0" u="none" strike="noStrike" cap="none" normalizeH="0" baseline="0" smtClean="0">
                        <a:ln>
                          <a:noFill/>
                        </a:ln>
                        <a:solidFill>
                          <a:srgbClr val="339933"/>
                        </a:solidFill>
                        <a:effectLst/>
                        <a:latin typeface="Calibri" pitchFamily="34" charset="0"/>
                        <a:ea typeface="Calibri"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r>
              <a:tr h="6399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ОБЩИЕ ЗНАНИЯ ЭКОНОМИКИ И АЗЫ ФИНАНСОВОЙ АРИФМЕТИКИ</a:t>
                      </a:r>
                      <a:endParaRPr kumimoji="0" lang="ru-RU" sz="1800" b="1" i="0" u="none" strike="noStrike" cap="none" normalizeH="0" baseline="0" smtClean="0">
                        <a:ln>
                          <a:noFill/>
                        </a:ln>
                        <a:solidFill>
                          <a:srgbClr val="339933"/>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49" marR="91449" marT="45709" marB="45709"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0000"/>
                        </a:solidFill>
                        <a:effectLst/>
                        <a:latin typeface="Calibri" pitchFamily="34" charset="0"/>
                        <a:cs typeface="Arial" pitchFamily="34" charset="0"/>
                      </a:endParaRPr>
                    </a:p>
                  </a:txBody>
                  <a:tcPr marL="91449" marR="91449" marT="45709" marB="45709" horzOverflow="overflow"/>
                </a:tc>
              </a:tr>
            </a:tbl>
          </a:graphicData>
        </a:graphic>
      </p:graphicFrame>
      <p:sp>
        <p:nvSpPr>
          <p:cNvPr id="8251" name="TextBox 7"/>
          <p:cNvSpPr txBox="1">
            <a:spLocks noChangeArrowheads="1"/>
          </p:cNvSpPr>
          <p:nvPr/>
        </p:nvSpPr>
        <p:spPr bwMode="auto">
          <a:xfrm>
            <a:off x="1214438" y="571500"/>
            <a:ext cx="755173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80000"/>
              </a:lnSpc>
            </a:pPr>
            <a:r>
              <a:rPr lang="ru-RU" altLang="ru-RU" sz="2400" b="1" dirty="0"/>
              <a:t>Рамка финансовой компетентности  обучающихся  - </a:t>
            </a:r>
          </a:p>
          <a:p>
            <a:pPr>
              <a:lnSpc>
                <a:spcPct val="80000"/>
              </a:lnSpc>
            </a:pPr>
            <a:r>
              <a:rPr lang="ru-RU" altLang="ru-RU" sz="2400" b="1" dirty="0"/>
              <a:t>концептуальная  основа отбора содержания курсов ФГ</a:t>
            </a:r>
          </a:p>
          <a:p>
            <a:pPr>
              <a:lnSpc>
                <a:spcPct val="80000"/>
              </a:lnSpc>
            </a:pPr>
            <a:endParaRPr lang="ru-RU" altLang="ru-RU" sz="2400" b="1" dirty="0">
              <a:solidFill>
                <a:srgbClr val="C00000"/>
              </a:solidFill>
            </a:endParaRPr>
          </a:p>
          <a:p>
            <a:pPr>
              <a:lnSpc>
                <a:spcPct val="80000"/>
              </a:lnSpc>
            </a:pPr>
            <a:endParaRPr lang="ru-RU" altLang="ru-RU" sz="2400" b="1" dirty="0">
              <a:solidFill>
                <a:srgbClr val="339933"/>
              </a:solidFill>
            </a:endParaRPr>
          </a:p>
        </p:txBody>
      </p:sp>
    </p:spTree>
    <p:extLst>
      <p:ext uri="{BB962C8B-B14F-4D97-AF65-F5344CB8AC3E}">
        <p14:creationId xmlns:p14="http://schemas.microsoft.com/office/powerpoint/2010/main" val="35187621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nvGraphicFramePr>
        <p:xfrm>
          <a:off x="214313" y="928688"/>
          <a:ext cx="8642350" cy="5692784"/>
        </p:xfrm>
        <a:graphic>
          <a:graphicData uri="http://schemas.openxmlformats.org/drawingml/2006/table">
            <a:tbl>
              <a:tblPr>
                <a:tableStyleId>{5DA37D80-6434-44D0-A028-1B22A696006F}</a:tableStyleId>
              </a:tblPr>
              <a:tblGrid>
                <a:gridCol w="2586038"/>
                <a:gridCol w="958850"/>
                <a:gridCol w="812800"/>
                <a:gridCol w="812800"/>
                <a:gridCol w="735012"/>
                <a:gridCol w="1038225"/>
                <a:gridCol w="812800"/>
                <a:gridCol w="885825"/>
              </a:tblGrid>
              <a:tr h="7016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rPr>
                        <a:t>Содержательные линии</a:t>
                      </a:r>
                      <a:endParaRPr kumimoji="0" lang="ru-RU" sz="1800" b="1"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2 - 3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кл.</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кл.</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5 – 7</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 кл.</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8 -9 кл.</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dirty="0" smtClean="0">
                          <a:ln>
                            <a:noFill/>
                          </a:ln>
                          <a:effectLst/>
                        </a:rPr>
                        <a:t>10 -11 </a:t>
                      </a:r>
                      <a:r>
                        <a:rPr kumimoji="0" lang="ru-RU" sz="2000" u="none" strike="noStrike" cap="none" normalizeH="0" baseline="0" dirty="0" err="1" smtClean="0">
                          <a:ln>
                            <a:noFill/>
                          </a:ln>
                          <a:effectLst/>
                        </a:rPr>
                        <a:t>кл</a:t>
                      </a:r>
                      <a:r>
                        <a:rPr kumimoji="0" lang="ru-RU" sz="2000" u="none" strike="noStrike" cap="none" normalizeH="0" baseline="0" dirty="0" smtClean="0">
                          <a:ln>
                            <a:noFill/>
                          </a:ln>
                          <a:effectLst/>
                        </a:rPr>
                        <a:t>.</a:t>
                      </a:r>
                      <a:endParaRPr kumimoji="0" lang="ru-RU" sz="2000" b="1" i="0" u="none" strike="noStrike" cap="none" normalizeH="0" baseline="0" dirty="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СПО</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u="none" strike="noStrike" cap="none" normalizeH="0" baseline="0" smtClean="0">
                          <a:ln>
                            <a:noFill/>
                          </a:ln>
                          <a:effectLst/>
                        </a:rPr>
                        <a:t>Д,/Д</a:t>
                      </a:r>
                      <a:endParaRPr kumimoji="0" lang="ru-RU" sz="20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r>
              <a:tr h="6667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ДЕНЬГИ</a:t>
                      </a:r>
                      <a:endParaRPr kumimoji="0" lang="ru-RU" sz="1600" b="0" i="0" u="none" strike="noStrike" cap="none" normalizeH="0" baseline="0" smtClean="0">
                        <a:ln>
                          <a:noFill/>
                        </a:ln>
                        <a:solidFill>
                          <a:srgbClr val="000000"/>
                        </a:solidFill>
                        <a:effectLst/>
                        <a:latin typeface="Calibri" pitchFamily="34" charset="0"/>
                        <a:ea typeface="Calibri"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u="none" strike="noStrike" cap="none" normalizeH="0" baseline="0" smtClean="0">
                          <a:ln>
                            <a:noFill/>
                          </a:ln>
                          <a:effectLst/>
                        </a:rPr>
                        <a:t>+</a:t>
                      </a:r>
                      <a:endParaRPr kumimoji="0" lang="ru-RU" sz="28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u="none" strike="noStrike" cap="none" normalizeH="0" baseline="0" smtClean="0">
                          <a:ln>
                            <a:noFill/>
                          </a:ln>
                          <a:effectLst/>
                        </a:rPr>
                        <a:t>+</a:t>
                      </a:r>
                      <a:endParaRPr kumimoji="0" lang="ru-RU" sz="28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u="none" strike="noStrike" cap="none" normalizeH="0" baseline="0" smtClean="0">
                          <a:ln>
                            <a:noFill/>
                          </a:ln>
                          <a:effectLst/>
                        </a:rPr>
                        <a:t>+</a:t>
                      </a:r>
                      <a:endParaRPr kumimoji="0" lang="ru-RU" sz="28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u="none" strike="noStrike" cap="none" normalizeH="0" baseline="0" smtClean="0">
                          <a:ln>
                            <a:noFill/>
                          </a:ln>
                          <a:effectLst/>
                        </a:rPr>
                        <a:t>+</a:t>
                      </a:r>
                      <a:endParaRPr kumimoji="0" lang="ru-RU" sz="28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8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pitchFamily="34" charset="0"/>
                        </a:rPr>
                        <a:t>+</a:t>
                      </a:r>
                    </a:p>
                  </a:txBody>
                  <a:tcPr marL="91455" marR="91455" marT="45726" marB="45726" anchor="ctr" horzOverflow="overflow"/>
                </a:tc>
              </a:tr>
              <a:tr h="45720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800" u="none" strike="noStrike" cap="none" normalizeH="0" baseline="0" smtClean="0">
                          <a:ln>
                            <a:noFill/>
                          </a:ln>
                          <a:effectLst/>
                        </a:rPr>
                        <a:t>СЕМЕЙНЫЙ БЮДЖЕТ</a:t>
                      </a:r>
                      <a:endParaRPr kumimoji="0" lang="ru-RU" sz="1800" b="1" i="0" u="none" strike="noStrike" cap="none" normalizeH="0" baseline="0" smtClean="0">
                        <a:ln>
                          <a:noFill/>
                        </a:ln>
                        <a:solidFill>
                          <a:srgbClr val="339933"/>
                        </a:solidFill>
                        <a:effectLst/>
                        <a:latin typeface="Calibri" pitchFamily="34" charset="0"/>
                        <a:ea typeface="Calibri"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anchor="ctr" horzOverflow="overflow"/>
                </a:tc>
              </a:tr>
              <a:tr h="6238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РИСКИ В МИРЕ ДЕНЕГ</a:t>
                      </a:r>
                      <a:endParaRPr kumimoji="0" lang="ru-RU" sz="1600" b="0" i="0" u="none" strike="noStrike" cap="none" normalizeH="0" baseline="0" smtClean="0">
                        <a:ln>
                          <a:noFill/>
                        </a:ln>
                        <a:solidFill>
                          <a:srgbClr val="000000"/>
                        </a:solidFill>
                        <a:effectLst/>
                        <a:latin typeface="Calibri" pitchFamily="34" charset="0"/>
                        <a:ea typeface="Calibri"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r>
              <a:tr h="5873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БАНКИ</a:t>
                      </a:r>
                      <a:endParaRPr kumimoji="0" lang="ru-RU" sz="16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r>
              <a:tr h="45720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800" u="none" strike="noStrike" cap="none" normalizeH="0" baseline="0" smtClean="0">
                          <a:ln>
                            <a:noFill/>
                          </a:ln>
                          <a:effectLst/>
                        </a:rPr>
                        <a:t>ФОНДОВЫЙ РЫНОК</a:t>
                      </a:r>
                      <a:endParaRPr kumimoji="0" lang="ru-RU" sz="1800" b="1" i="0" u="none" strike="noStrike" cap="none" normalizeH="0" baseline="0" smtClean="0">
                        <a:ln>
                          <a:noFill/>
                        </a:ln>
                        <a:solidFill>
                          <a:srgbClr val="339933"/>
                        </a:solidFill>
                        <a:effectLst/>
                        <a:latin typeface="Calibri" pitchFamily="34" charset="0"/>
                        <a:ea typeface="Calibri"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r>
              <a:tr h="5889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НАЛОГИ</a:t>
                      </a:r>
                      <a:endParaRPr kumimoji="0" lang="ru-RU" sz="16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pitchFamily="34" charset="0"/>
                        </a:rPr>
                        <a:t>+</a:t>
                      </a:r>
                    </a:p>
                  </a:txBody>
                  <a:tcPr marL="91455" marR="91455" marT="45726" marB="45726" anchor="ctr" horzOverflow="overflow"/>
                </a:tc>
              </a:tr>
              <a:tr h="5762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СТРАХОВАНИЕ</a:t>
                      </a:r>
                      <a:endParaRPr kumimoji="0" lang="ru-RU" sz="16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Calibri" pitchFamily="34" charset="0"/>
                          <a:cs typeface="Arial" pitchFamily="34" charset="0"/>
                        </a:rPr>
                        <a:t>+</a:t>
                      </a:r>
                    </a:p>
                  </a:txBody>
                  <a:tcPr marL="91455" marR="91455" marT="45726" marB="4572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dirty="0" smtClean="0">
                          <a:ln>
                            <a:noFill/>
                          </a:ln>
                          <a:effectLst/>
                        </a:rPr>
                        <a:t>+</a:t>
                      </a:r>
                      <a:endParaRPr kumimoji="0" lang="ru-RU" sz="2400" b="1"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dirty="0" smtClean="0">
                          <a:ln>
                            <a:noFill/>
                          </a:ln>
                          <a:effectLst/>
                        </a:rPr>
                        <a:t>+</a:t>
                      </a:r>
                      <a:endParaRPr kumimoji="0" lang="ru-RU" sz="2400" b="1"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r>
              <a:tr h="5762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СОБСТВЕННЫЙ БИЗНЕС</a:t>
                      </a:r>
                      <a:endParaRPr kumimoji="0" lang="ru-RU" sz="1800" b="1" i="0" u="none" strike="noStrike" cap="none" normalizeH="0" baseline="0" smtClean="0">
                        <a:ln>
                          <a:noFill/>
                        </a:ln>
                        <a:solidFill>
                          <a:srgbClr val="339933"/>
                        </a:solidFill>
                        <a:effectLst/>
                        <a:latin typeface="Calibri" pitchFamily="34" charset="0"/>
                        <a:ea typeface="Calibri"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r>
              <a:tr h="4572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rPr>
                        <a:t>ПЕНСИЯ</a:t>
                      </a:r>
                      <a:endParaRPr kumimoji="0" lang="ru-RU" sz="1800" b="1" i="0" u="none" strike="noStrike" cap="none" normalizeH="0" baseline="0" smtClean="0">
                        <a:ln>
                          <a:noFill/>
                        </a:ln>
                        <a:solidFill>
                          <a:srgbClr val="339933"/>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smtClean="0">
                          <a:ln>
                            <a:noFill/>
                          </a:ln>
                          <a:effectLst/>
                        </a:rPr>
                        <a:t>+</a:t>
                      </a:r>
                      <a:endParaRPr kumimoji="0" lang="ru-RU" sz="2400" b="1" i="0" u="none" strike="noStrike" cap="none" normalizeH="0" baseline="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dirty="0" smtClean="0">
                          <a:ln>
                            <a:noFill/>
                          </a:ln>
                          <a:effectLst/>
                        </a:rPr>
                        <a:t>+</a:t>
                      </a:r>
                      <a:endParaRPr kumimoji="0" lang="ru-RU" sz="2400" b="1"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dirty="0" smtClean="0">
                          <a:ln>
                            <a:noFill/>
                          </a:ln>
                          <a:effectLst/>
                        </a:rPr>
                        <a:t>+</a:t>
                      </a:r>
                      <a:endParaRPr kumimoji="0" lang="ru-RU" sz="2400" b="1" i="0" u="none" strike="noStrike" cap="none" normalizeH="0" baseline="0" dirty="0" smtClean="0">
                        <a:ln>
                          <a:noFill/>
                        </a:ln>
                        <a:solidFill>
                          <a:srgbClr val="000000"/>
                        </a:solidFill>
                        <a:effectLst/>
                        <a:latin typeface="Calibri" pitchFamily="34" charset="0"/>
                        <a:cs typeface="Arial" pitchFamily="34" charset="0"/>
                      </a:endParaRPr>
                    </a:p>
                  </a:txBody>
                  <a:tcPr marL="91455" marR="91455" marT="45726" marB="45726" horzOverflow="overflow"/>
                </a:tc>
              </a:tr>
            </a:tbl>
          </a:graphicData>
        </a:graphic>
      </p:graphicFrame>
    </p:spTree>
    <p:extLst>
      <p:ext uri="{BB962C8B-B14F-4D97-AF65-F5344CB8AC3E}">
        <p14:creationId xmlns:p14="http://schemas.microsoft.com/office/powerpoint/2010/main" val="36239552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ChangeArrowheads="1"/>
          </p:cNvSpPr>
          <p:nvPr/>
        </p:nvSpPr>
        <p:spPr bwMode="auto">
          <a:xfrm>
            <a:off x="1214438" y="188640"/>
            <a:ext cx="79295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b="1" dirty="0">
                <a:latin typeface="Times New Roman" pitchFamily="18" charset="0"/>
                <a:ea typeface="Calibri" pitchFamily="34" charset="0"/>
                <a:cs typeface="Times New Roman" pitchFamily="18" charset="0"/>
              </a:rPr>
              <a:t>Программа повышения квалификации</a:t>
            </a:r>
            <a:endParaRPr lang="ru-RU" altLang="ru-RU" dirty="0">
              <a:latin typeface="Times New Roman" pitchFamily="18" charset="0"/>
              <a:ea typeface="Calibri" pitchFamily="34" charset="0"/>
              <a:cs typeface="Times New Roman" pitchFamily="18" charset="0"/>
            </a:endParaRPr>
          </a:p>
          <a:p>
            <a:pPr algn="ctr" eaLnBrk="0" hangingPunct="0"/>
            <a:r>
              <a:rPr lang="ru-RU" altLang="ru-RU" b="1" dirty="0">
                <a:latin typeface="Times New Roman" pitchFamily="18" charset="0"/>
                <a:ea typeface="Calibri" pitchFamily="34" charset="0"/>
                <a:cs typeface="Times New Roman" pitchFamily="18" charset="0"/>
              </a:rPr>
              <a:t>«</a:t>
            </a:r>
            <a:r>
              <a:rPr lang="ru-RU" altLang="ru-RU" sz="2000" b="1" dirty="0">
                <a:latin typeface="Times New Roman" pitchFamily="18" charset="0"/>
                <a:ea typeface="Calibri" pitchFamily="34" charset="0"/>
                <a:cs typeface="Times New Roman" pitchFamily="18" charset="0"/>
              </a:rPr>
              <a:t>Содержание и методика преподавания курса финансовой грамотности различным категориям обучающихся</a:t>
            </a:r>
            <a:r>
              <a:rPr lang="ru-RU" altLang="ru-RU" b="1" dirty="0">
                <a:latin typeface="Times New Roman" pitchFamily="18" charset="0"/>
                <a:ea typeface="Calibri" pitchFamily="34" charset="0"/>
                <a:cs typeface="Times New Roman" pitchFamily="18" charset="0"/>
              </a:rPr>
              <a:t>»</a:t>
            </a:r>
            <a:endParaRPr lang="ru-RU" altLang="ru-RU" dirty="0">
              <a:latin typeface="Times New Roman" pitchFamily="18" charset="0"/>
              <a:cs typeface="Times New Roman" pitchFamily="18" charset="0"/>
            </a:endParaRPr>
          </a:p>
        </p:txBody>
      </p:sp>
      <p:sp>
        <p:nvSpPr>
          <p:cNvPr id="10244" name="Rectangle 1"/>
          <p:cNvSpPr>
            <a:spLocks noChangeArrowheads="1"/>
          </p:cNvSpPr>
          <p:nvPr/>
        </p:nvSpPr>
        <p:spPr bwMode="auto">
          <a:xfrm>
            <a:off x="0" y="1143000"/>
            <a:ext cx="102155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b="1" u="sng">
                <a:solidFill>
                  <a:srgbClr val="C00000"/>
                </a:solidFill>
                <a:latin typeface="Times New Roman" pitchFamily="18" charset="0"/>
                <a:cs typeface="Times New Roman" pitchFamily="18" charset="0"/>
              </a:rPr>
              <a:t>Модуль 1.</a:t>
            </a:r>
            <a:r>
              <a:rPr lang="ru-RU" altLang="ru-RU">
                <a:solidFill>
                  <a:srgbClr val="C00000"/>
                </a:solidFill>
                <a:latin typeface="Times New Roman" pitchFamily="18" charset="0"/>
                <a:cs typeface="Times New Roman" pitchFamily="18" charset="0"/>
              </a:rPr>
              <a:t> </a:t>
            </a:r>
            <a:r>
              <a:rPr lang="ru-RU" altLang="ru-RU">
                <a:latin typeface="Times New Roman" pitchFamily="18" charset="0"/>
                <a:cs typeface="Times New Roman" pitchFamily="18" charset="0"/>
              </a:rPr>
              <a:t>Повышение финансовой грамотности обучающихся: </a:t>
            </a:r>
          </a:p>
          <a:p>
            <a:r>
              <a:rPr lang="ru-RU" altLang="ru-RU">
                <a:latin typeface="Times New Roman" pitchFamily="18" charset="0"/>
                <a:cs typeface="Times New Roman" pitchFamily="18" charset="0"/>
              </a:rPr>
              <a:t> как социально-педагогическая проблема</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2.</a:t>
            </a:r>
            <a:r>
              <a:rPr lang="ru-RU" altLang="ru-RU">
                <a:solidFill>
                  <a:srgbClr val="C00000"/>
                </a:solidFill>
                <a:latin typeface="Times New Roman" pitchFamily="18" charset="0"/>
                <a:cs typeface="Times New Roman" pitchFamily="18" charset="0"/>
              </a:rPr>
              <a:t> </a:t>
            </a:r>
            <a:r>
              <a:rPr lang="ru-RU" altLang="ru-RU">
                <a:latin typeface="Times New Roman" pitchFamily="18" charset="0"/>
                <a:cs typeface="Times New Roman" pitchFamily="18" charset="0"/>
              </a:rPr>
              <a:t>Содержание и методика преподавания тем по управлению личными финансами</a:t>
            </a:r>
          </a:p>
          <a:p>
            <a:pPr eaLnBrk="0" hangingPunct="0"/>
            <a:r>
              <a:rPr lang="ru-RU" altLang="ru-RU">
                <a:latin typeface="Times New Roman" pitchFamily="18" charset="0"/>
                <a:cs typeface="Times New Roman" pitchFamily="18" charset="0"/>
              </a:rPr>
              <a:t>и формированию семейного бюджета</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3</a:t>
            </a:r>
            <a:r>
              <a:rPr lang="ru-RU" altLang="ru-RU">
                <a:solidFill>
                  <a:srgbClr val="C00000"/>
                </a:solidFill>
                <a:latin typeface="Times New Roman" pitchFamily="18" charset="0"/>
                <a:cs typeface="Times New Roman" pitchFamily="18" charset="0"/>
              </a:rPr>
              <a:t>.  </a:t>
            </a:r>
            <a:r>
              <a:rPr lang="ru-RU" altLang="ru-RU">
                <a:latin typeface="Times New Roman" pitchFamily="18" charset="0"/>
                <a:cs typeface="Times New Roman" pitchFamily="18" charset="0"/>
              </a:rPr>
              <a:t>Содержание и методика преподавания тем по банковским услугам </a:t>
            </a:r>
          </a:p>
          <a:p>
            <a:pPr eaLnBrk="0" hangingPunct="0"/>
            <a:r>
              <a:rPr lang="ru-RU" altLang="ru-RU">
                <a:latin typeface="Times New Roman" pitchFamily="18" charset="0"/>
                <a:cs typeface="Times New Roman" pitchFamily="18" charset="0"/>
              </a:rPr>
              <a:t>и отношениям людей с банками</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4.</a:t>
            </a:r>
            <a:r>
              <a:rPr lang="ru-RU" altLang="ru-RU" b="1">
                <a:solidFill>
                  <a:srgbClr val="C00000"/>
                </a:solidFill>
                <a:latin typeface="Times New Roman" pitchFamily="18" charset="0"/>
                <a:cs typeface="Times New Roman" pitchFamily="18" charset="0"/>
              </a:rPr>
              <a:t>   </a:t>
            </a:r>
            <a:r>
              <a:rPr lang="ru-RU" altLang="ru-RU">
                <a:latin typeface="Times New Roman" pitchFamily="18" charset="0"/>
                <a:cs typeface="Times New Roman" pitchFamily="18" charset="0"/>
              </a:rPr>
              <a:t>Содержание и методика преподавания тем по  финансовым инструментам</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5. </a:t>
            </a:r>
            <a:r>
              <a:rPr lang="ru-RU" altLang="ru-RU" b="1">
                <a:solidFill>
                  <a:srgbClr val="C00000"/>
                </a:solidFill>
                <a:latin typeface="Times New Roman" pitchFamily="18" charset="0"/>
                <a:cs typeface="Times New Roman" pitchFamily="18" charset="0"/>
              </a:rPr>
              <a:t>  </a:t>
            </a:r>
            <a:r>
              <a:rPr lang="ru-RU" altLang="ru-RU">
                <a:latin typeface="Times New Roman" pitchFamily="18" charset="0"/>
                <a:cs typeface="Times New Roman" pitchFamily="18" charset="0"/>
              </a:rPr>
              <a:t>Содержание и методика  преподавания тем по страхованию</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6.</a:t>
            </a:r>
            <a:r>
              <a:rPr lang="ru-RU" altLang="ru-RU" b="1">
                <a:solidFill>
                  <a:srgbClr val="C00000"/>
                </a:solidFill>
                <a:latin typeface="Times New Roman" pitchFamily="18" charset="0"/>
                <a:cs typeface="Times New Roman" pitchFamily="18" charset="0"/>
              </a:rPr>
              <a:t>   </a:t>
            </a:r>
            <a:r>
              <a:rPr lang="ru-RU" altLang="ru-RU">
                <a:latin typeface="Times New Roman" pitchFamily="18" charset="0"/>
                <a:cs typeface="Times New Roman" pitchFamily="18" charset="0"/>
              </a:rPr>
              <a:t>Содержание и методика преподавания   тем по взаимоотношению человека с государством: налоги</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7.  </a:t>
            </a:r>
            <a:r>
              <a:rPr lang="ru-RU" altLang="ru-RU">
                <a:latin typeface="Times New Roman" pitchFamily="18" charset="0"/>
                <a:cs typeface="Times New Roman" pitchFamily="18" charset="0"/>
              </a:rPr>
              <a:t>Содержание и методика преподавания тем по пенсионному и </a:t>
            </a:r>
          </a:p>
          <a:p>
            <a:pPr eaLnBrk="0" hangingPunct="0"/>
            <a:r>
              <a:rPr lang="ru-RU" altLang="ru-RU">
                <a:latin typeface="Times New Roman" pitchFamily="18" charset="0"/>
                <a:cs typeface="Times New Roman" pitchFamily="18" charset="0"/>
              </a:rPr>
              <a:t>социальному обеспечению граждан</a:t>
            </a:r>
            <a:endParaRPr lang="ru-RU" altLang="ru-RU">
              <a:latin typeface="Arial" charset="0"/>
            </a:endParaRPr>
          </a:p>
          <a:p>
            <a:pPr eaLnBrk="0" hangingPunct="0"/>
            <a:r>
              <a:rPr lang="ru-RU" altLang="ru-RU" b="1" u="sng">
                <a:solidFill>
                  <a:srgbClr val="C00000"/>
                </a:solidFill>
                <a:latin typeface="Times New Roman" pitchFamily="18" charset="0"/>
                <a:cs typeface="Times New Roman" pitchFamily="18" charset="0"/>
              </a:rPr>
              <a:t>Модуль 8.  </a:t>
            </a:r>
            <a:r>
              <a:rPr lang="ru-RU" altLang="ru-RU">
                <a:latin typeface="Times New Roman" pitchFamily="18" charset="0"/>
                <a:cs typeface="Times New Roman" pitchFamily="18" charset="0"/>
              </a:rPr>
              <a:t>Содержание и методика преподавания  тем по финансовому мошенничеству и </a:t>
            </a:r>
          </a:p>
          <a:p>
            <a:pPr eaLnBrk="0" hangingPunct="0"/>
            <a:r>
              <a:rPr lang="ru-RU" altLang="ru-RU">
                <a:latin typeface="Times New Roman" pitchFamily="18" charset="0"/>
                <a:cs typeface="Times New Roman" pitchFamily="18" charset="0"/>
              </a:rPr>
              <a:t>рискам</a:t>
            </a:r>
          </a:p>
          <a:p>
            <a:pPr eaLnBrk="0" hangingPunct="0"/>
            <a:r>
              <a:rPr lang="ru-RU" altLang="ru-RU" b="1" u="sng">
                <a:solidFill>
                  <a:srgbClr val="C00000"/>
                </a:solidFill>
                <a:latin typeface="Times New Roman" pitchFamily="18" charset="0"/>
                <a:cs typeface="Times New Roman" pitchFamily="18" charset="0"/>
              </a:rPr>
              <a:t>Модуль 9. </a:t>
            </a:r>
            <a:r>
              <a:rPr lang="ru-RU" altLang="ru-RU">
                <a:latin typeface="Times New Roman" pitchFamily="18" charset="0"/>
                <a:cs typeface="Times New Roman" pitchFamily="18" charset="0"/>
              </a:rPr>
              <a:t>Содержание и методика преподавания по созданию и развитию собственного </a:t>
            </a:r>
          </a:p>
          <a:p>
            <a:pPr eaLnBrk="0" hangingPunct="0"/>
            <a:r>
              <a:rPr lang="ru-RU" altLang="ru-RU">
                <a:latin typeface="Times New Roman" pitchFamily="18" charset="0"/>
                <a:cs typeface="Times New Roman" pitchFamily="18" charset="0"/>
              </a:rPr>
              <a:t>бизнеса</a:t>
            </a:r>
          </a:p>
          <a:p>
            <a:pPr eaLnBrk="0" hangingPunct="0"/>
            <a:r>
              <a:rPr lang="ru-RU" altLang="ru-RU" b="1" u="sng">
                <a:solidFill>
                  <a:srgbClr val="C00000"/>
                </a:solidFill>
                <a:latin typeface="Times New Roman" pitchFamily="18" charset="0"/>
                <a:cs typeface="Times New Roman" pitchFamily="18" charset="0"/>
              </a:rPr>
              <a:t>Модуль 10.  </a:t>
            </a:r>
            <a:r>
              <a:rPr lang="ru-RU" altLang="ru-RU">
                <a:latin typeface="Times New Roman" pitchFamily="18" charset="0"/>
                <a:cs typeface="Times New Roman" pitchFamily="18" charset="0"/>
              </a:rPr>
              <a:t>Групповые проекты</a:t>
            </a:r>
            <a:endParaRPr lang="ru-RU" altLang="ru-RU">
              <a:latin typeface="Arial" charset="0"/>
            </a:endParaRPr>
          </a:p>
        </p:txBody>
      </p:sp>
    </p:spTree>
    <p:extLst>
      <p:ext uri="{BB962C8B-B14F-4D97-AF65-F5344CB8AC3E}">
        <p14:creationId xmlns:p14="http://schemas.microsoft.com/office/powerpoint/2010/main" val="42414496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4286250" y="2143125"/>
          <a:ext cx="4786313" cy="3856356"/>
        </p:xfrm>
        <a:graphic>
          <a:graphicData uri="http://schemas.openxmlformats.org/drawingml/2006/table">
            <a:tbl>
              <a:tblPr/>
              <a:tblGrid>
                <a:gridCol w="4786313"/>
              </a:tblGrid>
              <a:tr h="85566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Разрабатывать разноуровневые задания  по ФГ для разных возрастных групп </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775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Конструировать современное учебное занятие с учётом возрастных и индивидуальных особенностей обучающихся</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566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Организовывать различные виды урочной и внеурочной деятельности по ФГ</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295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Отбирать оптимальные методы, средства  обучения  ФГ</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1280" name="TextBox 5"/>
          <p:cNvSpPr txBox="1">
            <a:spLocks noChangeArrowheads="1"/>
          </p:cNvSpPr>
          <p:nvPr/>
        </p:nvSpPr>
        <p:spPr bwMode="auto">
          <a:xfrm>
            <a:off x="857250" y="1071563"/>
            <a:ext cx="7713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u="sng" dirty="0">
                <a:latin typeface="Times New Roman" pitchFamily="18" charset="0"/>
                <a:cs typeface="Times New Roman" pitchFamily="18" charset="0"/>
              </a:rPr>
              <a:t>Планируемые результаты обучения по программе ПК</a:t>
            </a:r>
          </a:p>
        </p:txBody>
      </p:sp>
      <p:graphicFrame>
        <p:nvGraphicFramePr>
          <p:cNvPr id="7" name="Таблица 6"/>
          <p:cNvGraphicFramePr>
            <a:graphicFrameLocks noGrp="1"/>
          </p:cNvGraphicFramePr>
          <p:nvPr/>
        </p:nvGraphicFramePr>
        <p:xfrm>
          <a:off x="142875" y="2143125"/>
          <a:ext cx="3929063" cy="3855720"/>
        </p:xfrm>
        <a:graphic>
          <a:graphicData uri="http://schemas.openxmlformats.org/drawingml/2006/table">
            <a:tbl>
              <a:tblPr/>
              <a:tblGrid>
                <a:gridCol w="3929063"/>
              </a:tblGrid>
              <a:tr h="714375">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Основные принципы системно-деятельностного подхода к преподаванию ФГ</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895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Современные методы и технологии преподавания ФГ</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12913">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Техники и приемы организации сотрудничества обучающихся, поддержки их активности и инициативности, развития творческих способностей в области ФГ</a:t>
                      </a:r>
                      <a:endParaRPr kumimoji="0" lang="ru-RU" altLang="ru-RU" sz="2000" b="0" i="0" u="none" strike="noStrike" cap="none" normalizeH="0" baseline="0" smtClean="0">
                        <a:ln>
                          <a:noFill/>
                        </a:ln>
                        <a:solidFill>
                          <a:srgbClr val="000000"/>
                        </a:solidFill>
                        <a:effectLst/>
                        <a:latin typeface="Arial Unicode MS" pitchFamily="34" charset="-128"/>
                        <a:cs typeface="Times New Roman" pitchFamily="18" charset="0"/>
                      </a:endParaRPr>
                    </a:p>
                  </a:txBody>
                  <a:tcPr marL="67838" marR="6783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TextBox 7"/>
          <p:cNvSpPr txBox="1">
            <a:spLocks noChangeArrowheads="1"/>
          </p:cNvSpPr>
          <p:nvPr/>
        </p:nvSpPr>
        <p:spPr bwMode="auto">
          <a:xfrm>
            <a:off x="1428750" y="1571625"/>
            <a:ext cx="92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u="sng" dirty="0">
                <a:solidFill>
                  <a:srgbClr val="C00000"/>
                </a:solidFill>
              </a:rPr>
              <a:t>Знать</a:t>
            </a:r>
          </a:p>
        </p:txBody>
      </p:sp>
      <p:sp>
        <p:nvSpPr>
          <p:cNvPr id="9" name="TextBox 8"/>
          <p:cNvSpPr txBox="1">
            <a:spLocks noChangeArrowheads="1"/>
          </p:cNvSpPr>
          <p:nvPr/>
        </p:nvSpPr>
        <p:spPr bwMode="auto">
          <a:xfrm>
            <a:off x="6429375" y="1571625"/>
            <a:ext cx="985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u="sng">
                <a:solidFill>
                  <a:srgbClr val="C00000"/>
                </a:solidFill>
              </a:rPr>
              <a:t>Уметь</a:t>
            </a:r>
          </a:p>
        </p:txBody>
      </p:sp>
    </p:spTree>
    <p:extLst>
      <p:ext uri="{BB962C8B-B14F-4D97-AF65-F5344CB8AC3E}">
        <p14:creationId xmlns:p14="http://schemas.microsoft.com/office/powerpoint/2010/main" val="2060494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23" name="Изображение 22"/>
          <p:cNvPicPr>
            <a:picLocks noChangeAspect="1"/>
          </p:cNvPicPr>
          <p:nvPr/>
        </p:nvPicPr>
        <p:blipFill rotWithShape="1">
          <a:blip r:embed="rId3"/>
          <a:srcRect l="24547" r="-1"/>
          <a:stretch/>
        </p:blipFill>
        <p:spPr>
          <a:xfrm>
            <a:off x="0" y="2818357"/>
            <a:ext cx="3004695" cy="488340"/>
          </a:xfrm>
          <a:prstGeom prst="rect">
            <a:avLst/>
          </a:prstGeom>
        </p:spPr>
      </p:pic>
      <p:pic>
        <p:nvPicPr>
          <p:cNvPr id="6" name="Изображение 5"/>
          <p:cNvPicPr>
            <a:picLocks noChangeAspect="1"/>
          </p:cNvPicPr>
          <p:nvPr/>
        </p:nvPicPr>
        <p:blipFill rotWithShape="1">
          <a:blip r:embed="rId3"/>
          <a:srcRect l="24547"/>
          <a:stretch/>
        </p:blipFill>
        <p:spPr>
          <a:xfrm>
            <a:off x="0" y="4457571"/>
            <a:ext cx="3004695" cy="488340"/>
          </a:xfrm>
          <a:prstGeom prst="rect">
            <a:avLst/>
          </a:prstGeom>
        </p:spPr>
      </p:pic>
      <p:sp>
        <p:nvSpPr>
          <p:cNvPr id="16" name="Shape 365"/>
          <p:cNvSpPr/>
          <p:nvPr/>
        </p:nvSpPr>
        <p:spPr>
          <a:xfrm>
            <a:off x="454193" y="3436766"/>
            <a:ext cx="8113396" cy="6698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spcBef>
                <a:spcPts val="1052"/>
              </a:spcBef>
              <a:spcAft>
                <a:spcPts val="526"/>
              </a:spcAft>
              <a:buClr>
                <a:srgbClr val="F67168"/>
              </a:buClr>
            </a:pPr>
            <a: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Формирование разумного финансового поведения и ответственного отношения российских граждан к личным финансам, повышение эффективности защиты их интересов как потребителей финансовых услуг.</a:t>
            </a:r>
            <a:endParaRPr lang="ru-RU" sz="1400" b="1" dirty="0">
              <a:solidFill>
                <a:srgbClr val="000000"/>
              </a:solidFill>
              <a:latin typeface="Tahoma" panose="020B0604030504040204" pitchFamily="34" charset="0"/>
              <a:ea typeface="Tahoma" panose="020B0604030504040204" pitchFamily="34" charset="0"/>
              <a:cs typeface="Tahoma" panose="020B0604030504040204" pitchFamily="34" charset="0"/>
              <a:sym typeface="Fedra Serif B Pro Book"/>
            </a:endParaRPr>
          </a:p>
        </p:txBody>
      </p:sp>
      <p:sp>
        <p:nvSpPr>
          <p:cNvPr id="8" name="Номер слайда 3"/>
          <p:cNvSpPr>
            <a:spLocks noGrp="1"/>
          </p:cNvSpPr>
          <p:nvPr>
            <p:ph type="sldNum" sz="quarter" idx="4"/>
          </p:nvPr>
        </p:nvSpPr>
        <p:spPr>
          <a:xfrm>
            <a:off x="8333820" y="6388317"/>
            <a:ext cx="629160" cy="365125"/>
          </a:xfrm>
        </p:spPr>
        <p:txBody>
          <a:bodyPr/>
          <a:lstStyle/>
          <a:p>
            <a:fld id="{23D704CE-4D68-584A-838A-AE5576E77FBD}" type="slidenum">
              <a:rPr lang="ru-RU" smtClean="0"/>
              <a:pPr/>
              <a:t>7</a:t>
            </a:fld>
            <a:endParaRPr lang="ru-RU" dirty="0"/>
          </a:p>
        </p:txBody>
      </p:sp>
      <p:sp>
        <p:nvSpPr>
          <p:cNvPr id="12" name="Содержимое 4"/>
          <p:cNvSpPr txBox="1">
            <a:spLocks/>
          </p:cNvSpPr>
          <p:nvPr/>
        </p:nvSpPr>
        <p:spPr>
          <a:xfrm>
            <a:off x="454193" y="2868947"/>
            <a:ext cx="1994792" cy="344914"/>
          </a:xfrm>
          <a:prstGeom prst="rect">
            <a:avLst/>
          </a:prstGeom>
        </p:spPr>
        <p:txBody>
          <a:bodyPr lIns="87276" tIns="43638" rIns="87276" bIns="43638"/>
          <a:lstStyle>
            <a:lvl1pPr marL="373315" indent="-373315" algn="l" defTabSz="497754" rtl="0" eaLnBrk="1" latinLnBrk="0" hangingPunct="1">
              <a:spcBef>
                <a:spcPct val="20000"/>
              </a:spcBef>
              <a:buFont typeface="Arial"/>
              <a:buChar char="•"/>
              <a:defRPr sz="1200" kern="1200">
                <a:solidFill>
                  <a:schemeClr val="tx1"/>
                </a:solidFill>
                <a:latin typeface="Tahoma"/>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Tahoma"/>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Tahoma"/>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Tahoma"/>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Tahoma"/>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ru-RU" sz="1400" b="1" dirty="0">
                <a:solidFill>
                  <a:schemeClr val="bg1"/>
                </a:solidFill>
              </a:rPr>
              <a:t>ЦЕЛЬ ПРОЕКТА</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56" r="11016"/>
          <a:stretch/>
        </p:blipFill>
        <p:spPr bwMode="auto">
          <a:xfrm>
            <a:off x="5942848" y="4475283"/>
            <a:ext cx="1225476" cy="175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hape 365"/>
          <p:cNvSpPr/>
          <p:nvPr/>
        </p:nvSpPr>
        <p:spPr>
          <a:xfrm>
            <a:off x="4682641" y="4523683"/>
            <a:ext cx="1431645" cy="6698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spcBef>
                <a:spcPts val="1052"/>
              </a:spcBef>
              <a:spcAft>
                <a:spcPts val="526"/>
              </a:spcAft>
              <a:buClr>
                <a:srgbClr val="C00000"/>
              </a:buClr>
            </a:pPr>
            <a:r>
              <a:rPr lang="ru-RU" sz="1400" b="1" dirty="0">
                <a:solidFill>
                  <a:srgbClr val="000000"/>
                </a:solidFill>
                <a:latin typeface="Tahoma" panose="020B0604030504040204" pitchFamily="34" charset="0"/>
                <a:ea typeface="Tahoma" panose="020B0604030504040204" pitchFamily="34" charset="0"/>
                <a:cs typeface="Tahoma" panose="020B0604030504040204" pitchFamily="34" charset="0"/>
              </a:rPr>
              <a:t>А.А. </a:t>
            </a:r>
            <a:r>
              <a:rPr lang="ru-RU"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Бокарев</a:t>
            </a:r>
            <a: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 Директор Проекта </a:t>
            </a:r>
            <a:endParaRPr lang="ru-RU" sz="1400" b="1" dirty="0">
              <a:solidFill>
                <a:srgbClr val="000000"/>
              </a:solidFill>
              <a:latin typeface="Tahoma" panose="020B0604030504040204" pitchFamily="34" charset="0"/>
              <a:ea typeface="Tahoma" panose="020B0604030504040204" pitchFamily="34" charset="0"/>
              <a:cs typeface="Tahoma" panose="020B0604030504040204" pitchFamily="34" charset="0"/>
              <a:sym typeface="Fedra Serif B Pro Book"/>
            </a:endParaRPr>
          </a:p>
        </p:txBody>
      </p:sp>
      <p:sp>
        <p:nvSpPr>
          <p:cNvPr id="17" name="Shape 365"/>
          <p:cNvSpPr/>
          <p:nvPr/>
        </p:nvSpPr>
        <p:spPr>
          <a:xfrm>
            <a:off x="7257295" y="4457570"/>
            <a:ext cx="1705686" cy="156291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spcBef>
                <a:spcPts val="1052"/>
              </a:spcBef>
              <a:spcAft>
                <a:spcPts val="526"/>
              </a:spcAft>
              <a:buClr>
                <a:srgbClr val="C00000"/>
              </a:buClr>
            </a:pPr>
            <a:r>
              <a:rPr lang="ru-RU" sz="1400" b="1" dirty="0">
                <a:solidFill>
                  <a:srgbClr val="000000"/>
                </a:solidFill>
                <a:latin typeface="Tahoma" panose="020B0604030504040204" pitchFamily="34" charset="0"/>
                <a:ea typeface="Tahoma" panose="020B0604030504040204" pitchFamily="34" charset="0"/>
                <a:cs typeface="Tahoma" panose="020B0604030504040204" pitchFamily="34" charset="0"/>
              </a:rPr>
              <a:t>А.Л. Кудрин </a:t>
            </a:r>
            <a: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Председатель Экспертного совета Проекта Минфина России</a:t>
            </a:r>
            <a:b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rPr>
              <a:t>по финансовой грамотности</a:t>
            </a:r>
            <a:endParaRPr lang="ru-RU" sz="1400" dirty="0">
              <a:solidFill>
                <a:srgbClr val="000000"/>
              </a:solidFill>
              <a:latin typeface="Tahoma" panose="020B0604030504040204" pitchFamily="34" charset="0"/>
              <a:ea typeface="Tahoma" panose="020B0604030504040204" pitchFamily="34" charset="0"/>
              <a:cs typeface="Tahoma" panose="020B0604030504040204" pitchFamily="34" charset="0"/>
              <a:sym typeface="Fedra Serif B Pro Book"/>
            </a:endParaRPr>
          </a:p>
        </p:txBody>
      </p:sp>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b="20473"/>
          <a:stretch/>
        </p:blipFill>
        <p:spPr>
          <a:xfrm>
            <a:off x="3187176" y="4457569"/>
            <a:ext cx="1395327" cy="1767195"/>
          </a:xfrm>
          <a:prstGeom prst="rect">
            <a:avLst/>
          </a:prstGeom>
        </p:spPr>
      </p:pic>
      <p:sp>
        <p:nvSpPr>
          <p:cNvPr id="19" name="Название 1"/>
          <p:cNvSpPr txBox="1">
            <a:spLocks/>
          </p:cNvSpPr>
          <p:nvPr/>
        </p:nvSpPr>
        <p:spPr>
          <a:xfrm>
            <a:off x="5606457" y="2868531"/>
            <a:ext cx="3087037" cy="401840"/>
          </a:xfrm>
          <a:prstGeom prst="rect">
            <a:avLst/>
          </a:prstGeom>
        </p:spPr>
        <p:txBody>
          <a:bodyPr lIns="87276" tIns="43638" rIns="87276" bIns="43638"/>
          <a:lstStyle>
            <a:lvl1pPr algn="l" defTabSz="497754" rtl="0" eaLnBrk="1" latinLnBrk="0" hangingPunct="1">
              <a:spcBef>
                <a:spcPct val="0"/>
              </a:spcBef>
              <a:buNone/>
              <a:defRPr sz="2000" b="1" kern="1200">
                <a:solidFill>
                  <a:schemeClr val="tx1"/>
                </a:solidFill>
                <a:latin typeface="Tahoma"/>
                <a:ea typeface="+mj-ea"/>
                <a:cs typeface="+mj-cs"/>
              </a:defRPr>
            </a:lvl1pPr>
          </a:lstStyle>
          <a:p>
            <a:pPr algn="r"/>
            <a:r>
              <a:rPr lang="ru-RU" sz="1400" dirty="0">
                <a:solidFill>
                  <a:srgbClr val="F67168"/>
                </a:solidFill>
                <a:ea typeface="+mn-ea"/>
                <a:cs typeface="+mn-cs"/>
              </a:rPr>
              <a:t>СТАРТ ПРОЕКТА: 29.07.2011 г. </a:t>
            </a:r>
          </a:p>
        </p:txBody>
      </p:sp>
      <p:sp>
        <p:nvSpPr>
          <p:cNvPr id="20" name="Название 1"/>
          <p:cNvSpPr txBox="1">
            <a:spLocks/>
          </p:cNvSpPr>
          <p:nvPr/>
        </p:nvSpPr>
        <p:spPr>
          <a:xfrm>
            <a:off x="454194" y="787117"/>
            <a:ext cx="8248428" cy="1586327"/>
          </a:xfrm>
          <a:prstGeom prst="rect">
            <a:avLst/>
          </a:prstGeom>
        </p:spPr>
        <p:txBody>
          <a:bodyPr lIns="80165" tIns="40083" rIns="80165" bIns="40083"/>
          <a:lstStyle>
            <a:lvl1pPr algn="ctr" defTabSz="497754" rtl="0" eaLnBrk="1" latinLnBrk="0" hangingPunct="1">
              <a:spcBef>
                <a:spcPct val="0"/>
              </a:spcBef>
              <a:buNone/>
              <a:defRPr sz="4800" kern="1200">
                <a:solidFill>
                  <a:schemeClr val="tx1"/>
                </a:solidFill>
                <a:latin typeface="Tahoma"/>
                <a:ea typeface="+mj-ea"/>
                <a:cs typeface="+mj-cs"/>
              </a:defRPr>
            </a:lvl1pPr>
          </a:lstStyle>
          <a:p>
            <a:pPr algn="l"/>
            <a:r>
              <a:rPr lang="ru-RU" sz="2100" b="1" dirty="0"/>
              <a:t>ПРОЕКТ МИНФИНА РОССИИ И ВСЕМИРНОГО БАНКА</a:t>
            </a:r>
            <a:br>
              <a:rPr lang="ru-RU" sz="2100" b="1" dirty="0"/>
            </a:br>
            <a:r>
              <a:rPr lang="ru-RU" sz="2100" b="1" dirty="0"/>
              <a:t>«СОДЕЙСТВИЕ ПОВЫШЕНИЮ УРОВНЯ ФИНАНСОВОЙ ГРАМОТНОСТИ НАСЕЛЕНИЯ И РАЗВИТИЮ ФИНАНСОВОГО ОБРАЗОВАНИЯ В РОССИЙСКОЙ ФЕДЕРАЦИИ»</a:t>
            </a:r>
          </a:p>
        </p:txBody>
      </p:sp>
      <p:sp>
        <p:nvSpPr>
          <p:cNvPr id="14" name="Содержимое 4"/>
          <p:cNvSpPr txBox="1">
            <a:spLocks/>
          </p:cNvSpPr>
          <p:nvPr/>
        </p:nvSpPr>
        <p:spPr>
          <a:xfrm>
            <a:off x="428899" y="4457569"/>
            <a:ext cx="2432802" cy="359915"/>
          </a:xfrm>
          <a:prstGeom prst="rect">
            <a:avLst/>
          </a:prstGeom>
        </p:spPr>
        <p:txBody>
          <a:bodyPr lIns="87276" tIns="43638" rIns="87276" bIns="43638"/>
          <a:lstStyle>
            <a:lvl1pPr marL="373315" indent="-373315" algn="l" defTabSz="497754" rtl="0" eaLnBrk="1" latinLnBrk="0" hangingPunct="1">
              <a:spcBef>
                <a:spcPct val="20000"/>
              </a:spcBef>
              <a:buFont typeface="Arial"/>
              <a:buChar char="•"/>
              <a:defRPr sz="1200" kern="1200">
                <a:solidFill>
                  <a:schemeClr val="tx1"/>
                </a:solidFill>
                <a:latin typeface="Tahoma"/>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Tahoma"/>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Tahoma"/>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Tahoma"/>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Tahoma"/>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ru-RU" sz="1400" b="1" dirty="0">
                <a:solidFill>
                  <a:schemeClr val="bg1"/>
                </a:solidFill>
              </a:rPr>
              <a:t>РУКОВОДСТВО ПРОЕКТА</a:t>
            </a:r>
          </a:p>
        </p:txBody>
      </p:sp>
    </p:spTree>
    <p:extLst>
      <p:ext uri="{BB962C8B-B14F-4D97-AF65-F5344CB8AC3E}">
        <p14:creationId xmlns:p14="http://schemas.microsoft.com/office/powerpoint/2010/main" val="419416761"/>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357188" y="1143000"/>
          <a:ext cx="8572500" cy="4991101"/>
        </p:xfrm>
        <a:graphic>
          <a:graphicData uri="http://schemas.openxmlformats.org/drawingml/2006/table">
            <a:tbl>
              <a:tblPr/>
              <a:tblGrid>
                <a:gridCol w="2819400"/>
                <a:gridCol w="2749550"/>
                <a:gridCol w="3003550"/>
              </a:tblGrid>
              <a:tr h="996950">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Times New Roman" pitchFamily="18" charset="0"/>
                          <a:cs typeface="Times New Roman" pitchFamily="18" charset="0"/>
                        </a:rPr>
                        <a:t>Модуль 10. </a:t>
                      </a:r>
                      <a:r>
                        <a:rPr kumimoji="0" lang="ru-RU" altLang="ru-RU" sz="2000" b="0" i="0" u="none" strike="noStrike" cap="none" normalizeH="0" baseline="0" smtClean="0">
                          <a:ln>
                            <a:noFill/>
                          </a:ln>
                          <a:solidFill>
                            <a:schemeClr val="tx1"/>
                          </a:solidFill>
                          <a:effectLst/>
                          <a:latin typeface="Times New Roman" pitchFamily="18" charset="0"/>
                          <a:cs typeface="Times New Roman" pitchFamily="18" charset="0"/>
                        </a:rPr>
                        <a:t>«</a:t>
                      </a:r>
                      <a:r>
                        <a:rPr kumimoji="0" lang="ru-RU" altLang="ru-RU" sz="2000" b="1" i="0" u="none" strike="noStrike" cap="none" normalizeH="0" baseline="0" smtClean="0">
                          <a:ln>
                            <a:noFill/>
                          </a:ln>
                          <a:solidFill>
                            <a:schemeClr val="tx1"/>
                          </a:solidFill>
                          <a:effectLst/>
                          <a:latin typeface="Times New Roman" pitchFamily="18" charset="0"/>
                          <a:cs typeface="Times New Roman" pitchFamily="18" charset="0"/>
                        </a:rPr>
                        <a:t>Групповые проекты»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Виды учебных занятий, учебных работ</a:t>
                      </a:r>
                      <a:endPar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Содержание</a:t>
                      </a:r>
                      <a:endPar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endParaRP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9175">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Тема 10.1.</a:t>
                      </a:r>
                      <a:endPar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Групповой проект </a:t>
                      </a: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a:t>
                      </a:r>
                      <a:r>
                        <a:rPr kumimoji="0" lang="ru-RU" altLang="ru-RU" sz="2000" b="1" i="0" u="none" strike="noStrike" cap="none" normalizeH="0" baseline="0" smtClean="0">
                          <a:ln>
                            <a:noFill/>
                          </a:ln>
                          <a:solidFill>
                            <a:srgbClr val="C00000"/>
                          </a:solidFill>
                          <a:effectLst/>
                          <a:latin typeface="Times New Roman" pitchFamily="18" charset="0"/>
                          <a:cs typeface="Times New Roman" pitchFamily="18" charset="0"/>
                        </a:rPr>
                        <a:t>Разработка занятий по курсу финансовой грамотности для разных категорий обучающихся</a:t>
                      </a: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Практическое занятие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(1 часа) </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179388">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Групповая работа над проектом  </a:t>
                      </a: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a:t>
                      </a:r>
                      <a:r>
                        <a:rPr kumimoji="0" lang="ru-RU" altLang="ru-RU" sz="2000" b="1" i="0" u="none" strike="noStrike" cap="none" normalizeH="0" baseline="0" smtClean="0">
                          <a:ln>
                            <a:noFill/>
                          </a:ln>
                          <a:solidFill>
                            <a:srgbClr val="C00000"/>
                          </a:solidFill>
                          <a:effectLst/>
                          <a:latin typeface="Times New Roman" pitchFamily="18" charset="0"/>
                          <a:cs typeface="Times New Roman" pitchFamily="18" charset="0"/>
                        </a:rPr>
                        <a:t>Разработка занятий по курсу финансовой грамотности для разных категорий обучающихся</a:t>
                      </a: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2488">
                <a:tc row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Times New Roman" pitchFamily="18" charset="0"/>
                          <a:cs typeface="Times New Roman" pitchFamily="18" charset="0"/>
                        </a:rPr>
                        <a:t>Тема 10.2.</a:t>
                      </a:r>
                      <a:endPar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Итоговая аттестация </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Семинар</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(1,5 час.)</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indent="179388">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Публичная защита групповых проектов. </a:t>
                      </a:r>
                    </a:p>
                    <a:p>
                      <a:pPr marL="0" marR="0" lvl="0" indent="179388" algn="just" defTabSz="914400" rtl="0" eaLnBrk="1" fontAlgn="base" latinLnBrk="0" hangingPunct="1">
                        <a:lnSpc>
                          <a:spcPct val="100000"/>
                        </a:lnSpc>
                        <a:spcBef>
                          <a:spcPct val="0"/>
                        </a:spcBef>
                        <a:spcAft>
                          <a:spcPct val="0"/>
                        </a:spcAft>
                        <a:buClrTx/>
                        <a:buSzTx/>
                        <a:buFontTx/>
                        <a:buNone/>
                        <a:tabLst/>
                      </a:pPr>
                      <a:endPar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179388"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Итоговое тестирование </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2488">
                <a:tc vMerge="1">
                  <a:txBody>
                    <a:bodyPr/>
                    <a:lstStyle/>
                    <a:p>
                      <a:endParaRPr lang="ru-RU"/>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Тестирование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000000"/>
                          </a:solidFill>
                          <a:effectLst/>
                          <a:latin typeface="Times New Roman" pitchFamily="18" charset="0"/>
                          <a:cs typeface="Times New Roman" pitchFamily="18" charset="0"/>
                        </a:rPr>
                        <a:t>(0,5 час.)</a:t>
                      </a:r>
                    </a:p>
                  </a:txBody>
                  <a:tcPr marL="66148" marR="6614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ru-RU"/>
                    </a:p>
                  </a:txBody>
                  <a:tcPr/>
                </a:tc>
              </a:tr>
            </a:tbl>
          </a:graphicData>
        </a:graphic>
      </p:graphicFrame>
    </p:spTree>
    <p:extLst>
      <p:ext uri="{BB962C8B-B14F-4D97-AF65-F5344CB8AC3E}">
        <p14:creationId xmlns:p14="http://schemas.microsoft.com/office/powerpoint/2010/main" val="949852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714375" y="500063"/>
            <a:ext cx="79295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000" b="1" dirty="0">
                <a:latin typeface="Times New Roman" pitchFamily="18" charset="0"/>
                <a:ea typeface="Calibri" pitchFamily="34" charset="0"/>
                <a:cs typeface="Times New Roman" pitchFamily="18" charset="0"/>
              </a:rPr>
              <a:t>Программа повышения квалификации</a:t>
            </a:r>
            <a:endParaRPr lang="ru-RU" altLang="ru-RU" sz="2000" dirty="0">
              <a:latin typeface="Times New Roman" pitchFamily="18" charset="0"/>
              <a:ea typeface="Calibri" pitchFamily="34" charset="0"/>
              <a:cs typeface="Times New Roman" pitchFamily="18" charset="0"/>
            </a:endParaRPr>
          </a:p>
          <a:p>
            <a:pPr algn="ctr" eaLnBrk="0" hangingPunct="0"/>
            <a:r>
              <a:rPr lang="ru-RU" altLang="ru-RU" sz="2000" b="1" dirty="0">
                <a:latin typeface="Times New Roman" pitchFamily="18" charset="0"/>
                <a:ea typeface="Calibri" pitchFamily="34" charset="0"/>
                <a:cs typeface="Times New Roman" pitchFamily="18" charset="0"/>
              </a:rPr>
              <a:t>«</a:t>
            </a:r>
            <a:r>
              <a:rPr lang="ru-RU" altLang="ru-RU" sz="2400" b="1" dirty="0">
                <a:latin typeface="Times New Roman" pitchFamily="18" charset="0"/>
                <a:ea typeface="Calibri" pitchFamily="34" charset="0"/>
                <a:cs typeface="Times New Roman" pitchFamily="18" charset="0"/>
              </a:rPr>
              <a:t>Содержание и методика преподавания курса финансовой грамотности различным категориям обучающихся</a:t>
            </a:r>
            <a:r>
              <a:rPr lang="ru-RU" altLang="ru-RU" sz="2000" b="1" dirty="0">
                <a:latin typeface="Times New Roman" pitchFamily="18" charset="0"/>
                <a:ea typeface="Calibri" pitchFamily="34" charset="0"/>
                <a:cs typeface="Times New Roman" pitchFamily="18" charset="0"/>
              </a:rPr>
              <a:t>»</a:t>
            </a:r>
            <a:endParaRPr lang="ru-RU" altLang="ru-RU" sz="2000" dirty="0">
              <a:latin typeface="Times New Roman" pitchFamily="18" charset="0"/>
              <a:cs typeface="Times New Roman" pitchFamily="18" charset="0"/>
            </a:endParaRPr>
          </a:p>
        </p:txBody>
      </p:sp>
      <p:sp>
        <p:nvSpPr>
          <p:cNvPr id="13317" name="Прямоугольник 5"/>
          <p:cNvSpPr>
            <a:spLocks noChangeArrowheads="1"/>
          </p:cNvSpPr>
          <p:nvPr/>
        </p:nvSpPr>
        <p:spPr bwMode="auto">
          <a:xfrm>
            <a:off x="0" y="2071688"/>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dirty="0">
                <a:latin typeface="Times New Roman" pitchFamily="18" charset="0"/>
                <a:cs typeface="Times New Roman" pitchFamily="18" charset="0"/>
              </a:rPr>
              <a:t>ГРУППОВОЙ ПРОЕКТ </a:t>
            </a:r>
          </a:p>
          <a:p>
            <a:pPr algn="ctr"/>
            <a:r>
              <a:rPr lang="ru-RU" altLang="ru-RU" sz="2400" b="1" dirty="0">
                <a:latin typeface="Times New Roman" pitchFamily="18" charset="0"/>
                <a:cs typeface="Times New Roman" pitchFamily="18" charset="0"/>
              </a:rPr>
              <a:t>«</a:t>
            </a:r>
            <a:r>
              <a:rPr lang="ru-RU" altLang="ru-RU" sz="2400" b="1" u="sng" dirty="0">
                <a:latin typeface="Times New Roman" pitchFamily="18" charset="0"/>
                <a:cs typeface="Times New Roman" pitchFamily="18" charset="0"/>
              </a:rPr>
              <a:t>Разработка занятий по курсу финансовой грамотности для разных категорий обучающихся</a:t>
            </a:r>
            <a:r>
              <a:rPr lang="ru-RU" altLang="ru-RU" sz="2400" b="1" dirty="0">
                <a:latin typeface="Times New Roman" pitchFamily="18" charset="0"/>
                <a:cs typeface="Times New Roman" pitchFamily="18" charset="0"/>
              </a:rPr>
              <a:t>»</a:t>
            </a:r>
            <a:endParaRPr lang="ru-RU" altLang="ru-RU" sz="2400" dirty="0"/>
          </a:p>
        </p:txBody>
      </p:sp>
      <p:sp>
        <p:nvSpPr>
          <p:cNvPr id="13318" name="TextBox 6"/>
          <p:cNvSpPr txBox="1">
            <a:spLocks noChangeArrowheads="1"/>
          </p:cNvSpPr>
          <p:nvPr/>
        </p:nvSpPr>
        <p:spPr bwMode="auto">
          <a:xfrm>
            <a:off x="2500313" y="3357563"/>
            <a:ext cx="3946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a:latin typeface="Times New Roman" pitchFamily="18" charset="0"/>
                <a:cs typeface="Times New Roman" pitchFamily="18" charset="0"/>
              </a:rPr>
              <a:t>Основные характеристики</a:t>
            </a:r>
          </a:p>
        </p:txBody>
      </p:sp>
      <p:sp>
        <p:nvSpPr>
          <p:cNvPr id="13319" name="TextBox 7"/>
          <p:cNvSpPr txBox="1">
            <a:spLocks noChangeArrowheads="1"/>
          </p:cNvSpPr>
          <p:nvPr/>
        </p:nvSpPr>
        <p:spPr bwMode="auto">
          <a:xfrm>
            <a:off x="357188" y="3929063"/>
            <a:ext cx="7613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AutoNum type="arabicPeriod"/>
            </a:pPr>
            <a:r>
              <a:rPr lang="ru-RU" altLang="ru-RU" sz="2400">
                <a:latin typeface="Times New Roman" pitchFamily="18" charset="0"/>
                <a:cs typeface="Times New Roman" pitchFamily="18" charset="0"/>
              </a:rPr>
              <a:t>Групповой проект - целостный учебно-методический </a:t>
            </a:r>
          </a:p>
          <a:p>
            <a:r>
              <a:rPr lang="ru-RU" altLang="ru-RU" sz="2400">
                <a:latin typeface="Times New Roman" pitchFamily="18" charset="0"/>
                <a:cs typeface="Times New Roman" pitchFamily="18" charset="0"/>
              </a:rPr>
              <a:t>	комплекс по преподаванию отдельных тем курса ФГ </a:t>
            </a:r>
          </a:p>
          <a:p>
            <a:pPr>
              <a:buFontTx/>
              <a:buAutoNum type="arabicPeriod" startAt="2"/>
            </a:pPr>
            <a:r>
              <a:rPr lang="ru-RU" altLang="ru-RU" sz="2400">
                <a:latin typeface="Times New Roman" pitchFamily="18" charset="0"/>
                <a:cs typeface="Times New Roman" pitchFamily="18" charset="0"/>
              </a:rPr>
              <a:t>Команды педагогов:  5 - 6 чел.</a:t>
            </a:r>
          </a:p>
          <a:p>
            <a:pPr>
              <a:buFontTx/>
              <a:buAutoNum type="arabicPeriod" startAt="2"/>
            </a:pPr>
            <a:r>
              <a:rPr lang="ru-RU" altLang="ru-RU" sz="2400">
                <a:latin typeface="Times New Roman" pitchFamily="18" charset="0"/>
                <a:cs typeface="Times New Roman" pitchFamily="18" charset="0"/>
              </a:rPr>
              <a:t>Содержательное ядро проектной деятельности </a:t>
            </a:r>
          </a:p>
          <a:p>
            <a:r>
              <a:rPr lang="ru-RU" altLang="ru-RU" sz="2400">
                <a:latin typeface="Times New Roman" pitchFamily="18" charset="0"/>
                <a:cs typeface="Times New Roman" pitchFamily="18" charset="0"/>
              </a:rPr>
              <a:t>	команды педагогов: «сквозная тема» курса ФГ (тема, </a:t>
            </a:r>
          </a:p>
          <a:p>
            <a:r>
              <a:rPr lang="ru-RU" altLang="ru-RU" sz="2400">
                <a:latin typeface="Times New Roman" pitchFamily="18" charset="0"/>
                <a:cs typeface="Times New Roman" pitchFamily="18" charset="0"/>
              </a:rPr>
              <a:t>	изучаемая в разных классах ОО, СПО)</a:t>
            </a:r>
          </a:p>
        </p:txBody>
      </p:sp>
    </p:spTree>
    <p:extLst>
      <p:ext uri="{BB962C8B-B14F-4D97-AF65-F5344CB8AC3E}">
        <p14:creationId xmlns:p14="http://schemas.microsoft.com/office/powerpoint/2010/main" val="38264796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Прямоугольник 5"/>
          <p:cNvSpPr>
            <a:spLocks noChangeArrowheads="1"/>
          </p:cNvSpPr>
          <p:nvPr/>
        </p:nvSpPr>
        <p:spPr bwMode="auto">
          <a:xfrm>
            <a:off x="1428750" y="642938"/>
            <a:ext cx="7429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dirty="0">
                <a:latin typeface="Times New Roman" pitchFamily="18" charset="0"/>
                <a:cs typeface="Times New Roman" pitchFamily="18" charset="0"/>
              </a:rPr>
              <a:t>ПРОЕКТ «Разработка занятий по курсу финансовой грамотности для разных категорий обучающихся»</a:t>
            </a:r>
            <a:endParaRPr lang="ru-RU" altLang="ru-RU" sz="2400" dirty="0"/>
          </a:p>
        </p:txBody>
      </p:sp>
      <p:sp>
        <p:nvSpPr>
          <p:cNvPr id="14341" name="TextBox 7"/>
          <p:cNvSpPr txBox="1">
            <a:spLocks noChangeArrowheads="1"/>
          </p:cNvSpPr>
          <p:nvPr/>
        </p:nvSpPr>
        <p:spPr bwMode="auto">
          <a:xfrm>
            <a:off x="0" y="2000250"/>
            <a:ext cx="93487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800">
                <a:latin typeface="Times New Roman" pitchFamily="18" charset="0"/>
                <a:cs typeface="Times New Roman" pitchFamily="18" charset="0"/>
              </a:rPr>
              <a:t>Учебно-методический комплекс по преподаванию отд. тем </a:t>
            </a:r>
          </a:p>
          <a:p>
            <a:r>
              <a:rPr lang="ru-RU" altLang="ru-RU" sz="2800">
                <a:latin typeface="Times New Roman" pitchFamily="18" charset="0"/>
                <a:cs typeface="Times New Roman" pitchFamily="18" charset="0"/>
              </a:rPr>
              <a:t>курса ФГ – система методических разработок занятий по </a:t>
            </a:r>
          </a:p>
          <a:p>
            <a:r>
              <a:rPr lang="ru-RU" altLang="ru-RU" sz="2800">
                <a:latin typeface="Times New Roman" pitchFamily="18" charset="0"/>
                <a:cs typeface="Times New Roman" pitchFamily="18" charset="0"/>
              </a:rPr>
              <a:t>выбранной теме для разных категорий обучающихся</a:t>
            </a:r>
          </a:p>
          <a:p>
            <a:endParaRPr lang="ru-RU" altLang="ru-RU" sz="2400">
              <a:latin typeface="Times New Roman" pitchFamily="18" charset="0"/>
              <a:cs typeface="Times New Roman" pitchFamily="18" charset="0"/>
            </a:endParaRPr>
          </a:p>
        </p:txBody>
      </p:sp>
      <p:sp>
        <p:nvSpPr>
          <p:cNvPr id="14342" name="TextBox 8"/>
          <p:cNvSpPr txBox="1">
            <a:spLocks noChangeArrowheads="1"/>
          </p:cNvSpPr>
          <p:nvPr/>
        </p:nvSpPr>
        <p:spPr bwMode="auto">
          <a:xfrm>
            <a:off x="428625" y="3643313"/>
            <a:ext cx="79168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Wingdings" pitchFamily="2" charset="2"/>
              <a:buChar char="Ø"/>
            </a:pPr>
            <a:r>
              <a:rPr lang="ru-RU" altLang="ru-RU" sz="2400">
                <a:solidFill>
                  <a:srgbClr val="C00000"/>
                </a:solidFill>
                <a:latin typeface="Times New Roman" pitchFamily="18" charset="0"/>
                <a:cs typeface="Times New Roman" pitchFamily="18" charset="0"/>
              </a:rPr>
              <a:t> Групповой проект  команды педагогов из 5 чел.  - УМК, </a:t>
            </a:r>
          </a:p>
          <a:p>
            <a:r>
              <a:rPr lang="ru-RU" altLang="ru-RU" sz="2400">
                <a:solidFill>
                  <a:srgbClr val="C00000"/>
                </a:solidFill>
                <a:latin typeface="Times New Roman" pitchFamily="18" charset="0"/>
                <a:cs typeface="Times New Roman" pitchFamily="18" charset="0"/>
              </a:rPr>
              <a:t>    состоящий из 5 методических разработок.</a:t>
            </a:r>
          </a:p>
        </p:txBody>
      </p:sp>
      <p:sp>
        <p:nvSpPr>
          <p:cNvPr id="14343" name="TextBox 9"/>
          <p:cNvSpPr txBox="1">
            <a:spLocks noChangeArrowheads="1"/>
          </p:cNvSpPr>
          <p:nvPr/>
        </p:nvSpPr>
        <p:spPr bwMode="auto">
          <a:xfrm>
            <a:off x="357188" y="4714875"/>
            <a:ext cx="7916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Wingdings" pitchFamily="2" charset="2"/>
              <a:buChar char="Ø"/>
            </a:pPr>
            <a:r>
              <a:rPr lang="ru-RU" altLang="ru-RU" sz="2400">
                <a:solidFill>
                  <a:srgbClr val="C00000"/>
                </a:solidFill>
                <a:latin typeface="Times New Roman" pitchFamily="18" charset="0"/>
                <a:cs typeface="Times New Roman" pitchFamily="18" charset="0"/>
              </a:rPr>
              <a:t> Групповой проект  команды педагогов из 6 чел.  - УМК, </a:t>
            </a:r>
          </a:p>
          <a:p>
            <a:r>
              <a:rPr lang="ru-RU" altLang="ru-RU" sz="2400">
                <a:solidFill>
                  <a:srgbClr val="C00000"/>
                </a:solidFill>
                <a:latin typeface="Times New Roman" pitchFamily="18" charset="0"/>
                <a:cs typeface="Times New Roman" pitchFamily="18" charset="0"/>
              </a:rPr>
              <a:t>    состоящий из 6 методических разработок.</a:t>
            </a:r>
          </a:p>
        </p:txBody>
      </p:sp>
      <p:sp>
        <p:nvSpPr>
          <p:cNvPr id="14344" name="TextBox 10"/>
          <p:cNvSpPr txBox="1">
            <a:spLocks noChangeArrowheads="1"/>
          </p:cNvSpPr>
          <p:nvPr/>
        </p:nvSpPr>
        <p:spPr bwMode="auto">
          <a:xfrm>
            <a:off x="357188" y="5715000"/>
            <a:ext cx="1171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 typeface="Wingdings" pitchFamily="2" charset="2"/>
              <a:buChar char="Ø"/>
            </a:pPr>
            <a:r>
              <a:rPr lang="ru-RU" altLang="ru-RU" sz="2400">
                <a:solidFill>
                  <a:srgbClr val="C00000"/>
                </a:solidFill>
                <a:latin typeface="Times New Roman" pitchFamily="18" charset="0"/>
                <a:cs typeface="Times New Roman" pitchFamily="18" charset="0"/>
              </a:rPr>
              <a:t> и т.д.</a:t>
            </a:r>
          </a:p>
        </p:txBody>
      </p:sp>
    </p:spTree>
    <p:extLst>
      <p:ext uri="{BB962C8B-B14F-4D97-AF65-F5344CB8AC3E}">
        <p14:creationId xmlns:p14="http://schemas.microsoft.com/office/powerpoint/2010/main" val="4490982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Прямоугольник 5"/>
          <p:cNvSpPr>
            <a:spLocks noChangeArrowheads="1"/>
          </p:cNvSpPr>
          <p:nvPr/>
        </p:nvSpPr>
        <p:spPr bwMode="auto">
          <a:xfrm>
            <a:off x="1500188" y="500063"/>
            <a:ext cx="7358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dirty="0">
                <a:latin typeface="Times New Roman" pitchFamily="18" charset="0"/>
                <a:cs typeface="Times New Roman" pitchFamily="18" charset="0"/>
              </a:rPr>
              <a:t>ПРОЕКТ «Разработка занятий по курсу ФГ для разных категорий обучающихся»</a:t>
            </a:r>
            <a:endParaRPr lang="ru-RU" altLang="ru-RU" sz="2400" dirty="0"/>
          </a:p>
        </p:txBody>
      </p:sp>
      <p:sp>
        <p:nvSpPr>
          <p:cNvPr id="15365" name="TextBox 7"/>
          <p:cNvSpPr txBox="1">
            <a:spLocks noChangeArrowheads="1"/>
          </p:cNvSpPr>
          <p:nvPr/>
        </p:nvSpPr>
        <p:spPr bwMode="auto">
          <a:xfrm>
            <a:off x="455613" y="1285875"/>
            <a:ext cx="86883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800" b="1" u="sng" dirty="0">
                <a:solidFill>
                  <a:srgbClr val="C00000"/>
                </a:solidFill>
                <a:latin typeface="Times New Roman" pitchFamily="18" charset="0"/>
                <a:cs typeface="Times New Roman" pitchFamily="18" charset="0"/>
              </a:rPr>
              <a:t>Методическая разработка занятия по ФГ включает:</a:t>
            </a:r>
          </a:p>
          <a:p>
            <a:endParaRPr lang="ru-RU" altLang="ru-RU" sz="2400" dirty="0">
              <a:latin typeface="Times New Roman" pitchFamily="18" charset="0"/>
              <a:cs typeface="Times New Roman" pitchFamily="18" charset="0"/>
            </a:endParaRPr>
          </a:p>
        </p:txBody>
      </p:sp>
      <p:sp>
        <p:nvSpPr>
          <p:cNvPr id="15366" name="Rectangle 1"/>
          <p:cNvSpPr>
            <a:spLocks noChangeArrowheads="1"/>
          </p:cNvSpPr>
          <p:nvPr/>
        </p:nvSpPr>
        <p:spPr bwMode="auto">
          <a:xfrm rot="10800000" flipV="1">
            <a:off x="214313" y="1677988"/>
            <a:ext cx="91440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ru-RU" altLang="ru-RU" dirty="0">
              <a:latin typeface="Arial" charset="0"/>
            </a:endParaRPr>
          </a:p>
          <a:p>
            <a:pPr eaLnBrk="0" hangingPunct="0">
              <a:buFontTx/>
              <a:buAutoNum type="arabicPeriod"/>
            </a:pPr>
            <a:r>
              <a:rPr lang="ru-RU" altLang="ru-RU" sz="2800" dirty="0">
                <a:latin typeface="Times New Roman" pitchFamily="18" charset="0"/>
                <a:cs typeface="Times New Roman" pitchFamily="18" charset="0"/>
              </a:rPr>
              <a:t>Цель, задачи и планируемые результаты учебного занятия. </a:t>
            </a:r>
            <a:endParaRPr lang="ru-RU" altLang="ru-RU" sz="2800" dirty="0">
              <a:latin typeface="Times New Roman" pitchFamily="18" charset="0"/>
              <a:ea typeface="Arial Unicode MS" pitchFamily="34" charset="-128"/>
              <a:cs typeface="Times New Roman" pitchFamily="18" charset="0"/>
            </a:endParaRPr>
          </a:p>
          <a:p>
            <a:pPr eaLnBrk="0" hangingPunct="0">
              <a:buFontTx/>
              <a:buAutoNum type="arabicPeriod"/>
            </a:pPr>
            <a:r>
              <a:rPr lang="ru-RU" altLang="ru-RU" sz="2800" dirty="0">
                <a:latin typeface="Times New Roman" pitchFamily="18" charset="0"/>
                <a:cs typeface="Times New Roman" pitchFamily="18" charset="0"/>
              </a:rPr>
              <a:t> План учебного занятия, включающий:  дидактический материал, </a:t>
            </a:r>
            <a:r>
              <a:rPr lang="ru-RU" altLang="ru-RU" sz="2800" dirty="0" err="1">
                <a:latin typeface="Times New Roman" pitchFamily="18" charset="0"/>
                <a:cs typeface="Times New Roman" pitchFamily="18" charset="0"/>
              </a:rPr>
              <a:t>разноуровневые</a:t>
            </a:r>
            <a:r>
              <a:rPr lang="ru-RU" altLang="ru-RU" sz="2800" dirty="0">
                <a:latin typeface="Times New Roman" pitchFamily="18" charset="0"/>
                <a:cs typeface="Times New Roman" pitchFamily="18" charset="0"/>
              </a:rPr>
              <a:t> задания (проблемные задания, кейсы и др.)  для разных категорий обучающихся; педагогический инструментарий (методы и приёмы); формы организации учебной деятельности (индивидуальная, парная, групповая). </a:t>
            </a:r>
            <a:endParaRPr lang="ru-RU" altLang="ru-RU" sz="2800" dirty="0">
              <a:latin typeface="Times New Roman" pitchFamily="18" charset="0"/>
              <a:ea typeface="Arial Unicode MS" pitchFamily="34" charset="-128"/>
              <a:cs typeface="Arial Unicode MS" pitchFamily="34" charset="-128"/>
            </a:endParaRPr>
          </a:p>
          <a:p>
            <a:pPr eaLnBrk="0" hangingPunct="0">
              <a:buFontTx/>
              <a:buAutoNum type="arabicPeriod"/>
            </a:pPr>
            <a:r>
              <a:rPr lang="ru-RU" altLang="ru-RU" sz="2800" dirty="0">
                <a:latin typeface="Times New Roman" pitchFamily="18" charset="0"/>
                <a:cs typeface="Times New Roman" pitchFamily="18" charset="0"/>
              </a:rPr>
              <a:t>Описание деятельности педагога и обучающихся на каждом этапе занятия.</a:t>
            </a:r>
            <a:endParaRPr lang="ru-RU" altLang="ru-RU" sz="2800" dirty="0">
              <a:latin typeface="Times New Roman" pitchFamily="18" charset="0"/>
              <a:ea typeface="Arial Unicode MS" pitchFamily="34" charset="-128"/>
              <a:cs typeface="Arial Unicode MS" pitchFamily="34" charset="-128"/>
            </a:endParaRPr>
          </a:p>
          <a:p>
            <a:pPr eaLnBrk="0" hangingPunct="0"/>
            <a:endParaRPr lang="ru-RU" alt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30882476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500063" y="785813"/>
            <a:ext cx="79295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000" b="1" dirty="0">
                <a:latin typeface="Times New Roman" pitchFamily="18" charset="0"/>
                <a:ea typeface="Calibri" pitchFamily="34" charset="0"/>
                <a:cs typeface="Times New Roman" pitchFamily="18" charset="0"/>
              </a:rPr>
              <a:t>Программа повышения квалификации</a:t>
            </a:r>
            <a:endParaRPr lang="ru-RU" altLang="ru-RU" sz="2000" dirty="0">
              <a:latin typeface="Times New Roman" pitchFamily="18" charset="0"/>
              <a:ea typeface="Calibri" pitchFamily="34" charset="0"/>
              <a:cs typeface="Times New Roman" pitchFamily="18" charset="0"/>
            </a:endParaRPr>
          </a:p>
          <a:p>
            <a:pPr algn="ctr" eaLnBrk="0" hangingPunct="0"/>
            <a:r>
              <a:rPr lang="ru-RU" altLang="ru-RU" sz="2000" b="1" dirty="0">
                <a:latin typeface="Times New Roman" pitchFamily="18" charset="0"/>
                <a:ea typeface="Calibri" pitchFamily="34" charset="0"/>
                <a:cs typeface="Times New Roman" pitchFamily="18" charset="0"/>
              </a:rPr>
              <a:t>«</a:t>
            </a:r>
            <a:r>
              <a:rPr lang="ru-RU" altLang="ru-RU" sz="2400" b="1" dirty="0">
                <a:latin typeface="Times New Roman" pitchFamily="18" charset="0"/>
                <a:ea typeface="Calibri" pitchFamily="34" charset="0"/>
                <a:cs typeface="Times New Roman" pitchFamily="18" charset="0"/>
              </a:rPr>
              <a:t>Содержание и методика преподавания курса финансовой грамотности различным категориям обучающихся</a:t>
            </a:r>
            <a:r>
              <a:rPr lang="ru-RU" altLang="ru-RU" sz="2000" b="1" dirty="0">
                <a:latin typeface="Times New Roman" pitchFamily="18" charset="0"/>
                <a:ea typeface="Calibri" pitchFamily="34" charset="0"/>
                <a:cs typeface="Times New Roman" pitchFamily="18" charset="0"/>
              </a:rPr>
              <a:t>»</a:t>
            </a:r>
            <a:endParaRPr lang="ru-RU" altLang="ru-RU" sz="2000" dirty="0">
              <a:latin typeface="Times New Roman" pitchFamily="18" charset="0"/>
              <a:cs typeface="Times New Roman" pitchFamily="18" charset="0"/>
            </a:endParaRPr>
          </a:p>
        </p:txBody>
      </p:sp>
      <p:sp>
        <p:nvSpPr>
          <p:cNvPr id="16389" name="Прямоугольник 5"/>
          <p:cNvSpPr>
            <a:spLocks noChangeArrowheads="1"/>
          </p:cNvSpPr>
          <p:nvPr/>
        </p:nvSpPr>
        <p:spPr bwMode="auto">
          <a:xfrm>
            <a:off x="0" y="24288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dirty="0">
                <a:solidFill>
                  <a:srgbClr val="C00000"/>
                </a:solidFill>
                <a:latin typeface="Times New Roman" pitchFamily="18" charset="0"/>
                <a:cs typeface="Times New Roman" pitchFamily="18" charset="0"/>
              </a:rPr>
              <a:t>ПРОЕКТ «Разработка занятий по курсу финансовой грамотности для разных категорий обучающихся»</a:t>
            </a:r>
            <a:endParaRPr lang="ru-RU" altLang="ru-RU" sz="2400" dirty="0"/>
          </a:p>
        </p:txBody>
      </p:sp>
      <p:sp>
        <p:nvSpPr>
          <p:cNvPr id="16390" name="Прямоугольник 8"/>
          <p:cNvSpPr>
            <a:spLocks noChangeArrowheads="1"/>
          </p:cNvSpPr>
          <p:nvPr/>
        </p:nvSpPr>
        <p:spPr bwMode="auto">
          <a:xfrm>
            <a:off x="285750" y="3429000"/>
            <a:ext cx="87153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ru-RU" altLang="ru-RU" sz="2400" b="1" u="sng">
                <a:solidFill>
                  <a:srgbClr val="C00000"/>
                </a:solidFill>
                <a:latin typeface="Times New Roman" pitchFamily="18" charset="0"/>
                <a:cs typeface="Times New Roman" pitchFamily="18" charset="0"/>
              </a:rPr>
              <a:t>Групповой проект представляется в виде электронной презентации и печатного текста  </a:t>
            </a:r>
          </a:p>
          <a:p>
            <a:pPr eaLnBrk="0" hangingPunct="0"/>
            <a:endParaRPr lang="ru-RU" altLang="ru-RU" sz="2400" b="1">
              <a:latin typeface="Times New Roman" pitchFamily="18" charset="0"/>
              <a:cs typeface="Times New Roman" pitchFamily="18" charset="0"/>
            </a:endParaRPr>
          </a:p>
          <a:p>
            <a:pPr eaLnBrk="0" hangingPunct="0"/>
            <a:r>
              <a:rPr lang="ru-RU" altLang="ru-RU" sz="2400" b="1">
                <a:solidFill>
                  <a:srgbClr val="C00000"/>
                </a:solidFill>
                <a:latin typeface="Times New Roman" pitchFamily="18" charset="0"/>
                <a:cs typeface="Times New Roman" pitchFamily="18" charset="0"/>
              </a:rPr>
              <a:t>Практическое занятие</a:t>
            </a:r>
            <a:r>
              <a:rPr lang="ru-RU" altLang="ru-RU" sz="2400" b="1">
                <a:latin typeface="Times New Roman" pitchFamily="18" charset="0"/>
                <a:cs typeface="Times New Roman" pitchFamily="18" charset="0"/>
              </a:rPr>
              <a:t>. </a:t>
            </a:r>
            <a:r>
              <a:rPr lang="ru-RU" altLang="ru-RU" sz="2400" b="1" i="1">
                <a:latin typeface="Times New Roman" pitchFamily="18" charset="0"/>
                <a:cs typeface="Times New Roman" pitchFamily="18" charset="0"/>
              </a:rPr>
              <a:t>Подготовка</a:t>
            </a:r>
            <a:r>
              <a:rPr lang="ru-RU" altLang="ru-RU" sz="2400" b="1">
                <a:latin typeface="Times New Roman" pitchFamily="18" charset="0"/>
                <a:cs typeface="Times New Roman" pitchFamily="18" charset="0"/>
              </a:rPr>
              <a:t> </a:t>
            </a:r>
            <a:r>
              <a:rPr lang="ru-RU" altLang="ru-RU" sz="2400" b="1" i="1">
                <a:latin typeface="Times New Roman" pitchFamily="18" charset="0"/>
                <a:cs typeface="Times New Roman" pitchFamily="18" charset="0"/>
              </a:rPr>
              <a:t>группового проекта к публичной защите</a:t>
            </a:r>
          </a:p>
          <a:p>
            <a:pPr eaLnBrk="0" hangingPunct="0"/>
            <a:r>
              <a:rPr lang="ru-RU" altLang="ru-RU" sz="2400" b="1">
                <a:solidFill>
                  <a:srgbClr val="C00000"/>
                </a:solidFill>
                <a:latin typeface="Times New Roman" pitchFamily="18" charset="0"/>
                <a:cs typeface="Times New Roman" pitchFamily="18" charset="0"/>
              </a:rPr>
              <a:t>Итоговая аттестация</a:t>
            </a:r>
            <a:r>
              <a:rPr lang="ru-RU" altLang="ru-RU" sz="2400" b="1">
                <a:latin typeface="Times New Roman" pitchFamily="18" charset="0"/>
                <a:cs typeface="Times New Roman" pitchFamily="18" charset="0"/>
              </a:rPr>
              <a:t>. </a:t>
            </a:r>
            <a:r>
              <a:rPr lang="ru-RU" altLang="ru-RU" sz="2400" b="1" i="1">
                <a:latin typeface="Times New Roman" pitchFamily="18" charset="0"/>
                <a:cs typeface="Times New Roman" pitchFamily="18" charset="0"/>
              </a:rPr>
              <a:t>Публичная защита групповых проектов</a:t>
            </a:r>
          </a:p>
          <a:p>
            <a:pPr eaLnBrk="0" hangingPunct="0"/>
            <a:endParaRPr lang="ru-RU" altLang="ru-RU" sz="2400" b="1">
              <a:latin typeface="Times New Roman" pitchFamily="18" charset="0"/>
              <a:cs typeface="Times New Roman" pitchFamily="18" charset="0"/>
            </a:endParaRPr>
          </a:p>
        </p:txBody>
      </p:sp>
    </p:spTree>
    <p:extLst>
      <p:ext uri="{BB962C8B-B14F-4D97-AF65-F5344CB8AC3E}">
        <p14:creationId xmlns:p14="http://schemas.microsoft.com/office/powerpoint/2010/main" val="41705926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Прямоугольник 5"/>
          <p:cNvSpPr>
            <a:spLocks noChangeArrowheads="1"/>
          </p:cNvSpPr>
          <p:nvPr/>
        </p:nvSpPr>
        <p:spPr bwMode="auto">
          <a:xfrm>
            <a:off x="357188" y="642938"/>
            <a:ext cx="8786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400" b="1" dirty="0">
                <a:latin typeface="Times New Roman" pitchFamily="18" charset="0"/>
                <a:cs typeface="Times New Roman" pitchFamily="18" charset="0"/>
              </a:rPr>
              <a:t>Групповой проект «Разработка занятий по курсу финансовой грамотности для разных категорий обучающихся»</a:t>
            </a:r>
            <a:endParaRPr lang="ru-RU" altLang="ru-RU" sz="2400" dirty="0"/>
          </a:p>
        </p:txBody>
      </p:sp>
      <p:sp>
        <p:nvSpPr>
          <p:cNvPr id="17413" name="Rectangle 1"/>
          <p:cNvSpPr>
            <a:spLocks noChangeArrowheads="1"/>
          </p:cNvSpPr>
          <p:nvPr/>
        </p:nvSpPr>
        <p:spPr bwMode="auto">
          <a:xfrm>
            <a:off x="0" y="1533525"/>
            <a:ext cx="9144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ru-RU" altLang="ru-RU" sz="2800" b="1">
                <a:solidFill>
                  <a:srgbClr val="C00000"/>
                </a:solidFill>
                <a:latin typeface="Times New Roman" pitchFamily="18" charset="0"/>
                <a:cs typeface="Times New Roman" pitchFamily="18" charset="0"/>
              </a:rPr>
              <a:t>Критерии оценивания проекта</a:t>
            </a:r>
            <a:endParaRPr lang="ru-RU" altLang="ru-RU" sz="2800">
              <a:solidFill>
                <a:srgbClr val="C00000"/>
              </a:solidFill>
              <a:latin typeface="Times New Roman" pitchFamily="18" charset="0"/>
              <a:cs typeface="Times New Roman" pitchFamily="18" charset="0"/>
            </a:endParaRPr>
          </a:p>
          <a:p>
            <a:pPr algn="just" eaLnBrk="0" hangingPunct="0">
              <a:buFontTx/>
              <a:buChar char="•"/>
            </a:pPr>
            <a:r>
              <a:rPr lang="ru-RU" altLang="ru-RU" sz="2400">
                <a:latin typeface="Times New Roman" pitchFamily="18" charset="0"/>
                <a:cs typeface="Times New Roman" pitchFamily="18" charset="0"/>
              </a:rPr>
              <a:t>Указаны личностные, метапредметные и предметные результаты обучения, на достижение которые направлено занятие;</a:t>
            </a:r>
          </a:p>
          <a:p>
            <a:pPr algn="just" eaLnBrk="0" hangingPunct="0">
              <a:buFontTx/>
              <a:buChar char="•"/>
            </a:pPr>
            <a:r>
              <a:rPr lang="ru-RU" altLang="ru-RU" sz="2400">
                <a:latin typeface="Times New Roman" pitchFamily="18" charset="0"/>
                <a:cs typeface="Times New Roman" pitchFamily="18" charset="0"/>
              </a:rPr>
              <a:t>Прописана деятельность педагога по организации и руководству познавательной деятельностью обучающихся на каждом этапе занятия;</a:t>
            </a:r>
          </a:p>
          <a:p>
            <a:pPr algn="just" eaLnBrk="0" hangingPunct="0">
              <a:buFontTx/>
              <a:buChar char="•"/>
            </a:pPr>
            <a:r>
              <a:rPr lang="ru-RU" altLang="ru-RU" sz="2400">
                <a:latin typeface="Times New Roman" pitchFamily="18" charset="0"/>
                <a:cs typeface="Times New Roman" pitchFamily="18" charset="0"/>
              </a:rPr>
              <a:t>Отражена деятельность обучающихся на каждом этапе занятия с учётом их психолого-возрастных особенностей;</a:t>
            </a:r>
          </a:p>
          <a:p>
            <a:pPr algn="just" eaLnBrk="0" hangingPunct="0">
              <a:buFontTx/>
              <a:buChar char="•"/>
            </a:pPr>
            <a:r>
              <a:rPr lang="ru-RU" altLang="ru-RU" sz="2400">
                <a:latin typeface="Times New Roman" pitchFamily="18" charset="0"/>
                <a:cs typeface="Times New Roman" pitchFamily="18" charset="0"/>
              </a:rPr>
              <a:t>Описаны технологические приёмы и методы практикоориентированного образовательного процесса повышения финансовой грамотности обучающихся;</a:t>
            </a:r>
          </a:p>
          <a:p>
            <a:pPr algn="just" eaLnBrk="0" hangingPunct="0">
              <a:buFontTx/>
              <a:buChar char="•"/>
            </a:pPr>
            <a:r>
              <a:rPr lang="ru-RU" altLang="ru-RU" sz="2400">
                <a:latin typeface="Times New Roman" pitchFamily="18" charset="0"/>
                <a:cs typeface="Times New Roman" pitchFamily="18" charset="0"/>
              </a:rPr>
              <a:t>Имеются вариативные задания для оценки достижения планируемых результатов (личностных, метапредметных и предметных). </a:t>
            </a:r>
          </a:p>
        </p:txBody>
      </p:sp>
    </p:spTree>
    <p:extLst>
      <p:ext uri="{BB962C8B-B14F-4D97-AF65-F5344CB8AC3E}">
        <p14:creationId xmlns:p14="http://schemas.microsoft.com/office/powerpoint/2010/main" val="38490913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nvGraphicFramePr>
        <p:xfrm>
          <a:off x="285750" y="785813"/>
          <a:ext cx="8858250" cy="6097525"/>
        </p:xfrm>
        <a:graphic>
          <a:graphicData uri="http://schemas.openxmlformats.org/drawingml/2006/table">
            <a:tbl>
              <a:tblPr/>
              <a:tblGrid>
                <a:gridCol w="714375"/>
                <a:gridCol w="6505575"/>
                <a:gridCol w="1638300"/>
              </a:tblGrid>
              <a:tr h="493713">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Times New Roman" pitchFamily="18" charset="0"/>
                          <a:ea typeface="Calibri" pitchFamily="34" charset="0"/>
                          <a:cs typeface="Calibri" pitchFamily="34" charset="0"/>
                        </a:rPr>
                        <a:t>№ п/п</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Times New Roman" pitchFamily="18" charset="0"/>
                          <a:ea typeface="Calibri" pitchFamily="34" charset="0"/>
                          <a:cs typeface="Calibri" pitchFamily="34" charset="0"/>
                        </a:rPr>
                        <a:t>Критерий оценки группового проекта</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Times New Roman" pitchFamily="18" charset="0"/>
                          <a:ea typeface="Calibri" pitchFamily="34" charset="0"/>
                          <a:cs typeface="Calibri" pitchFamily="34" charset="0"/>
                        </a:rPr>
                        <a:t>Кол-во баллов</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6638">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1.</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l"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cs typeface="Times New Roman" pitchFamily="18" charset="0"/>
                        </a:rPr>
                        <a:t>Обозначены личностные, метапредметные и предметные результаты обучения, на достижение которые направлены занятия</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0 - 4</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788">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2.</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Times New Roman" pitchFamily="18" charset="0"/>
                          <a:ea typeface="Times New Roman" pitchFamily="18" charset="0"/>
                          <a:cs typeface="Arial Unicode MS" pitchFamily="34" charset="-128"/>
                        </a:rPr>
                        <a:t>Имеется описание деятельности педагога на каждом этапе занятия (цикла занятий)</a:t>
                      </a:r>
                      <a:endParaRPr kumimoji="0" lang="ru-RU" altLang="ru-RU" sz="1800" b="0" i="0" u="none" strike="noStrike" cap="none" normalizeH="0" baseline="0" smtClean="0">
                        <a:ln>
                          <a:noFill/>
                        </a:ln>
                        <a:solidFill>
                          <a:srgbClr val="000000"/>
                        </a:solidFill>
                        <a:effectLst/>
                        <a:latin typeface="Arial Unicode MS" pitchFamily="34" charset="-128"/>
                        <a:ea typeface="Times New Roman" pitchFamily="18" charset="0"/>
                        <a:cs typeface="Arial Unicode MS" pitchFamily="34" charset="-128"/>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0 - 4</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7388">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3.</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cs typeface="Times New Roman" pitchFamily="18" charset="0"/>
                        </a:rPr>
                        <a:t>Имеется описание деятельности обучающихся на каждом этапе занятия с учётом их психолого-возрастных особенностей</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0 - 6</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6275">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4.</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cs typeface="Times New Roman" pitchFamily="18" charset="0"/>
                        </a:rPr>
                        <a:t>Указаны технологические приёмы и методы повышения финансовой грамотности обучающихся</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0 - 4</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7388">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5.</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Times New Roman" pitchFamily="18" charset="0"/>
                          <a:ea typeface="Times New Roman" pitchFamily="18" charset="0"/>
                          <a:cs typeface="Arial Unicode MS" pitchFamily="34" charset="-128"/>
                        </a:rPr>
                        <a:t>Имеются вариативные задания для оценки достижения планируемых результатов (личностных, метапредметных и предметных)</a:t>
                      </a:r>
                      <a:endParaRPr kumimoji="0" lang="ru-RU" altLang="ru-RU" sz="1800" b="0" i="0" u="none" strike="noStrike" cap="none" normalizeH="0" baseline="0" smtClean="0">
                        <a:ln>
                          <a:noFill/>
                        </a:ln>
                        <a:solidFill>
                          <a:srgbClr val="000000"/>
                        </a:solidFill>
                        <a:effectLst/>
                        <a:latin typeface="Arial Unicode MS" pitchFamily="34" charset="-128"/>
                        <a:ea typeface="Times New Roman" pitchFamily="18" charset="0"/>
                        <a:cs typeface="Arial Unicode MS" pitchFamily="34" charset="-128"/>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0 - 4</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8788">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6.</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Times New Roman" pitchFamily="18" charset="0"/>
                          <a:ea typeface="Times New Roman" pitchFamily="18" charset="0"/>
                          <a:cs typeface="Arial Unicode MS" pitchFamily="34" charset="-128"/>
                        </a:rPr>
                        <a:t>Текст проекта оформлен с учетом требований к методическим разработкам </a:t>
                      </a:r>
                      <a:endParaRPr kumimoji="0" lang="ru-RU" altLang="ru-RU" sz="1800" b="0" i="0" u="none" strike="noStrike" cap="none" normalizeH="0" baseline="0" smtClean="0">
                        <a:ln>
                          <a:noFill/>
                        </a:ln>
                        <a:solidFill>
                          <a:srgbClr val="000000"/>
                        </a:solidFill>
                        <a:effectLst/>
                        <a:latin typeface="Arial Unicode MS" pitchFamily="34" charset="-128"/>
                        <a:ea typeface="Times New Roman" pitchFamily="18" charset="0"/>
                        <a:cs typeface="Arial Unicode MS" pitchFamily="34" charset="-128"/>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0 - 4</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7825">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7.</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Times New Roman" pitchFamily="18" charset="0"/>
                          <a:ea typeface="Times New Roman" pitchFamily="18" charset="0"/>
                          <a:cs typeface="Arial Unicode MS" pitchFamily="34" charset="-128"/>
                        </a:rPr>
                        <a:t>Публичная защита проекта</a:t>
                      </a:r>
                      <a:endParaRPr kumimoji="0" lang="ru-RU" altLang="ru-RU" sz="1800" b="0" i="0" u="none" strike="noStrike" cap="none" normalizeH="0" baseline="0" smtClean="0">
                        <a:ln>
                          <a:noFill/>
                        </a:ln>
                        <a:solidFill>
                          <a:srgbClr val="000000"/>
                        </a:solidFill>
                        <a:effectLst/>
                        <a:latin typeface="Arial Unicode MS" pitchFamily="34" charset="-128"/>
                        <a:ea typeface="Times New Roman" pitchFamily="18" charset="0"/>
                        <a:cs typeface="Arial Unicode MS" pitchFamily="34" charset="-128"/>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0 - 14 </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grid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Times New Roman" pitchFamily="18" charset="0"/>
                          <a:ea typeface="Times New Roman" pitchFamily="18" charset="0"/>
                          <a:cs typeface="Arial Unicode MS" pitchFamily="34" charset="-128"/>
                        </a:rPr>
                        <a:t>ИТОГО:</a:t>
                      </a:r>
                      <a:endParaRPr kumimoji="0" lang="ru-RU" altLang="ru-RU" sz="1800" b="0" i="0" u="none" strike="noStrike" cap="none" normalizeH="0" baseline="0" smtClean="0">
                        <a:ln>
                          <a:noFill/>
                        </a:ln>
                        <a:solidFill>
                          <a:srgbClr val="000000"/>
                        </a:solidFill>
                        <a:effectLst/>
                        <a:latin typeface="Arial Unicode MS" pitchFamily="34" charset="-128"/>
                        <a:ea typeface="Times New Roman" pitchFamily="18" charset="0"/>
                        <a:cs typeface="Arial Unicode MS" pitchFamily="34" charset="-128"/>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indent="457200">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fontAlgn="base">
                        <a:spcBef>
                          <a:spcPct val="20000"/>
                        </a:spcBef>
                        <a:spcAft>
                          <a:spcPct val="0"/>
                        </a:spcAft>
                        <a:buFont typeface="Arial" charset="0"/>
                        <a:defRPr>
                          <a:solidFill>
                            <a:schemeClr val="tx1"/>
                          </a:solidFill>
                          <a:latin typeface="Calibri" pitchFamily="34" charset="0"/>
                        </a:defRPr>
                      </a:lvl6pPr>
                      <a:lvl7pPr marL="2971800" indent="-228600" fontAlgn="base">
                        <a:spcBef>
                          <a:spcPct val="20000"/>
                        </a:spcBef>
                        <a:spcAft>
                          <a:spcPct val="0"/>
                        </a:spcAft>
                        <a:buFont typeface="Arial" charset="0"/>
                        <a:defRPr>
                          <a:solidFill>
                            <a:schemeClr val="tx1"/>
                          </a:solidFill>
                          <a:latin typeface="Calibri" pitchFamily="34" charset="0"/>
                        </a:defRPr>
                      </a:lvl7pPr>
                      <a:lvl8pPr marL="3429000" indent="-228600" fontAlgn="base">
                        <a:spcBef>
                          <a:spcPct val="20000"/>
                        </a:spcBef>
                        <a:spcAft>
                          <a:spcPct val="0"/>
                        </a:spcAft>
                        <a:buFont typeface="Arial" charset="0"/>
                        <a:defRPr>
                          <a:solidFill>
                            <a:schemeClr val="tx1"/>
                          </a:solidFill>
                          <a:latin typeface="Calibri" pitchFamily="34" charset="0"/>
                        </a:defRPr>
                      </a:lvl8pPr>
                      <a:lvl9pPr marL="3886200" indent="-228600" fontAlgn="base">
                        <a:spcBef>
                          <a:spcPct val="20000"/>
                        </a:spcBef>
                        <a:spcAft>
                          <a:spcPct val="0"/>
                        </a:spcAft>
                        <a:buFont typeface="Arial" charset="0"/>
                        <a:defRPr>
                          <a:solidFill>
                            <a:schemeClr val="tx1"/>
                          </a:solidFill>
                          <a:latin typeface="Calibri" pitchFamily="34" charset="0"/>
                        </a:defRPr>
                      </a:lvl9pPr>
                    </a:lstStyle>
                    <a:p>
                      <a:pPr marL="0" marR="0" lvl="0" indent="457200" algn="ctr" defTabSz="914400" rtl="0" eaLnBrk="1" fontAlgn="base" latinLnBrk="0" hangingPunct="1">
                        <a:lnSpc>
                          <a:spcPct val="115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pitchFamily="18" charset="0"/>
                          <a:ea typeface="Calibri" pitchFamily="34" charset="0"/>
                          <a:cs typeface="Calibri" pitchFamily="34" charset="0"/>
                        </a:rPr>
                        <a:t> 0 – 40 </a:t>
                      </a:r>
                      <a:endParaRPr kumimoji="0" lang="ru-RU" altLang="ru-RU" sz="1200" b="0" i="0" u="none" strike="noStrike" cap="none" normalizeH="0" baseline="0" smtClean="0">
                        <a:ln>
                          <a:noFill/>
                        </a:ln>
                        <a:solidFill>
                          <a:schemeClr val="tx1"/>
                        </a:solidFill>
                        <a:effectLst/>
                        <a:latin typeface="Arial" charset="0"/>
                        <a:ea typeface="Calibri" pitchFamily="34" charset="0"/>
                        <a:cs typeface="Calibri" pitchFamily="34" charset="0"/>
                      </a:endParaRPr>
                    </a:p>
                  </a:txBody>
                  <a:tcPr marL="67483" marR="6748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187314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
          <p:cNvPicPr>
            <a:picLocks noChangeAspect="1" noChangeArrowheads="1"/>
          </p:cNvPicPr>
          <p:nvPr/>
        </p:nvPicPr>
        <p:blipFill>
          <a:blip r:embed="rId2">
            <a:extLst>
              <a:ext uri="{28A0092B-C50C-407E-A947-70E740481C1C}">
                <a14:useLocalDpi xmlns:a14="http://schemas.microsoft.com/office/drawing/2010/main" val="0"/>
              </a:ext>
            </a:extLst>
          </a:blip>
          <a:srcRect l="723" t="3906" r="14348" b="24162"/>
          <a:stretch>
            <a:fillRect/>
          </a:stretch>
        </p:blipFill>
        <p:spPr bwMode="auto">
          <a:xfrm>
            <a:off x="142875" y="1214438"/>
            <a:ext cx="90011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6259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Рисунок 6" descr="untitled.png"/>
          <p:cNvPicPr>
            <a:picLocks noChangeAspect="1"/>
          </p:cNvPicPr>
          <p:nvPr/>
        </p:nvPicPr>
        <p:blipFill>
          <a:blip r:embed="rId2">
            <a:extLst>
              <a:ext uri="{28A0092B-C50C-407E-A947-70E740481C1C}">
                <a14:useLocalDpi xmlns:a14="http://schemas.microsoft.com/office/drawing/2010/main" val="0"/>
              </a:ext>
            </a:extLst>
          </a:blip>
          <a:srcRect l="7813" t="7291" r="9375" b="15625"/>
          <a:stretch>
            <a:fillRect/>
          </a:stretch>
        </p:blipFill>
        <p:spPr bwMode="auto">
          <a:xfrm>
            <a:off x="214313" y="1143000"/>
            <a:ext cx="4092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2" descr="https://apf.mail.ru/cgi-bin/readmsg?id=14769516360000000465;0;2&amp;af_preview=1&amp;exif=1">
            <a:hlinkClick r:id="rId3"/>
          </p:cNvPr>
          <p:cNvSpPr>
            <a:spLocks noChangeAspect="1" noChangeArrowheads="1"/>
          </p:cNvSpPr>
          <p:nvPr/>
        </p:nvSpPr>
        <p:spPr bwMode="auto">
          <a:xfrm>
            <a:off x="428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ru-RU" altLang="ru-RU"/>
          </a:p>
        </p:txBody>
      </p:sp>
      <p:sp>
        <p:nvSpPr>
          <p:cNvPr id="20486" name="AutoShape 4" descr="https://apf.mail.ru/cgi-bin/readmsg?id=14769516360000000465;0;2&amp;af_preview=1&amp;exif=1">
            <a:hlinkClick r:id="rId3"/>
          </p:cNvPr>
          <p:cNvSpPr>
            <a:spLocks noChangeAspect="1" noChangeArrowheads="1"/>
          </p:cNvSpPr>
          <p:nvPr/>
        </p:nvSpPr>
        <p:spPr bwMode="auto">
          <a:xfrm>
            <a:off x="428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ru-RU" altLang="ru-RU"/>
          </a:p>
        </p:txBody>
      </p:sp>
      <p:sp>
        <p:nvSpPr>
          <p:cNvPr id="20487" name="AutoShape 6" descr="https://apf.mail.ru/cgi-bin/readmsg/IMG_20161019_180856.jpg?id=14769516360000000465%3B0%3B2&amp;x-email=nov.n.v%40mail.ru&amp;exif=1&amp;bs=4450&amp;bl=3004928&amp;ct=image%2Fjpeg&amp;cn=IMG_20161019_180856.jpg&amp;cte=binary"/>
          <p:cNvSpPr>
            <a:spLocks noChangeAspect="1" noChangeArrowheads="1"/>
          </p:cNvSpPr>
          <p:nvPr/>
        </p:nvSpPr>
        <p:spPr bwMode="auto">
          <a:xfrm>
            <a:off x="635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ru-RU" altLang="ru-RU"/>
          </a:p>
        </p:txBody>
      </p:sp>
      <p:pic>
        <p:nvPicPr>
          <p:cNvPr id="20488" name="Picture 7"/>
          <p:cNvPicPr>
            <a:picLocks noChangeAspect="1" noChangeArrowheads="1"/>
          </p:cNvPicPr>
          <p:nvPr/>
        </p:nvPicPr>
        <p:blipFill>
          <a:blip r:embed="rId4">
            <a:extLst>
              <a:ext uri="{28A0092B-C50C-407E-A947-70E740481C1C}">
                <a14:useLocalDpi xmlns:a14="http://schemas.microsoft.com/office/drawing/2010/main" val="0"/>
              </a:ext>
            </a:extLst>
          </a:blip>
          <a:srcRect l="19112" t="3365" r="6201" b="23923"/>
          <a:stretch>
            <a:fillRect/>
          </a:stretch>
        </p:blipFill>
        <p:spPr bwMode="auto">
          <a:xfrm>
            <a:off x="4929188" y="1143000"/>
            <a:ext cx="39131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3"/>
          <p:cNvSpPr>
            <a:spLocks noChangeArrowheads="1"/>
          </p:cNvSpPr>
          <p:nvPr/>
        </p:nvSpPr>
        <p:spPr bwMode="auto">
          <a:xfrm>
            <a:off x="928688" y="571500"/>
            <a:ext cx="7929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400" b="1" dirty="0">
                <a:latin typeface="Times New Roman" pitchFamily="18" charset="0"/>
                <a:cs typeface="Times New Roman" pitchFamily="18" charset="0"/>
              </a:rPr>
              <a:t>Итоговая аттестация - публичная защита проектов</a:t>
            </a:r>
          </a:p>
        </p:txBody>
      </p:sp>
      <p:pic>
        <p:nvPicPr>
          <p:cNvPr id="20490" name="Picture 8"/>
          <p:cNvPicPr>
            <a:picLocks noChangeAspect="1" noChangeArrowheads="1"/>
          </p:cNvPicPr>
          <p:nvPr/>
        </p:nvPicPr>
        <p:blipFill>
          <a:blip r:embed="rId5">
            <a:extLst>
              <a:ext uri="{28A0092B-C50C-407E-A947-70E740481C1C}">
                <a14:useLocalDpi xmlns:a14="http://schemas.microsoft.com/office/drawing/2010/main" val="0"/>
              </a:ext>
            </a:extLst>
          </a:blip>
          <a:srcRect l="16052" t="10953" r="4330" b="26682"/>
          <a:stretch>
            <a:fillRect/>
          </a:stretch>
        </p:blipFill>
        <p:spPr bwMode="auto">
          <a:xfrm>
            <a:off x="214313" y="4143375"/>
            <a:ext cx="41433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9"/>
          <p:cNvPicPr>
            <a:picLocks noChangeAspect="1" noChangeArrowheads="1"/>
          </p:cNvPicPr>
          <p:nvPr/>
        </p:nvPicPr>
        <p:blipFill>
          <a:blip r:embed="rId6">
            <a:extLst>
              <a:ext uri="{28A0092B-C50C-407E-A947-70E740481C1C}">
                <a14:useLocalDpi xmlns:a14="http://schemas.microsoft.com/office/drawing/2010/main" val="0"/>
              </a:ext>
            </a:extLst>
          </a:blip>
          <a:srcRect l="24940" t="7211" r="4025" b="24039"/>
          <a:stretch>
            <a:fillRect/>
          </a:stretch>
        </p:blipFill>
        <p:spPr bwMode="auto">
          <a:xfrm>
            <a:off x="4929188" y="4071938"/>
            <a:ext cx="38576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82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785813" y="571500"/>
            <a:ext cx="83581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u-RU" altLang="ru-RU" sz="2800" b="1" dirty="0">
                <a:latin typeface="Times New Roman" pitchFamily="18" charset="0"/>
                <a:cs typeface="Times New Roman" pitchFamily="18" charset="0"/>
              </a:rPr>
              <a:t>Публичная защита проекта (итоговая аттестация)  -</a:t>
            </a:r>
          </a:p>
          <a:p>
            <a:pPr algn="ctr"/>
            <a:r>
              <a:rPr lang="ru-RU" altLang="ru-RU" sz="2800" b="1" dirty="0">
                <a:latin typeface="Times New Roman" pitchFamily="18" charset="0"/>
                <a:cs typeface="Times New Roman" pitchFamily="18" charset="0"/>
              </a:rPr>
              <a:t>представление информационной карты проекта</a:t>
            </a:r>
          </a:p>
        </p:txBody>
      </p:sp>
      <p:sp>
        <p:nvSpPr>
          <p:cNvPr id="35841" name="Rectangle 1"/>
          <p:cNvSpPr>
            <a:spLocks noChangeArrowheads="1"/>
          </p:cNvSpPr>
          <p:nvPr/>
        </p:nvSpPr>
        <p:spPr bwMode="auto">
          <a:xfrm>
            <a:off x="214313" y="2025650"/>
            <a:ext cx="8929687" cy="4832350"/>
          </a:xfrm>
          <a:prstGeom prst="rect">
            <a:avLst/>
          </a:prstGeom>
          <a:noFill/>
          <a:ln w="9525">
            <a:noFill/>
            <a:miter lim="800000"/>
            <a:headEnd/>
            <a:tailEnd/>
          </a:ln>
          <a:effectLst/>
        </p:spPr>
        <p:txBody>
          <a:bodyPr anchor="ctr">
            <a:spAutoFit/>
          </a:bodyPr>
          <a:lstStyle/>
          <a:p>
            <a:pPr marL="514350" indent="-514350" eaLnBrk="0" hangingPunct="0">
              <a:buFontTx/>
              <a:buAutoNum type="arabicPeriod"/>
              <a:defRPr/>
            </a:pPr>
            <a:r>
              <a:rPr lang="ru-RU" sz="2800" dirty="0">
                <a:latin typeface="Times New Roman" pitchFamily="18" charset="0"/>
                <a:ea typeface="MS Mincho" pitchFamily="49" charset="-128"/>
                <a:cs typeface="Times New Roman" pitchFamily="18" charset="0"/>
              </a:rPr>
              <a:t>Название группового проекта </a:t>
            </a:r>
          </a:p>
          <a:p>
            <a:pPr marL="514350" indent="-514350" eaLnBrk="0" hangingPunct="0">
              <a:buFontTx/>
              <a:buAutoNum type="arabicPeriod"/>
              <a:defRPr/>
            </a:pPr>
            <a:endParaRPr lang="ru-RU" sz="2800" dirty="0">
              <a:latin typeface="Times New Roman" pitchFamily="18" charset="0"/>
              <a:cs typeface="Times New Roman" pitchFamily="18" charset="0"/>
            </a:endParaRPr>
          </a:p>
          <a:p>
            <a:pPr eaLnBrk="0" hangingPunct="0">
              <a:defRPr/>
            </a:pPr>
            <a:r>
              <a:rPr lang="ru-RU" sz="2800" dirty="0">
                <a:latin typeface="Times New Roman" pitchFamily="18" charset="0"/>
                <a:ea typeface="MS Mincho" pitchFamily="49" charset="-128"/>
                <a:cs typeface="Times New Roman" pitchFamily="18" charset="0"/>
              </a:rPr>
              <a:t>2. Методическая цель и задачи проекта</a:t>
            </a:r>
          </a:p>
          <a:p>
            <a:pPr eaLnBrk="0" hangingPunct="0">
              <a:defRPr/>
            </a:pPr>
            <a:endParaRPr lang="ru-RU" sz="2800" dirty="0">
              <a:latin typeface="Times New Roman" pitchFamily="18" charset="0"/>
              <a:cs typeface="Times New Roman" pitchFamily="18" charset="0"/>
            </a:endParaRPr>
          </a:p>
          <a:p>
            <a:pPr marL="514350" indent="-514350" eaLnBrk="0" hangingPunct="0">
              <a:buFontTx/>
              <a:buAutoNum type="arabicPeriod" startAt="3"/>
              <a:defRPr/>
            </a:pPr>
            <a:r>
              <a:rPr lang="ru-RU" sz="2800" dirty="0">
                <a:latin typeface="Times New Roman" pitchFamily="18" charset="0"/>
                <a:ea typeface="MS Mincho" pitchFamily="49" charset="-128"/>
                <a:cs typeface="Times New Roman" pitchFamily="18" charset="0"/>
              </a:rPr>
              <a:t>Особенности содержания группового проекта  (сколько и какие разработки входят в групповой проект)</a:t>
            </a:r>
          </a:p>
          <a:p>
            <a:pPr marL="514350" indent="-514350" eaLnBrk="0" hangingPunct="0">
              <a:buFontTx/>
              <a:buAutoNum type="arabicPeriod" startAt="3"/>
              <a:defRPr/>
            </a:pPr>
            <a:endParaRPr lang="ru-RU" sz="2800" dirty="0">
              <a:latin typeface="Times New Roman" pitchFamily="18" charset="0"/>
              <a:cs typeface="Times New Roman" pitchFamily="18" charset="0"/>
            </a:endParaRPr>
          </a:p>
          <a:p>
            <a:pPr eaLnBrk="0" hangingPunct="0">
              <a:defRPr/>
            </a:pPr>
            <a:r>
              <a:rPr lang="ru-RU" sz="2800" dirty="0">
                <a:latin typeface="Times New Roman" pitchFamily="18" charset="0"/>
                <a:ea typeface="MS Mincho" pitchFamily="49" charset="-128"/>
                <a:cs typeface="Times New Roman" pitchFamily="18" charset="0"/>
              </a:rPr>
              <a:t>4. Краткая характеристика каждого элемента группового проекта (целевая аудитория, вид занятия, методы и приемы проведения, планируемые результаты)</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725873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4194" y="787117"/>
            <a:ext cx="8248428" cy="1586327"/>
          </a:xfrm>
        </p:spPr>
        <p:txBody>
          <a:bodyPr/>
          <a:lstStyle/>
          <a:p>
            <a:r>
              <a:rPr lang="ru-RU" sz="2100" b="1" dirty="0">
                <a:solidFill>
                  <a:schemeClr val="tx1"/>
                </a:solidFill>
              </a:rPr>
              <a:t>ПРОЕКТ МИНФИНА РОССИИ И ВСЕМИРНОГО БАНКА</a:t>
            </a:r>
            <a:br>
              <a:rPr lang="ru-RU" sz="2100" b="1" dirty="0">
                <a:solidFill>
                  <a:schemeClr val="tx1"/>
                </a:solidFill>
              </a:rPr>
            </a:br>
            <a:r>
              <a:rPr lang="ru-RU" sz="2100" b="1" dirty="0">
                <a:solidFill>
                  <a:schemeClr val="tx1"/>
                </a:solidFill>
              </a:rPr>
              <a:t>«СОДЕЙСТВИЕ ПОВЫШЕНИЮ УРОВНЯ ФИНАНСОВОЙ ГРАМОТНОСТИ НАСЕЛЕНИЯ И РАЗВИТИЮ ФИНАНСОВОГО ОБРАЗОВАНИЯ В РОССИЙСКОЙ ФЕДЕРАЦИИ»</a:t>
            </a:r>
          </a:p>
        </p:txBody>
      </p:sp>
      <p:sp>
        <p:nvSpPr>
          <p:cNvPr id="4" name="Номер слайда 3"/>
          <p:cNvSpPr>
            <a:spLocks noGrp="1"/>
          </p:cNvSpPr>
          <p:nvPr>
            <p:ph type="sldNum" sz="quarter" idx="4294967295"/>
          </p:nvPr>
        </p:nvSpPr>
        <p:spPr>
          <a:xfrm>
            <a:off x="8333820" y="6352266"/>
            <a:ext cx="629160" cy="365125"/>
          </a:xfrm>
          <a:prstGeom prst="rect">
            <a:avLst/>
          </a:prstGeom>
        </p:spPr>
        <p:txBody>
          <a:bodyPr lIns="80165" tIns="40083" rIns="80165" bIns="40083"/>
          <a:lstStyle/>
          <a:p>
            <a:fld id="{23D704CE-4D68-584A-838A-AE5576E77FBD}" type="slidenum">
              <a:rPr lang="ru-RU" smtClean="0"/>
              <a:pPr/>
              <a:t>8</a:t>
            </a:fld>
            <a:endParaRPr lang="ru-RU" dirty="0"/>
          </a:p>
        </p:txBody>
      </p:sp>
      <p:sp>
        <p:nvSpPr>
          <p:cNvPr id="21" name="Содержимое 4"/>
          <p:cNvSpPr txBox="1">
            <a:spLocks/>
          </p:cNvSpPr>
          <p:nvPr/>
        </p:nvSpPr>
        <p:spPr>
          <a:xfrm>
            <a:off x="585444" y="4547804"/>
            <a:ext cx="2867368" cy="344914"/>
          </a:xfrm>
          <a:prstGeom prst="rect">
            <a:avLst/>
          </a:prstGeom>
        </p:spPr>
        <p:txBody>
          <a:bodyPr lIns="87276" tIns="43638" rIns="87276" bIns="43638"/>
          <a:lstStyle>
            <a:lvl1pPr marL="373315" indent="-373315" algn="l" defTabSz="497754" rtl="0" eaLnBrk="1" latinLnBrk="0" hangingPunct="1">
              <a:spcBef>
                <a:spcPct val="20000"/>
              </a:spcBef>
              <a:buFont typeface="Arial"/>
              <a:buChar char="•"/>
              <a:defRPr sz="1200" kern="1200">
                <a:solidFill>
                  <a:schemeClr val="tx1"/>
                </a:solidFill>
                <a:latin typeface="Tahoma"/>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Tahoma"/>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Tahoma"/>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Tahoma"/>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Tahoma"/>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ru-RU" sz="1400" b="1" dirty="0">
                <a:solidFill>
                  <a:srgbClr val="90C079"/>
                </a:solidFill>
              </a:rPr>
              <a:t>НА КОГО НАЦЕЛЕН ПРОЕКТ</a:t>
            </a:r>
          </a:p>
        </p:txBody>
      </p:sp>
      <p:pic>
        <p:nvPicPr>
          <p:cNvPr id="9" name="Изображение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2505" y="2218256"/>
            <a:ext cx="836508" cy="907963"/>
          </a:xfrm>
          <a:prstGeom prst="rect">
            <a:avLst/>
          </a:prstGeom>
        </p:spPr>
      </p:pic>
      <p:pic>
        <p:nvPicPr>
          <p:cNvPr id="10" name="Изображение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8897" y="2218257"/>
            <a:ext cx="836508" cy="907963"/>
          </a:xfrm>
          <a:prstGeom prst="rect">
            <a:avLst/>
          </a:prstGeom>
        </p:spPr>
      </p:pic>
      <p:pic>
        <p:nvPicPr>
          <p:cNvPr id="11" name="Изображение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6113" y="2218257"/>
            <a:ext cx="836508" cy="907963"/>
          </a:xfrm>
          <a:prstGeom prst="rect">
            <a:avLst/>
          </a:prstGeom>
        </p:spPr>
      </p:pic>
      <p:sp>
        <p:nvSpPr>
          <p:cNvPr id="46" name="Содержимое 4"/>
          <p:cNvSpPr txBox="1">
            <a:spLocks/>
          </p:cNvSpPr>
          <p:nvPr/>
        </p:nvSpPr>
        <p:spPr>
          <a:xfrm>
            <a:off x="-32900" y="1955337"/>
            <a:ext cx="4409873" cy="344914"/>
          </a:xfrm>
          <a:prstGeom prst="rect">
            <a:avLst/>
          </a:prstGeom>
        </p:spPr>
        <p:txBody>
          <a:bodyPr lIns="87276" tIns="43638" rIns="87276" bIns="43638"/>
          <a:lstStyle>
            <a:lvl1pPr marL="373315" indent="-373315" algn="l" defTabSz="497754" rtl="0" eaLnBrk="1" latinLnBrk="0" hangingPunct="1">
              <a:spcBef>
                <a:spcPct val="20000"/>
              </a:spcBef>
              <a:buFont typeface="Arial"/>
              <a:buChar char="•"/>
              <a:defRPr sz="1200" kern="1200">
                <a:solidFill>
                  <a:schemeClr val="tx1"/>
                </a:solidFill>
                <a:latin typeface="Tahoma"/>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Tahoma"/>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Tahoma"/>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Tahoma"/>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Tahoma"/>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endParaRPr lang="ru-RU" sz="1400" b="1" dirty="0">
              <a:solidFill>
                <a:schemeClr val="tx1">
                  <a:lumMod val="50000"/>
                  <a:lumOff val="50000"/>
                </a:schemeClr>
              </a:solidFill>
            </a:endParaRPr>
          </a:p>
        </p:txBody>
      </p:sp>
      <p:sp>
        <p:nvSpPr>
          <p:cNvPr id="3" name="Прямоугольник 2"/>
          <p:cNvSpPr/>
          <p:nvPr/>
        </p:nvSpPr>
        <p:spPr>
          <a:xfrm>
            <a:off x="454194" y="3152623"/>
            <a:ext cx="8248428" cy="1200096"/>
          </a:xfrm>
          <a:prstGeom prst="rect">
            <a:avLst/>
          </a:prstGeom>
        </p:spPr>
        <p:txBody>
          <a:bodyPr wrap="square" lIns="80165" tIns="40083" rIns="80165" bIns="40083">
            <a:spAutoFit/>
          </a:bodyPr>
          <a:lstStyle/>
          <a:p>
            <a:pPr marL="300620" indent="-300620">
              <a:buClr>
                <a:srgbClr val="90C079"/>
              </a:buClr>
              <a:buFont typeface="Wingdings" charset="2"/>
              <a:buChar char="§"/>
            </a:pPr>
            <a:r>
              <a:rPr lang="ru-RU" sz="1400" dirty="0">
                <a:latin typeface="Tahoma Обычный" charset="0"/>
              </a:rPr>
              <a:t>Разработка стратегии повышения финансовой грамотности, мониторинг и оценка уровня финансовой грамотности населения.</a:t>
            </a:r>
          </a:p>
          <a:p>
            <a:pPr marL="300620" indent="-300620">
              <a:buClr>
                <a:srgbClr val="90C079"/>
              </a:buClr>
              <a:buFont typeface="Wingdings" charset="2"/>
              <a:buChar char="§"/>
            </a:pPr>
            <a:r>
              <a:rPr lang="ru-RU" sz="1400" dirty="0">
                <a:latin typeface="Tahoma Обычный" charset="0"/>
              </a:rPr>
              <a:t>Создание кадрового потенциала в области повышения финансовой грамотности населения.</a:t>
            </a:r>
          </a:p>
          <a:p>
            <a:pPr marL="300620" indent="-300620">
              <a:buClr>
                <a:srgbClr val="90C079"/>
              </a:buClr>
              <a:buFont typeface="Wingdings" charset="2"/>
              <a:buChar char="§"/>
            </a:pPr>
            <a:r>
              <a:rPr lang="ru-RU" sz="1400" dirty="0">
                <a:latin typeface="Tahoma Обычный" charset="0"/>
              </a:rPr>
              <a:t>Образовательные программы и информирование населения.</a:t>
            </a:r>
          </a:p>
          <a:p>
            <a:pPr marL="300620" indent="-300620">
              <a:buClr>
                <a:srgbClr val="90C079"/>
              </a:buClr>
              <a:buFont typeface="Wingdings" charset="2"/>
              <a:buChar char="§"/>
            </a:pPr>
            <a:r>
              <a:rPr lang="ru-RU" sz="1400" dirty="0">
                <a:latin typeface="Tahoma Обычный" charset="0"/>
              </a:rPr>
              <a:t>Совершенствование защиты прав потребителей финансовых услуг.</a:t>
            </a:r>
          </a:p>
        </p:txBody>
      </p:sp>
      <p:pic>
        <p:nvPicPr>
          <p:cNvPr id="5" name="Изображение 4"/>
          <p:cNvPicPr>
            <a:picLocks noChangeAspect="1"/>
          </p:cNvPicPr>
          <p:nvPr/>
        </p:nvPicPr>
        <p:blipFill>
          <a:blip r:embed="rId5"/>
          <a:stretch>
            <a:fillRect/>
          </a:stretch>
        </p:blipFill>
        <p:spPr>
          <a:xfrm>
            <a:off x="535992" y="5059648"/>
            <a:ext cx="8166630" cy="1440840"/>
          </a:xfrm>
          <a:prstGeom prst="rect">
            <a:avLst/>
          </a:prstGeom>
        </p:spPr>
      </p:pic>
      <p:sp>
        <p:nvSpPr>
          <p:cNvPr id="6" name="Прямоугольник 5"/>
          <p:cNvSpPr/>
          <p:nvPr/>
        </p:nvSpPr>
        <p:spPr>
          <a:xfrm>
            <a:off x="454193" y="2530350"/>
            <a:ext cx="5404250" cy="362820"/>
          </a:xfrm>
          <a:prstGeom prst="rect">
            <a:avLst/>
          </a:prstGeom>
        </p:spPr>
        <p:txBody>
          <a:bodyPr wrap="square" lIns="80165" tIns="40083" rIns="80165" bIns="40083">
            <a:spAutoFit/>
          </a:bodyPr>
          <a:lstStyle/>
          <a:p>
            <a:r>
              <a:rPr lang="ru-RU" b="1" dirty="0">
                <a:solidFill>
                  <a:srgbClr val="90C079"/>
                </a:solidFill>
              </a:rPr>
              <a:t>ОСНОВНЫЕ НАПРАВЛЕНИЯ РЕАЛИЗАЦИИ ПРОЕКТА</a:t>
            </a:r>
          </a:p>
        </p:txBody>
      </p:sp>
    </p:spTree>
    <p:extLst>
      <p:ext uri="{BB962C8B-B14F-4D97-AF65-F5344CB8AC3E}">
        <p14:creationId xmlns:p14="http://schemas.microsoft.com/office/powerpoint/2010/main" val="9121612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Вопросы для самоконтроля</a:t>
            </a:r>
            <a:endParaRPr lang="ru-RU" dirty="0"/>
          </a:p>
        </p:txBody>
      </p:sp>
      <p:sp>
        <p:nvSpPr>
          <p:cNvPr id="3" name="Объект 2"/>
          <p:cNvSpPr>
            <a:spLocks noGrp="1"/>
          </p:cNvSpPr>
          <p:nvPr>
            <p:ph idx="1"/>
          </p:nvPr>
        </p:nvSpPr>
        <p:spPr>
          <a:xfrm>
            <a:off x="872067" y="2132856"/>
            <a:ext cx="7660373" cy="4104456"/>
          </a:xfrm>
        </p:spPr>
        <p:txBody>
          <a:bodyPr>
            <a:normAutofit fontScale="92500" lnSpcReduction="10000"/>
          </a:bodyPr>
          <a:lstStyle/>
          <a:p>
            <a:pPr marL="0" lvl="0" indent="0">
              <a:buNone/>
            </a:pPr>
            <a:r>
              <a:rPr lang="ru-RU" dirty="0" smtClean="0"/>
              <a:t>1. Чем </a:t>
            </a:r>
            <a:r>
              <a:rPr lang="ru-RU" dirty="0"/>
              <a:t>отличаются групповые и индивидуальные проекты? </a:t>
            </a:r>
            <a:endParaRPr lang="ru-RU" dirty="0" smtClean="0"/>
          </a:p>
          <a:p>
            <a:pPr marL="0" lvl="0" indent="0">
              <a:buNone/>
            </a:pPr>
            <a:r>
              <a:rPr lang="ru-RU" dirty="0" smtClean="0"/>
              <a:t>2. В </a:t>
            </a:r>
            <a:r>
              <a:rPr lang="ru-RU" dirty="0"/>
              <a:t>чем состоит особенность проектов по разработке дидактических </a:t>
            </a:r>
            <a:r>
              <a:rPr lang="ru-RU" dirty="0" smtClean="0"/>
              <a:t>материалов?</a:t>
            </a:r>
          </a:p>
          <a:p>
            <a:pPr marL="0" lvl="0" indent="0">
              <a:buNone/>
            </a:pPr>
            <a:r>
              <a:rPr lang="ru-RU" dirty="0" smtClean="0"/>
              <a:t>3. Каким </a:t>
            </a:r>
            <a:r>
              <a:rPr lang="ru-RU" dirty="0"/>
              <a:t>требованиям должны отвечать дидактические материалы, чтобы они могли обеспечивать системно-</a:t>
            </a:r>
            <a:r>
              <a:rPr lang="ru-RU" dirty="0" err="1"/>
              <a:t>деятельностный</a:t>
            </a:r>
            <a:r>
              <a:rPr lang="ru-RU" dirty="0"/>
              <a:t> подход к преподаванию?</a:t>
            </a:r>
          </a:p>
          <a:p>
            <a:pPr marL="0" lvl="0" indent="0">
              <a:buNone/>
            </a:pPr>
            <a:r>
              <a:rPr lang="ru-RU" dirty="0" smtClean="0"/>
              <a:t>4. Какие </a:t>
            </a:r>
            <a:r>
              <a:rPr lang="ru-RU" dirty="0"/>
              <a:t>современные требования, предъявляются в методической разработке?</a:t>
            </a:r>
          </a:p>
          <a:p>
            <a:pPr marL="0" lvl="0" indent="0">
              <a:buNone/>
            </a:pPr>
            <a:r>
              <a:rPr lang="ru-RU" dirty="0" smtClean="0"/>
              <a:t>5. Какие </a:t>
            </a:r>
            <a:r>
              <a:rPr lang="ru-RU" dirty="0"/>
              <a:t>обязательные структурные компоненты должна содержать методическая разработка?</a:t>
            </a:r>
          </a:p>
          <a:p>
            <a:pPr marL="0" lvl="0" indent="0">
              <a:buNone/>
            </a:pPr>
            <a:r>
              <a:rPr lang="ru-RU" dirty="0" smtClean="0"/>
              <a:t>6. В </a:t>
            </a:r>
            <a:r>
              <a:rPr lang="ru-RU" dirty="0"/>
              <a:t>чем состоит особенность публичной защиты групповых проектов?</a:t>
            </a:r>
          </a:p>
          <a:p>
            <a:pPr marL="0" indent="0">
              <a:buNone/>
            </a:pPr>
            <a:endParaRPr lang="ru-RU" dirty="0"/>
          </a:p>
        </p:txBody>
      </p:sp>
    </p:spTree>
    <p:extLst>
      <p:ext uri="{BB962C8B-B14F-4D97-AF65-F5344CB8AC3E}">
        <p14:creationId xmlns:p14="http://schemas.microsoft.com/office/powerpoint/2010/main" val="177911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628800"/>
            <a:ext cx="7660373" cy="4824536"/>
          </a:xfrm>
        </p:spPr>
        <p:txBody>
          <a:bodyPr>
            <a:normAutofit fontScale="55000" lnSpcReduction="20000"/>
          </a:bodyPr>
          <a:lstStyle/>
          <a:p>
            <a:pPr lvl="0"/>
            <a:endParaRPr lang="ru-RU" dirty="0" smtClean="0"/>
          </a:p>
          <a:p>
            <a:pPr marL="0" lvl="0" indent="0">
              <a:buNone/>
            </a:pPr>
            <a:r>
              <a:rPr lang="ru-RU" dirty="0" smtClean="0"/>
              <a:t>1. </a:t>
            </a:r>
            <a:r>
              <a:rPr lang="ru-RU" dirty="0" err="1" smtClean="0"/>
              <a:t>Ступницкая</a:t>
            </a:r>
            <a:r>
              <a:rPr lang="ru-RU" dirty="0" smtClean="0"/>
              <a:t> </a:t>
            </a:r>
            <a:r>
              <a:rPr lang="ru-RU" dirty="0" err="1"/>
              <a:t>М.А.Что</a:t>
            </a:r>
            <a:r>
              <a:rPr lang="ru-RU" dirty="0"/>
              <a:t> такое учебный проект? Учебно-методическое пособие. – М. : Первое сентября, 2010. – 44 с.</a:t>
            </a:r>
          </a:p>
          <a:p>
            <a:pPr marL="0" lvl="0" indent="0">
              <a:buNone/>
            </a:pPr>
            <a:r>
              <a:rPr lang="ru-RU" dirty="0" smtClean="0"/>
              <a:t>2. Педагогическое </a:t>
            </a:r>
            <a:r>
              <a:rPr lang="ru-RU" dirty="0" err="1"/>
              <a:t>проектировние</a:t>
            </a:r>
            <a:r>
              <a:rPr lang="ru-RU" dirty="0"/>
              <a:t>. Сборник по результатам Областного конкурса «Педагогический проект»,- Томск, 2011</a:t>
            </a:r>
          </a:p>
          <a:p>
            <a:pPr marL="0" lvl="0" indent="0">
              <a:buNone/>
            </a:pPr>
            <a:r>
              <a:rPr lang="ru-RU" dirty="0" smtClean="0"/>
              <a:t>3. </a:t>
            </a:r>
            <a:r>
              <a:rPr lang="ru-RU" dirty="0" err="1" smtClean="0"/>
              <a:t>Сыпченко</a:t>
            </a:r>
            <a:r>
              <a:rPr lang="ru-RU" dirty="0" smtClean="0"/>
              <a:t> </a:t>
            </a:r>
            <a:r>
              <a:rPr lang="ru-RU" dirty="0"/>
              <a:t>Е.А. Инновационные педагогические технологии. Метод проектов в ДОУ.- </a:t>
            </a:r>
            <a:r>
              <a:rPr lang="ru-RU" dirty="0" err="1"/>
              <a:t>Спб</a:t>
            </a:r>
            <a:r>
              <a:rPr lang="ru-RU" dirty="0"/>
              <a:t>.: ООО « ИЗДАТЕЛЬСТВО «ДЕТСТВО – ПРЕСС», 2012</a:t>
            </a:r>
          </a:p>
          <a:p>
            <a:pPr marL="0" lvl="0" indent="0">
              <a:buNone/>
            </a:pPr>
            <a:r>
              <a:rPr lang="ru-RU" dirty="0" smtClean="0"/>
              <a:t>4. </a:t>
            </a:r>
            <a:r>
              <a:rPr lang="ru-RU" dirty="0" err="1" smtClean="0"/>
              <a:t>Бочарникова</a:t>
            </a:r>
            <a:r>
              <a:rPr lang="ru-RU" dirty="0" smtClean="0"/>
              <a:t> </a:t>
            </a:r>
            <a:r>
              <a:rPr lang="ru-RU" dirty="0"/>
              <a:t>Л.М., Соломатин А.М., </a:t>
            </a:r>
            <a:r>
              <a:rPr lang="ru-RU" dirty="0" err="1"/>
              <a:t>Ямшинина</a:t>
            </a:r>
            <a:r>
              <a:rPr lang="ru-RU" dirty="0"/>
              <a:t> С.Н., </a:t>
            </a:r>
            <a:r>
              <a:rPr lang="ru-RU" dirty="0" err="1"/>
              <a:t>Янычева</a:t>
            </a:r>
            <a:r>
              <a:rPr lang="ru-RU" dirty="0"/>
              <a:t> Г.В. Проектирование современного урока в начальной школе: Материалы участника личностно-ориентированного модуля/ Тетрадь. Изд-во Академкнига/Учебник. 2014</a:t>
            </a:r>
          </a:p>
          <a:p>
            <a:pPr marL="0" lvl="0" indent="0">
              <a:buNone/>
            </a:pPr>
            <a:r>
              <a:rPr lang="ru-RU" dirty="0" smtClean="0"/>
              <a:t>5. </a:t>
            </a:r>
            <a:r>
              <a:rPr lang="ru-RU" dirty="0" err="1" smtClean="0"/>
              <a:t>Бочарникова</a:t>
            </a:r>
            <a:r>
              <a:rPr lang="ru-RU" dirty="0" smtClean="0"/>
              <a:t> </a:t>
            </a:r>
            <a:r>
              <a:rPr lang="ru-RU" dirty="0"/>
              <a:t>Л.М., Соломатин А.М. Управление введением стандарта второго поколения. Стратегические приоритеты и тактика организационных решений: Материалы участника личностно-ориентированного модуля/ тетрадь. Изд-во Академкнига/ Учебник. 2014.</a:t>
            </a:r>
          </a:p>
          <a:p>
            <a:pPr marL="0" lvl="0" indent="0">
              <a:buNone/>
            </a:pPr>
            <a:r>
              <a:rPr lang="ru-RU" dirty="0" smtClean="0"/>
              <a:t>6. Яковлева </a:t>
            </a:r>
            <a:r>
              <a:rPr lang="ru-RU" dirty="0"/>
              <a:t>Н. Проектирование как педагогический феномен // Педагогика. - 2002. - № 6. - С. 8-14</a:t>
            </a:r>
          </a:p>
          <a:p>
            <a:pPr marL="0" lvl="0" indent="0">
              <a:buNone/>
            </a:pPr>
            <a:r>
              <a:rPr lang="ru-RU" dirty="0" smtClean="0"/>
              <a:t>7. Дозморова </a:t>
            </a:r>
            <a:r>
              <a:rPr lang="ru-RU" dirty="0"/>
              <a:t>Е.В. Новая система оценивания образовательных результатов//Методические рекомендации по формированию содержания и организации образовательного процесса / сост. Т.В. </a:t>
            </a:r>
            <a:r>
              <a:rPr lang="ru-RU" dirty="0" err="1"/>
              <a:t>Расташанская</a:t>
            </a:r>
            <a:r>
              <a:rPr lang="ru-RU" dirty="0"/>
              <a:t>. – Томск: ТОИПКРО, 2010</a:t>
            </a:r>
          </a:p>
          <a:p>
            <a:pPr marL="0" lvl="0" indent="0">
              <a:buNone/>
            </a:pPr>
            <a:r>
              <a:rPr lang="ru-RU" dirty="0" smtClean="0"/>
              <a:t>8. </a:t>
            </a:r>
            <a:r>
              <a:rPr lang="ru-RU" dirty="0" err="1" smtClean="0"/>
              <a:t>Петерсон</a:t>
            </a:r>
            <a:r>
              <a:rPr lang="ru-RU" dirty="0" smtClean="0"/>
              <a:t> </a:t>
            </a:r>
            <a:r>
              <a:rPr lang="ru-RU" dirty="0"/>
              <a:t>Л.Г., </a:t>
            </a:r>
            <a:r>
              <a:rPr lang="ru-RU" dirty="0" err="1"/>
              <a:t>Кубышева</a:t>
            </a:r>
            <a:r>
              <a:rPr lang="ru-RU" dirty="0"/>
              <a:t> М.А., Кудряшова Т.Г. Требование к составлению плана урока по дидактической системе </a:t>
            </a:r>
            <a:r>
              <a:rPr lang="ru-RU" dirty="0" err="1"/>
              <a:t>деятельностного</a:t>
            </a:r>
            <a:r>
              <a:rPr lang="ru-RU" dirty="0"/>
              <a:t> метода. – М., 2006.</a:t>
            </a:r>
          </a:p>
          <a:p>
            <a:pPr marL="0" indent="0">
              <a:buNone/>
            </a:pPr>
            <a:r>
              <a:rPr lang="ru-RU" b="1" dirty="0"/>
              <a:t>Интернет-ресурсы</a:t>
            </a:r>
            <a:endParaRPr lang="ru-RU" dirty="0"/>
          </a:p>
          <a:p>
            <a:pPr lvl="0"/>
            <a:r>
              <a:rPr lang="ru-RU" dirty="0"/>
              <a:t>Сайт Федерального методического центра по финансовой грамотности - https://www.hse.ru/org/hse/61217342/61217360/mcfc</a:t>
            </a:r>
          </a:p>
          <a:p>
            <a:pPr lvl="0"/>
            <a:r>
              <a:rPr lang="ru-RU" dirty="0"/>
              <a:t>Сайт национальной программы повышения финансовой грамотности населения - http://вашифинансы.рф/ </a:t>
            </a:r>
          </a:p>
          <a:p>
            <a:pPr lvl="0"/>
            <a:r>
              <a:rPr lang="ru-RU" dirty="0"/>
              <a:t>Сайт Министерства финансов РФ - www.minfin.ru</a:t>
            </a:r>
          </a:p>
          <a:p>
            <a:pPr lvl="0"/>
            <a:r>
              <a:rPr lang="ru-RU" dirty="0"/>
              <a:t>Сайт «Хочу. Могу. Знаю» - http://хочумогузнаю.рф </a:t>
            </a:r>
          </a:p>
        </p:txBody>
      </p:sp>
      <p:sp>
        <p:nvSpPr>
          <p:cNvPr id="3" name="Заголовок 2"/>
          <p:cNvSpPr>
            <a:spLocks noGrp="1"/>
          </p:cNvSpPr>
          <p:nvPr>
            <p:ph type="title"/>
          </p:nvPr>
        </p:nvSpPr>
        <p:spPr/>
        <p:txBody>
          <a:bodyPr/>
          <a:lstStyle/>
          <a:p>
            <a:r>
              <a:rPr lang="ru-RU" dirty="0" smtClean="0"/>
              <a:t>Рекомендуемая литература</a:t>
            </a:r>
            <a:endParaRPr lang="ru-RU" dirty="0"/>
          </a:p>
        </p:txBody>
      </p:sp>
    </p:spTree>
    <p:extLst>
      <p:ext uri="{BB962C8B-B14F-4D97-AF65-F5344CB8AC3E}">
        <p14:creationId xmlns:p14="http://schemas.microsoft.com/office/powerpoint/2010/main" val="358331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j0292152"/>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4679950" y="0"/>
            <a:ext cx="4464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2" name="Rectangle 4"/>
          <p:cNvSpPr>
            <a:spLocks noGrp="1" noChangeArrowheads="1"/>
          </p:cNvSpPr>
          <p:nvPr>
            <p:ph type="ctrTitle"/>
          </p:nvPr>
        </p:nvSpPr>
        <p:spPr>
          <a:xfrm>
            <a:off x="6350" y="1916113"/>
            <a:ext cx="9137650" cy="1920875"/>
          </a:xfrm>
        </p:spPr>
        <p:txBody>
          <a:bodyPr wrap="square" numCol="1" anchorCtr="0" compatLnSpc="1">
            <a:prstTxWarp prst="textNoShape">
              <a:avLst/>
            </a:prstTxWarp>
            <a:normAutofit/>
          </a:bodyPr>
          <a:lstStyle/>
          <a:p>
            <a:pPr algn="ctr" eaLnBrk="1" hangingPunct="1">
              <a:lnSpc>
                <a:spcPct val="90000"/>
              </a:lnSpc>
            </a:pPr>
            <a:r>
              <a:rPr lang="ru-RU" altLang="ru-RU" sz="3600" b="1" cap="none" dirty="0" smtClean="0">
                <a:solidFill>
                  <a:schemeClr val="tx1"/>
                </a:solidFill>
                <a:ea typeface="ＭＳ Ｐゴシック" pitchFamily="34" charset="-128"/>
              </a:rPr>
              <a:t>Раздел 4. Интерактивные методики </a:t>
            </a:r>
            <a:br>
              <a:rPr lang="ru-RU" altLang="ru-RU" sz="3600" b="1" cap="none" dirty="0" smtClean="0">
                <a:solidFill>
                  <a:schemeClr val="tx1"/>
                </a:solidFill>
                <a:ea typeface="ＭＳ Ｐゴシック" pitchFamily="34" charset="-128"/>
              </a:rPr>
            </a:br>
            <a:r>
              <a:rPr lang="ru-RU" altLang="ru-RU" sz="3600" b="1" cap="none" dirty="0" smtClean="0">
                <a:solidFill>
                  <a:schemeClr val="tx1"/>
                </a:solidFill>
                <a:ea typeface="ＭＳ Ｐゴシック" pitchFamily="34" charset="-128"/>
              </a:rPr>
              <a:t>обучения финансовой грамотности </a:t>
            </a:r>
            <a:br>
              <a:rPr lang="ru-RU" altLang="ru-RU" sz="3600" b="1" cap="none" dirty="0" smtClean="0">
                <a:solidFill>
                  <a:schemeClr val="tx1"/>
                </a:solidFill>
                <a:ea typeface="ＭＳ Ｐゴシック" pitchFamily="34" charset="-128"/>
              </a:rPr>
            </a:br>
            <a:r>
              <a:rPr lang="ru-RU" altLang="ru-RU" sz="2900" b="1" cap="none" dirty="0" smtClean="0">
                <a:solidFill>
                  <a:schemeClr val="tx1"/>
                </a:solidFill>
                <a:ea typeface="ＭＳ Ｐゴシック" pitchFamily="34" charset="-128"/>
              </a:rPr>
              <a:t>в образовательных организациях общего и среднего профессионального образования. </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4653136"/>
            <a:ext cx="2539123" cy="1969744"/>
          </a:xfrm>
          <a:prstGeom prst="rect">
            <a:avLst/>
          </a:prstGeom>
          <a:ln>
            <a:noFill/>
          </a:ln>
          <a:effectLst>
            <a:softEdge rad="112500"/>
          </a:effectLst>
        </p:spPr>
      </p:pic>
    </p:spTree>
    <p:extLst>
      <p:ext uri="{BB962C8B-B14F-4D97-AF65-F5344CB8AC3E}">
        <p14:creationId xmlns:p14="http://schemas.microsoft.com/office/powerpoint/2010/main" val="32813106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7" name="Rectangle 3"/>
          <p:cNvSpPr>
            <a:spLocks noGrp="1" noChangeArrowheads="1"/>
          </p:cNvSpPr>
          <p:nvPr>
            <p:ph sz="half" idx="4294967295"/>
          </p:nvPr>
        </p:nvSpPr>
        <p:spPr>
          <a:xfrm>
            <a:off x="468313" y="1557338"/>
            <a:ext cx="3959225" cy="4635500"/>
          </a:xfrm>
          <a:prstGeom prst="rect">
            <a:avLst/>
          </a:prstGeom>
        </p:spPr>
        <p:txBody>
          <a:bodyPr/>
          <a:lstStyle/>
          <a:p>
            <a:pPr marL="0" indent="0" algn="ctr" eaLnBrk="1" hangingPunct="1"/>
            <a:r>
              <a:rPr lang="ru-RU" altLang="ru-RU" sz="2400" u="sng" smtClean="0">
                <a:solidFill>
                  <a:srgbClr val="863204"/>
                </a:solidFill>
                <a:effectLst>
                  <a:outerShdw blurRad="38100" dist="38100" dir="2700000" algn="tl">
                    <a:srgbClr val="C0C0C0"/>
                  </a:outerShdw>
                </a:effectLst>
                <a:ea typeface="ＭＳ Ｐゴシック" pitchFamily="34" charset="-128"/>
              </a:rPr>
              <a:t>ПРИНЦИПЫ</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Позитивная взаимозависимость</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Индивидуальная ответственность</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Групповое взаимодействие</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Равное участие каждого</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Одновременная работа (лицом к лицу) </a:t>
            </a:r>
          </a:p>
          <a:p>
            <a:pPr marL="0" indent="0" eaLnBrk="1" hangingPunct="1">
              <a:buFont typeface="Wingdings" pitchFamily="2" charset="2"/>
              <a:buNone/>
            </a:pPr>
            <a:endParaRPr lang="ru-RU" altLang="ru-RU" sz="2400" smtClean="0">
              <a:effectLst>
                <a:outerShdw blurRad="38100" dist="38100" dir="2700000" algn="tl">
                  <a:srgbClr val="C0C0C0"/>
                </a:outerShdw>
              </a:effectLst>
              <a:ea typeface="ＭＳ Ｐゴシック" pitchFamily="34" charset="-128"/>
            </a:endParaRPr>
          </a:p>
        </p:txBody>
      </p:sp>
      <p:sp>
        <p:nvSpPr>
          <p:cNvPr id="441348" name="Rectangle 4"/>
          <p:cNvSpPr>
            <a:spLocks noGrp="1" noChangeArrowheads="1"/>
          </p:cNvSpPr>
          <p:nvPr>
            <p:ph sz="half" idx="4294967295"/>
          </p:nvPr>
        </p:nvSpPr>
        <p:spPr>
          <a:xfrm>
            <a:off x="4716463" y="1628775"/>
            <a:ext cx="4048125" cy="3713163"/>
          </a:xfrm>
          <a:prstGeom prst="rect">
            <a:avLst/>
          </a:prstGeom>
        </p:spPr>
        <p:txBody>
          <a:bodyPr/>
          <a:lstStyle/>
          <a:p>
            <a:pPr marL="0" indent="0" algn="ctr" eaLnBrk="1" hangingPunct="1"/>
            <a:r>
              <a:rPr lang="ru-RU" altLang="ru-RU" sz="2400" u="sng" smtClean="0">
                <a:solidFill>
                  <a:srgbClr val="863204"/>
                </a:solidFill>
                <a:effectLst>
                  <a:outerShdw blurRad="38100" dist="38100" dir="2700000" algn="tl">
                    <a:srgbClr val="C0C0C0"/>
                  </a:outerShdw>
                </a:effectLst>
                <a:ea typeface="ＭＳ Ｐゴシック" pitchFamily="34" charset="-128"/>
              </a:rPr>
              <a:t>ТЕХНИКА</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Распределение на группы</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Организация учебного пространства</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Сигнал к переключению внимания</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Распределение ролей</a:t>
            </a:r>
          </a:p>
          <a:p>
            <a:pPr marL="0" indent="0" eaLnBrk="1" hangingPunct="1">
              <a:buFont typeface="Arial" pitchFamily="34" charset="0"/>
              <a:buChar char="•"/>
            </a:pPr>
            <a:r>
              <a:rPr lang="ru-RU" altLang="ru-RU" sz="2400" smtClean="0">
                <a:effectLst>
                  <a:outerShdw blurRad="38100" dist="38100" dir="2700000" algn="tl">
                    <a:srgbClr val="C0C0C0"/>
                  </a:outerShdw>
                </a:effectLst>
                <a:ea typeface="ＭＳ Ｐゴシック" pitchFamily="34" charset="-128"/>
              </a:rPr>
              <a:t>Время</a:t>
            </a:r>
          </a:p>
        </p:txBody>
      </p:sp>
      <p:sp>
        <p:nvSpPr>
          <p:cNvPr id="441346" name="Rectangle 2"/>
          <p:cNvSpPr>
            <a:spLocks noGrp="1" noRot="1" noChangeArrowheads="1"/>
          </p:cNvSpPr>
          <p:nvPr>
            <p:ph type="title"/>
          </p:nvPr>
        </p:nvSpPr>
        <p:spPr>
          <a:xfrm>
            <a:off x="179388" y="0"/>
            <a:ext cx="8964612" cy="1143000"/>
          </a:xfrm>
        </p:spPr>
        <p:txBody>
          <a:bodyPr wrap="square" numCol="1" anchorCtr="0" compatLnSpc="1">
            <a:prstTxWarp prst="textNoShape">
              <a:avLst/>
            </a:prstTxWarp>
            <a:normAutofit fontScale="90000"/>
          </a:bodyPr>
          <a:lstStyle/>
          <a:p>
            <a:pPr algn="ctr" eaLnBrk="1" hangingPunct="1"/>
            <a:r>
              <a:rPr lang="en-US" altLang="ru-RU" sz="4000" cap="none" smtClean="0">
                <a:solidFill>
                  <a:srgbClr val="0000FF"/>
                </a:solidFill>
                <a:effectLst>
                  <a:outerShdw blurRad="38100" dist="38100" dir="2700000" algn="tl">
                    <a:srgbClr val="C0C0C0"/>
                  </a:outerShdw>
                </a:effectLst>
                <a:latin typeface="Times New Roman" pitchFamily="18" charset="0"/>
                <a:ea typeface="ＭＳ Ｐゴシック" pitchFamily="34" charset="-128"/>
              </a:rPr>
              <a:t>Cooperative Learning: </a:t>
            </a:r>
            <a:r>
              <a:rPr lang="ru-RU" altLang="ru-RU" sz="4000" cap="none" smtClean="0">
                <a:solidFill>
                  <a:srgbClr val="0000FF"/>
                </a:solidFill>
                <a:effectLst>
                  <a:outerShdw blurRad="38100" dist="38100" dir="2700000" algn="tl">
                    <a:srgbClr val="C0C0C0"/>
                  </a:outerShdw>
                </a:effectLst>
                <a:latin typeface="Times New Roman" pitchFamily="18" charset="0"/>
                <a:ea typeface="ＭＳ Ｐゴシック" pitchFamily="34" charset="-128"/>
              </a:rPr>
              <a:t/>
            </a:r>
            <a:br>
              <a:rPr lang="ru-RU" altLang="ru-RU" sz="4000" cap="none" smtClean="0">
                <a:solidFill>
                  <a:srgbClr val="0000FF"/>
                </a:solidFill>
                <a:effectLst>
                  <a:outerShdw blurRad="38100" dist="38100" dir="2700000" algn="tl">
                    <a:srgbClr val="C0C0C0"/>
                  </a:outerShdw>
                </a:effectLst>
                <a:latin typeface="Times New Roman" pitchFamily="18" charset="0"/>
                <a:ea typeface="ＭＳ Ｐゴシック" pitchFamily="34" charset="-128"/>
              </a:rPr>
            </a:br>
            <a:r>
              <a:rPr lang="ru-RU" altLang="ru-RU" sz="3600" cap="none" smtClean="0">
                <a:solidFill>
                  <a:srgbClr val="0000FF"/>
                </a:solidFill>
                <a:effectLst>
                  <a:outerShdw blurRad="38100" dist="38100" dir="2700000" algn="tl">
                    <a:srgbClr val="C0C0C0"/>
                  </a:outerShdw>
                </a:effectLst>
                <a:latin typeface="Times New Roman" pitchFamily="18" charset="0"/>
                <a:ea typeface="ＭＳ Ｐゴシック" pitchFamily="34" charset="-128"/>
              </a:rPr>
              <a:t>метод совместной работы</a:t>
            </a:r>
          </a:p>
        </p:txBody>
      </p:sp>
      <p:sp>
        <p:nvSpPr>
          <p:cNvPr id="441352" name="AutoShape 8"/>
          <p:cNvSpPr>
            <a:spLocks noChangeArrowheads="1"/>
          </p:cNvSpPr>
          <p:nvPr/>
        </p:nvSpPr>
        <p:spPr bwMode="auto">
          <a:xfrm>
            <a:off x="5076825" y="5445125"/>
            <a:ext cx="4067175" cy="1412875"/>
          </a:xfrm>
          <a:prstGeom prst="irregularSeal2">
            <a:avLst/>
          </a:prstGeom>
          <a:solidFill>
            <a:schemeClr val="accent2"/>
          </a:solidFill>
          <a:ln w="9525">
            <a:solidFill>
              <a:schemeClr val="tx1"/>
            </a:solidFill>
            <a:miter lim="800000"/>
            <a:headEnd/>
            <a:tailEnd/>
          </a:ln>
          <a:effectLs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ru-RU" altLang="ru-RU"/>
              <a:t>Групповая Динамика</a:t>
            </a:r>
          </a:p>
        </p:txBody>
      </p:sp>
    </p:spTree>
    <p:extLst>
      <p:ext uri="{BB962C8B-B14F-4D97-AF65-F5344CB8AC3E}">
        <p14:creationId xmlns:p14="http://schemas.microsoft.com/office/powerpoint/2010/main" val="38324167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16013" y="0"/>
            <a:ext cx="7559675" cy="973138"/>
          </a:xfrm>
        </p:spPr>
        <p:txBody>
          <a:bodyPr wrap="square" numCol="1" anchorCtr="0" compatLnSpc="1">
            <a:prstTxWarp prst="textNoShape">
              <a:avLst/>
            </a:prstTxWarp>
          </a:bodyPr>
          <a:lstStyle/>
          <a:p>
            <a:pPr eaLnBrk="1" hangingPunct="1"/>
            <a:r>
              <a:rPr lang="ru-RU" altLang="ru-RU" sz="4800" b="1" cap="none" smtClean="0">
                <a:solidFill>
                  <a:srgbClr val="04516D"/>
                </a:solidFill>
                <a:latin typeface="Comic Sans MS" pitchFamily="66" charset="0"/>
                <a:ea typeface="ＭＳ Ｐゴシック" pitchFamily="34" charset="-128"/>
              </a:rPr>
              <a:t>Примеры Рассадки</a:t>
            </a:r>
          </a:p>
        </p:txBody>
      </p:sp>
      <p:sp>
        <p:nvSpPr>
          <p:cNvPr id="633859" name="Rectangle 3"/>
          <p:cNvSpPr>
            <a:spLocks noChangeArrowheads="1"/>
          </p:cNvSpPr>
          <p:nvPr/>
        </p:nvSpPr>
        <p:spPr bwMode="auto">
          <a:xfrm>
            <a:off x="508000" y="1193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0" name="Rectangle 4"/>
          <p:cNvSpPr>
            <a:spLocks noChangeArrowheads="1"/>
          </p:cNvSpPr>
          <p:nvPr/>
        </p:nvSpPr>
        <p:spPr bwMode="auto">
          <a:xfrm>
            <a:off x="876300" y="1193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1" name="Rectangle 5"/>
          <p:cNvSpPr>
            <a:spLocks noChangeArrowheads="1"/>
          </p:cNvSpPr>
          <p:nvPr/>
        </p:nvSpPr>
        <p:spPr bwMode="auto">
          <a:xfrm>
            <a:off x="1244600" y="1206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2" name="Rectangle 6"/>
          <p:cNvSpPr>
            <a:spLocks noChangeArrowheads="1"/>
          </p:cNvSpPr>
          <p:nvPr/>
        </p:nvSpPr>
        <p:spPr bwMode="auto">
          <a:xfrm>
            <a:off x="520700" y="15494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3" name="Rectangle 7"/>
          <p:cNvSpPr>
            <a:spLocks noChangeArrowheads="1"/>
          </p:cNvSpPr>
          <p:nvPr/>
        </p:nvSpPr>
        <p:spPr bwMode="auto">
          <a:xfrm>
            <a:off x="901700" y="1574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4" name="Rectangle 8"/>
          <p:cNvSpPr>
            <a:spLocks noChangeArrowheads="1"/>
          </p:cNvSpPr>
          <p:nvPr/>
        </p:nvSpPr>
        <p:spPr bwMode="auto">
          <a:xfrm>
            <a:off x="1270000" y="1587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5" name="Rectangle 9"/>
          <p:cNvSpPr>
            <a:spLocks noChangeArrowheads="1"/>
          </p:cNvSpPr>
          <p:nvPr/>
        </p:nvSpPr>
        <p:spPr bwMode="auto">
          <a:xfrm>
            <a:off x="533400" y="19304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6" name="Rectangle 10"/>
          <p:cNvSpPr>
            <a:spLocks noChangeArrowheads="1"/>
          </p:cNvSpPr>
          <p:nvPr/>
        </p:nvSpPr>
        <p:spPr bwMode="auto">
          <a:xfrm>
            <a:off x="914400" y="1955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7" name="Rectangle 11"/>
          <p:cNvSpPr>
            <a:spLocks noChangeArrowheads="1"/>
          </p:cNvSpPr>
          <p:nvPr/>
        </p:nvSpPr>
        <p:spPr bwMode="auto">
          <a:xfrm>
            <a:off x="1308100" y="1968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8" name="Rectangle 12"/>
          <p:cNvSpPr>
            <a:spLocks noChangeArrowheads="1"/>
          </p:cNvSpPr>
          <p:nvPr/>
        </p:nvSpPr>
        <p:spPr bwMode="auto">
          <a:xfrm>
            <a:off x="546100" y="23241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69" name="Rectangle 13"/>
          <p:cNvSpPr>
            <a:spLocks noChangeArrowheads="1"/>
          </p:cNvSpPr>
          <p:nvPr/>
        </p:nvSpPr>
        <p:spPr bwMode="auto">
          <a:xfrm>
            <a:off x="939800" y="23241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0" name="Rectangle 14"/>
          <p:cNvSpPr>
            <a:spLocks noChangeArrowheads="1"/>
          </p:cNvSpPr>
          <p:nvPr/>
        </p:nvSpPr>
        <p:spPr bwMode="auto">
          <a:xfrm>
            <a:off x="1308100" y="23241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1" name="Rectangle 15"/>
          <p:cNvSpPr>
            <a:spLocks noChangeArrowheads="1"/>
          </p:cNvSpPr>
          <p:nvPr/>
        </p:nvSpPr>
        <p:spPr bwMode="auto">
          <a:xfrm>
            <a:off x="901700" y="2781300"/>
            <a:ext cx="317500" cy="2921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2" name="Rectangle 16"/>
          <p:cNvSpPr>
            <a:spLocks noChangeArrowheads="1"/>
          </p:cNvSpPr>
          <p:nvPr/>
        </p:nvSpPr>
        <p:spPr bwMode="auto">
          <a:xfrm>
            <a:off x="2387600" y="2349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3" name="Rectangle 17"/>
          <p:cNvSpPr>
            <a:spLocks noChangeArrowheads="1"/>
          </p:cNvSpPr>
          <p:nvPr/>
        </p:nvSpPr>
        <p:spPr bwMode="auto">
          <a:xfrm>
            <a:off x="2374900" y="19812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4" name="Rectangle 18"/>
          <p:cNvSpPr>
            <a:spLocks noChangeArrowheads="1"/>
          </p:cNvSpPr>
          <p:nvPr/>
        </p:nvSpPr>
        <p:spPr bwMode="auto">
          <a:xfrm>
            <a:off x="2362200" y="1587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5" name="Rectangle 19"/>
          <p:cNvSpPr>
            <a:spLocks noChangeArrowheads="1"/>
          </p:cNvSpPr>
          <p:nvPr/>
        </p:nvSpPr>
        <p:spPr bwMode="auto">
          <a:xfrm>
            <a:off x="2755900" y="1574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6" name="Rectangle 20"/>
          <p:cNvSpPr>
            <a:spLocks noChangeArrowheads="1"/>
          </p:cNvSpPr>
          <p:nvPr/>
        </p:nvSpPr>
        <p:spPr bwMode="auto">
          <a:xfrm>
            <a:off x="3136900" y="1587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7" name="Rectangle 21"/>
          <p:cNvSpPr>
            <a:spLocks noChangeArrowheads="1"/>
          </p:cNvSpPr>
          <p:nvPr/>
        </p:nvSpPr>
        <p:spPr bwMode="auto">
          <a:xfrm>
            <a:off x="3505200" y="16129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8" name="Rectangle 22"/>
          <p:cNvSpPr>
            <a:spLocks noChangeArrowheads="1"/>
          </p:cNvSpPr>
          <p:nvPr/>
        </p:nvSpPr>
        <p:spPr bwMode="auto">
          <a:xfrm>
            <a:off x="2768600" y="1955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79" name="Rectangle 23"/>
          <p:cNvSpPr>
            <a:spLocks noChangeArrowheads="1"/>
          </p:cNvSpPr>
          <p:nvPr/>
        </p:nvSpPr>
        <p:spPr bwMode="auto">
          <a:xfrm>
            <a:off x="3149600" y="19812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0" name="Rectangle 24"/>
          <p:cNvSpPr>
            <a:spLocks noChangeArrowheads="1"/>
          </p:cNvSpPr>
          <p:nvPr/>
        </p:nvSpPr>
        <p:spPr bwMode="auto">
          <a:xfrm>
            <a:off x="3543300" y="19939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1" name="Rectangle 25"/>
          <p:cNvSpPr>
            <a:spLocks noChangeArrowheads="1"/>
          </p:cNvSpPr>
          <p:nvPr/>
        </p:nvSpPr>
        <p:spPr bwMode="auto">
          <a:xfrm>
            <a:off x="2781300" y="2349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2" name="Rectangle 26"/>
          <p:cNvSpPr>
            <a:spLocks noChangeArrowheads="1"/>
          </p:cNvSpPr>
          <p:nvPr/>
        </p:nvSpPr>
        <p:spPr bwMode="auto">
          <a:xfrm>
            <a:off x="3175000" y="2349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3" name="Rectangle 27"/>
          <p:cNvSpPr>
            <a:spLocks noChangeArrowheads="1"/>
          </p:cNvSpPr>
          <p:nvPr/>
        </p:nvSpPr>
        <p:spPr bwMode="auto">
          <a:xfrm>
            <a:off x="3543300" y="2349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4" name="Rectangle 28"/>
          <p:cNvSpPr>
            <a:spLocks noChangeArrowheads="1"/>
          </p:cNvSpPr>
          <p:nvPr/>
        </p:nvSpPr>
        <p:spPr bwMode="auto">
          <a:xfrm>
            <a:off x="2959100" y="2794000"/>
            <a:ext cx="317500" cy="2921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5" name="Rectangle 29"/>
          <p:cNvSpPr>
            <a:spLocks noChangeArrowheads="1"/>
          </p:cNvSpPr>
          <p:nvPr/>
        </p:nvSpPr>
        <p:spPr bwMode="auto">
          <a:xfrm rot="-905494">
            <a:off x="4673600" y="2603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6" name="Rectangle 30"/>
          <p:cNvSpPr>
            <a:spLocks noChangeArrowheads="1"/>
          </p:cNvSpPr>
          <p:nvPr/>
        </p:nvSpPr>
        <p:spPr bwMode="auto">
          <a:xfrm rot="1583777">
            <a:off x="6286500" y="22733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7" name="Rectangle 31"/>
          <p:cNvSpPr>
            <a:spLocks noChangeArrowheads="1"/>
          </p:cNvSpPr>
          <p:nvPr/>
        </p:nvSpPr>
        <p:spPr bwMode="auto">
          <a:xfrm rot="1494286">
            <a:off x="6235700" y="26543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8" name="Rectangle 32"/>
          <p:cNvSpPr>
            <a:spLocks noChangeArrowheads="1"/>
          </p:cNvSpPr>
          <p:nvPr/>
        </p:nvSpPr>
        <p:spPr bwMode="auto">
          <a:xfrm rot="-1765575">
            <a:off x="4813300" y="21717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89" name="Rectangle 33"/>
          <p:cNvSpPr>
            <a:spLocks noChangeArrowheads="1"/>
          </p:cNvSpPr>
          <p:nvPr/>
        </p:nvSpPr>
        <p:spPr bwMode="auto">
          <a:xfrm rot="-824176">
            <a:off x="5130800" y="19177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0" name="Rectangle 34"/>
          <p:cNvSpPr>
            <a:spLocks noChangeArrowheads="1"/>
          </p:cNvSpPr>
          <p:nvPr/>
        </p:nvSpPr>
        <p:spPr bwMode="auto">
          <a:xfrm>
            <a:off x="5499100" y="18542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1" name="Rectangle 35"/>
          <p:cNvSpPr>
            <a:spLocks noChangeArrowheads="1"/>
          </p:cNvSpPr>
          <p:nvPr/>
        </p:nvSpPr>
        <p:spPr bwMode="auto">
          <a:xfrm rot="1350052">
            <a:off x="5892800" y="20574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2" name="Rectangle 36"/>
          <p:cNvSpPr>
            <a:spLocks noChangeArrowheads="1"/>
          </p:cNvSpPr>
          <p:nvPr/>
        </p:nvSpPr>
        <p:spPr bwMode="auto">
          <a:xfrm rot="-788041">
            <a:off x="5067300" y="23749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3" name="Rectangle 37"/>
          <p:cNvSpPr>
            <a:spLocks noChangeArrowheads="1"/>
          </p:cNvSpPr>
          <p:nvPr/>
        </p:nvSpPr>
        <p:spPr bwMode="auto">
          <a:xfrm>
            <a:off x="5473700" y="2222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4" name="Rectangle 38"/>
          <p:cNvSpPr>
            <a:spLocks noChangeArrowheads="1"/>
          </p:cNvSpPr>
          <p:nvPr/>
        </p:nvSpPr>
        <p:spPr bwMode="auto">
          <a:xfrm rot="1386365">
            <a:off x="5880100" y="24130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5" name="Rectangle 39"/>
          <p:cNvSpPr>
            <a:spLocks noChangeArrowheads="1"/>
          </p:cNvSpPr>
          <p:nvPr/>
        </p:nvSpPr>
        <p:spPr bwMode="auto">
          <a:xfrm>
            <a:off x="5448300" y="2806700"/>
            <a:ext cx="317500" cy="2921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6" name="Rectangle 40"/>
          <p:cNvSpPr>
            <a:spLocks noChangeArrowheads="1"/>
          </p:cNvSpPr>
          <p:nvPr/>
        </p:nvSpPr>
        <p:spPr bwMode="auto">
          <a:xfrm>
            <a:off x="1803400" y="4241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7" name="Rectangle 41"/>
          <p:cNvSpPr>
            <a:spLocks noChangeArrowheads="1"/>
          </p:cNvSpPr>
          <p:nvPr/>
        </p:nvSpPr>
        <p:spPr bwMode="auto">
          <a:xfrm>
            <a:off x="2268538" y="5805488"/>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8" name="Rectangle 42"/>
          <p:cNvSpPr>
            <a:spLocks noChangeArrowheads="1"/>
          </p:cNvSpPr>
          <p:nvPr/>
        </p:nvSpPr>
        <p:spPr bwMode="auto">
          <a:xfrm>
            <a:off x="1346200" y="46482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899" name="Rectangle 43"/>
          <p:cNvSpPr>
            <a:spLocks noChangeArrowheads="1"/>
          </p:cNvSpPr>
          <p:nvPr/>
        </p:nvSpPr>
        <p:spPr bwMode="auto">
          <a:xfrm>
            <a:off x="2260600" y="41021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0" name="Rectangle 44"/>
          <p:cNvSpPr>
            <a:spLocks noChangeArrowheads="1"/>
          </p:cNvSpPr>
          <p:nvPr/>
        </p:nvSpPr>
        <p:spPr bwMode="auto">
          <a:xfrm>
            <a:off x="2730500" y="4127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1" name="Rectangle 45"/>
          <p:cNvSpPr>
            <a:spLocks noChangeArrowheads="1"/>
          </p:cNvSpPr>
          <p:nvPr/>
        </p:nvSpPr>
        <p:spPr bwMode="auto">
          <a:xfrm>
            <a:off x="1403350" y="5229225"/>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2" name="Rectangle 46"/>
          <p:cNvSpPr>
            <a:spLocks noChangeArrowheads="1"/>
          </p:cNvSpPr>
          <p:nvPr/>
        </p:nvSpPr>
        <p:spPr bwMode="auto">
          <a:xfrm>
            <a:off x="3098800" y="44704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3" name="Rectangle 47"/>
          <p:cNvSpPr>
            <a:spLocks noChangeArrowheads="1"/>
          </p:cNvSpPr>
          <p:nvPr/>
        </p:nvSpPr>
        <p:spPr bwMode="auto">
          <a:xfrm>
            <a:off x="3276600" y="49149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4" name="Rectangle 48"/>
          <p:cNvSpPr>
            <a:spLocks noChangeArrowheads="1"/>
          </p:cNvSpPr>
          <p:nvPr/>
        </p:nvSpPr>
        <p:spPr bwMode="auto">
          <a:xfrm>
            <a:off x="1763713" y="5661025"/>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5" name="Rectangle 49"/>
          <p:cNvSpPr>
            <a:spLocks noChangeArrowheads="1"/>
          </p:cNvSpPr>
          <p:nvPr/>
        </p:nvSpPr>
        <p:spPr bwMode="auto">
          <a:xfrm>
            <a:off x="2700338" y="573405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6" name="Rectangle 50"/>
          <p:cNvSpPr>
            <a:spLocks noChangeArrowheads="1"/>
          </p:cNvSpPr>
          <p:nvPr/>
        </p:nvSpPr>
        <p:spPr bwMode="auto">
          <a:xfrm>
            <a:off x="3111500" y="54356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07" name="Rectangle 51"/>
          <p:cNvSpPr>
            <a:spLocks noChangeArrowheads="1"/>
          </p:cNvSpPr>
          <p:nvPr/>
        </p:nvSpPr>
        <p:spPr bwMode="auto">
          <a:xfrm>
            <a:off x="2336800" y="5054600"/>
            <a:ext cx="317500" cy="2921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97684" name="Group 52"/>
          <p:cNvGrpSpPr>
            <a:grpSpLocks/>
          </p:cNvGrpSpPr>
          <p:nvPr/>
        </p:nvGrpSpPr>
        <p:grpSpPr bwMode="auto">
          <a:xfrm rot="2401108">
            <a:off x="5181600" y="4978400"/>
            <a:ext cx="673100" cy="292100"/>
            <a:chOff x="3032" y="3064"/>
            <a:chExt cx="424" cy="184"/>
          </a:xfrm>
        </p:grpSpPr>
        <p:sp>
          <p:nvSpPr>
            <p:cNvPr id="633909" name="Rectangle 53"/>
            <p:cNvSpPr>
              <a:spLocks noChangeArrowheads="1"/>
            </p:cNvSpPr>
            <p:nvPr/>
          </p:nvSpPr>
          <p:spPr bwMode="auto">
            <a:xfrm>
              <a:off x="3031" y="3063"/>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10" name="Rectangle 54"/>
            <p:cNvSpPr>
              <a:spLocks noChangeArrowheads="1"/>
            </p:cNvSpPr>
            <p:nvPr/>
          </p:nvSpPr>
          <p:spPr bwMode="auto">
            <a:xfrm>
              <a:off x="3255" y="3064"/>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
        <p:nvSpPr>
          <p:cNvPr id="633911" name="Rectangle 55"/>
          <p:cNvSpPr>
            <a:spLocks noChangeArrowheads="1"/>
          </p:cNvSpPr>
          <p:nvPr/>
        </p:nvSpPr>
        <p:spPr bwMode="auto">
          <a:xfrm>
            <a:off x="4762500" y="5321300"/>
            <a:ext cx="317500" cy="2921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97686" name="Group 56"/>
          <p:cNvGrpSpPr>
            <a:grpSpLocks/>
          </p:cNvGrpSpPr>
          <p:nvPr/>
        </p:nvGrpSpPr>
        <p:grpSpPr bwMode="auto">
          <a:xfrm rot="1259572">
            <a:off x="5168900" y="4470400"/>
            <a:ext cx="673100" cy="292100"/>
            <a:chOff x="3032" y="3064"/>
            <a:chExt cx="424" cy="184"/>
          </a:xfrm>
        </p:grpSpPr>
        <p:sp>
          <p:nvSpPr>
            <p:cNvPr id="633913" name="Rectangle 57"/>
            <p:cNvSpPr>
              <a:spLocks noChangeArrowheads="1"/>
            </p:cNvSpPr>
            <p:nvPr/>
          </p:nvSpPr>
          <p:spPr bwMode="auto">
            <a:xfrm>
              <a:off x="3028" y="3063"/>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14" name="Rectangle 58"/>
            <p:cNvSpPr>
              <a:spLocks noChangeArrowheads="1"/>
            </p:cNvSpPr>
            <p:nvPr/>
          </p:nvSpPr>
          <p:spPr bwMode="auto">
            <a:xfrm>
              <a:off x="3252" y="3064"/>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nvGrpSpPr>
          <p:cNvPr id="197687" name="Group 59"/>
          <p:cNvGrpSpPr>
            <a:grpSpLocks/>
          </p:cNvGrpSpPr>
          <p:nvPr/>
        </p:nvGrpSpPr>
        <p:grpSpPr bwMode="auto">
          <a:xfrm rot="1259572">
            <a:off x="4914900" y="3975100"/>
            <a:ext cx="673100" cy="292100"/>
            <a:chOff x="3032" y="3064"/>
            <a:chExt cx="424" cy="184"/>
          </a:xfrm>
        </p:grpSpPr>
        <p:sp>
          <p:nvSpPr>
            <p:cNvPr id="633916" name="Rectangle 60"/>
            <p:cNvSpPr>
              <a:spLocks noChangeArrowheads="1"/>
            </p:cNvSpPr>
            <p:nvPr/>
          </p:nvSpPr>
          <p:spPr bwMode="auto">
            <a:xfrm>
              <a:off x="3028" y="3063"/>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17" name="Rectangle 61"/>
            <p:cNvSpPr>
              <a:spLocks noChangeArrowheads="1"/>
            </p:cNvSpPr>
            <p:nvPr/>
          </p:nvSpPr>
          <p:spPr bwMode="auto">
            <a:xfrm>
              <a:off x="3252" y="3064"/>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nvGrpSpPr>
          <p:cNvPr id="197688" name="Group 62"/>
          <p:cNvGrpSpPr>
            <a:grpSpLocks/>
          </p:cNvGrpSpPr>
          <p:nvPr/>
        </p:nvGrpSpPr>
        <p:grpSpPr bwMode="auto">
          <a:xfrm rot="-2098500">
            <a:off x="4051300" y="3987800"/>
            <a:ext cx="673100" cy="292100"/>
            <a:chOff x="3032" y="3064"/>
            <a:chExt cx="424" cy="184"/>
          </a:xfrm>
        </p:grpSpPr>
        <p:sp>
          <p:nvSpPr>
            <p:cNvPr id="633919" name="Rectangle 63"/>
            <p:cNvSpPr>
              <a:spLocks noChangeArrowheads="1"/>
            </p:cNvSpPr>
            <p:nvPr/>
          </p:nvSpPr>
          <p:spPr bwMode="auto">
            <a:xfrm>
              <a:off x="3032" y="3064"/>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20" name="Rectangle 64"/>
            <p:cNvSpPr>
              <a:spLocks noChangeArrowheads="1"/>
            </p:cNvSpPr>
            <p:nvPr/>
          </p:nvSpPr>
          <p:spPr bwMode="auto">
            <a:xfrm>
              <a:off x="3256" y="3062"/>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nvGrpSpPr>
          <p:cNvPr id="197689" name="Group 65"/>
          <p:cNvGrpSpPr>
            <a:grpSpLocks/>
          </p:cNvGrpSpPr>
          <p:nvPr/>
        </p:nvGrpSpPr>
        <p:grpSpPr bwMode="auto">
          <a:xfrm rot="-1676239">
            <a:off x="3924300" y="4533900"/>
            <a:ext cx="673100" cy="292100"/>
            <a:chOff x="3032" y="3064"/>
            <a:chExt cx="424" cy="184"/>
          </a:xfrm>
        </p:grpSpPr>
        <p:sp>
          <p:nvSpPr>
            <p:cNvPr id="633922" name="Rectangle 66"/>
            <p:cNvSpPr>
              <a:spLocks noChangeArrowheads="1"/>
            </p:cNvSpPr>
            <p:nvPr/>
          </p:nvSpPr>
          <p:spPr bwMode="auto">
            <a:xfrm>
              <a:off x="3032" y="3064"/>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23" name="Rectangle 67"/>
            <p:cNvSpPr>
              <a:spLocks noChangeArrowheads="1"/>
            </p:cNvSpPr>
            <p:nvPr/>
          </p:nvSpPr>
          <p:spPr bwMode="auto">
            <a:xfrm>
              <a:off x="3255" y="3063"/>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nvGrpSpPr>
          <p:cNvPr id="197690" name="Group 68"/>
          <p:cNvGrpSpPr>
            <a:grpSpLocks/>
          </p:cNvGrpSpPr>
          <p:nvPr/>
        </p:nvGrpSpPr>
        <p:grpSpPr bwMode="auto">
          <a:xfrm rot="-2940079">
            <a:off x="4000500" y="5067300"/>
            <a:ext cx="673100" cy="292100"/>
            <a:chOff x="3032" y="3064"/>
            <a:chExt cx="424" cy="184"/>
          </a:xfrm>
        </p:grpSpPr>
        <p:sp>
          <p:nvSpPr>
            <p:cNvPr id="633925" name="Rectangle 69"/>
            <p:cNvSpPr>
              <a:spLocks noChangeArrowheads="1"/>
            </p:cNvSpPr>
            <p:nvPr/>
          </p:nvSpPr>
          <p:spPr bwMode="auto">
            <a:xfrm>
              <a:off x="3032" y="3062"/>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26" name="Rectangle 70"/>
            <p:cNvSpPr>
              <a:spLocks noChangeArrowheads="1"/>
            </p:cNvSpPr>
            <p:nvPr/>
          </p:nvSpPr>
          <p:spPr bwMode="auto">
            <a:xfrm>
              <a:off x="3255" y="3060"/>
              <a:ext cx="200" cy="1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
        <p:nvSpPr>
          <p:cNvPr id="633927" name="Rectangle 71"/>
          <p:cNvSpPr>
            <a:spLocks noChangeArrowheads="1"/>
          </p:cNvSpPr>
          <p:nvPr/>
        </p:nvSpPr>
        <p:spPr bwMode="auto">
          <a:xfrm>
            <a:off x="6781800" y="37973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28" name="Rectangle 72"/>
          <p:cNvSpPr>
            <a:spLocks noChangeArrowheads="1"/>
          </p:cNvSpPr>
          <p:nvPr/>
        </p:nvSpPr>
        <p:spPr bwMode="auto">
          <a:xfrm>
            <a:off x="7099300" y="55880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29" name="Rectangle 73"/>
          <p:cNvSpPr>
            <a:spLocks noChangeArrowheads="1"/>
          </p:cNvSpPr>
          <p:nvPr/>
        </p:nvSpPr>
        <p:spPr bwMode="auto">
          <a:xfrm>
            <a:off x="6413500" y="4127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0" name="Rectangle 74"/>
          <p:cNvSpPr>
            <a:spLocks noChangeArrowheads="1"/>
          </p:cNvSpPr>
          <p:nvPr/>
        </p:nvSpPr>
        <p:spPr bwMode="auto">
          <a:xfrm>
            <a:off x="7200900" y="3746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1" name="Rectangle 75"/>
          <p:cNvSpPr>
            <a:spLocks noChangeArrowheads="1"/>
          </p:cNvSpPr>
          <p:nvPr/>
        </p:nvSpPr>
        <p:spPr bwMode="auto">
          <a:xfrm>
            <a:off x="7569200" y="39116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2" name="Rectangle 76"/>
          <p:cNvSpPr>
            <a:spLocks noChangeArrowheads="1"/>
          </p:cNvSpPr>
          <p:nvPr/>
        </p:nvSpPr>
        <p:spPr bwMode="auto">
          <a:xfrm>
            <a:off x="6324600" y="50165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3" name="Rectangle 77"/>
          <p:cNvSpPr>
            <a:spLocks noChangeArrowheads="1"/>
          </p:cNvSpPr>
          <p:nvPr/>
        </p:nvSpPr>
        <p:spPr bwMode="auto">
          <a:xfrm>
            <a:off x="7861300" y="42418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4" name="Rectangle 78"/>
          <p:cNvSpPr>
            <a:spLocks noChangeArrowheads="1"/>
          </p:cNvSpPr>
          <p:nvPr/>
        </p:nvSpPr>
        <p:spPr bwMode="auto">
          <a:xfrm>
            <a:off x="8051800" y="45974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5" name="Rectangle 79"/>
          <p:cNvSpPr>
            <a:spLocks noChangeArrowheads="1"/>
          </p:cNvSpPr>
          <p:nvPr/>
        </p:nvSpPr>
        <p:spPr bwMode="auto">
          <a:xfrm>
            <a:off x="6642100" y="53721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6" name="Rectangle 80"/>
          <p:cNvSpPr>
            <a:spLocks noChangeArrowheads="1"/>
          </p:cNvSpPr>
          <p:nvPr/>
        </p:nvSpPr>
        <p:spPr bwMode="auto">
          <a:xfrm>
            <a:off x="7607300" y="54356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7" name="Rectangle 81"/>
          <p:cNvSpPr>
            <a:spLocks noChangeArrowheads="1"/>
          </p:cNvSpPr>
          <p:nvPr/>
        </p:nvSpPr>
        <p:spPr bwMode="auto">
          <a:xfrm>
            <a:off x="7924800" y="5029200"/>
            <a:ext cx="317500" cy="2921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8" name="Rectangle 82"/>
          <p:cNvSpPr>
            <a:spLocks noChangeArrowheads="1"/>
          </p:cNvSpPr>
          <p:nvPr/>
        </p:nvSpPr>
        <p:spPr bwMode="auto">
          <a:xfrm rot="372207">
            <a:off x="6210300" y="4533900"/>
            <a:ext cx="317500" cy="2921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33939" name="Text Box 83"/>
          <p:cNvSpPr txBox="1">
            <a:spLocks noChangeArrowheads="1"/>
          </p:cNvSpPr>
          <p:nvPr/>
        </p:nvSpPr>
        <p:spPr bwMode="auto">
          <a:xfrm>
            <a:off x="6948488" y="1412875"/>
            <a:ext cx="16557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ru-RU" altLang="ru-RU" sz="1800"/>
              <a:t>Театр, амфитеатр</a:t>
            </a:r>
          </a:p>
        </p:txBody>
      </p:sp>
      <p:sp>
        <p:nvSpPr>
          <p:cNvPr id="633940" name="Text Box 84"/>
          <p:cNvSpPr txBox="1">
            <a:spLocks noChangeArrowheads="1"/>
          </p:cNvSpPr>
          <p:nvPr/>
        </p:nvSpPr>
        <p:spPr bwMode="auto">
          <a:xfrm>
            <a:off x="468313" y="3213100"/>
            <a:ext cx="23034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ru-RU" altLang="ru-RU" sz="1800"/>
              <a:t>Классная комната</a:t>
            </a:r>
          </a:p>
          <a:p>
            <a:pPr eaLnBrk="1" hangingPunct="1"/>
            <a:r>
              <a:rPr lang="ru-RU" altLang="ru-RU" sz="1800"/>
              <a:t>Конференция</a:t>
            </a:r>
          </a:p>
        </p:txBody>
      </p:sp>
      <p:sp>
        <p:nvSpPr>
          <p:cNvPr id="633941" name="Text Box 85"/>
          <p:cNvSpPr txBox="1">
            <a:spLocks noChangeArrowheads="1"/>
          </p:cNvSpPr>
          <p:nvPr/>
        </p:nvSpPr>
        <p:spPr bwMode="auto">
          <a:xfrm>
            <a:off x="3924300" y="3284538"/>
            <a:ext cx="172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ru-RU" altLang="ru-RU" sz="1800"/>
              <a:t>Банкетный стиль</a:t>
            </a:r>
          </a:p>
        </p:txBody>
      </p:sp>
      <p:sp>
        <p:nvSpPr>
          <p:cNvPr id="633942" name="Text Box 86"/>
          <p:cNvSpPr txBox="1">
            <a:spLocks noChangeArrowheads="1"/>
          </p:cNvSpPr>
          <p:nvPr/>
        </p:nvSpPr>
        <p:spPr bwMode="auto">
          <a:xfrm>
            <a:off x="7092950" y="2492375"/>
            <a:ext cx="180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ru-RU">
              <a:latin typeface="Arial" charset="0"/>
              <a:ea typeface="ＭＳ Ｐゴシック" charset="0"/>
            </a:endParaRPr>
          </a:p>
        </p:txBody>
      </p:sp>
      <p:sp>
        <p:nvSpPr>
          <p:cNvPr id="633943" name="Text Box 87"/>
          <p:cNvSpPr txBox="1">
            <a:spLocks noChangeArrowheads="1"/>
          </p:cNvSpPr>
          <p:nvPr/>
        </p:nvSpPr>
        <p:spPr bwMode="auto">
          <a:xfrm>
            <a:off x="7596188" y="1989138"/>
            <a:ext cx="1368425"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altLang="ru-RU" sz="8000" b="1"/>
              <a:t>U</a:t>
            </a:r>
            <a:r>
              <a:rPr lang="ru-RU" altLang="ru-RU" sz="1800"/>
              <a:t> -образный стиль</a:t>
            </a:r>
          </a:p>
        </p:txBody>
      </p:sp>
      <p:sp>
        <p:nvSpPr>
          <p:cNvPr id="633944" name="Line 88"/>
          <p:cNvSpPr>
            <a:spLocks noChangeShapeType="1"/>
          </p:cNvSpPr>
          <p:nvPr/>
        </p:nvSpPr>
        <p:spPr bwMode="auto">
          <a:xfrm>
            <a:off x="7524750" y="2420938"/>
            <a:ext cx="1150938" cy="36036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33945" name="Line 89"/>
          <p:cNvSpPr>
            <a:spLocks noChangeShapeType="1"/>
          </p:cNvSpPr>
          <p:nvPr/>
        </p:nvSpPr>
        <p:spPr bwMode="auto">
          <a:xfrm>
            <a:off x="1116013" y="4508500"/>
            <a:ext cx="2735262" cy="1368425"/>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Tree>
    <p:extLst>
      <p:ext uri="{BB962C8B-B14F-4D97-AF65-F5344CB8AC3E}">
        <p14:creationId xmlns:p14="http://schemas.microsoft.com/office/powerpoint/2010/main" val="1406201714"/>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107950" y="152400"/>
            <a:ext cx="8928100" cy="755650"/>
          </a:xfrm>
          <a:solidFill>
            <a:schemeClr val="accent2"/>
          </a:solidFill>
          <a:ln w="38100" cap="flat">
            <a:solidFill>
              <a:schemeClr val="bg1"/>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normAutofit fontScale="90000"/>
          </a:bodyPr>
          <a:lstStyle/>
          <a:p>
            <a:pPr algn="ctr" eaLnBrk="1" hangingPunct="1"/>
            <a:r>
              <a:rPr lang="ru-RU" altLang="ru-RU" b="1" cap="none" smtClean="0">
                <a:solidFill>
                  <a:srgbClr val="FFFF00"/>
                </a:solidFill>
                <a:latin typeface="Comic Sans MS" pitchFamily="66" charset="0"/>
                <a:ea typeface="ＭＳ Ｐゴシック" pitchFamily="34" charset="-128"/>
              </a:rPr>
              <a:t>Позиции:</a:t>
            </a:r>
          </a:p>
        </p:txBody>
      </p:sp>
      <p:grpSp>
        <p:nvGrpSpPr>
          <p:cNvPr id="615427" name="Group 3"/>
          <p:cNvGrpSpPr>
            <a:grpSpLocks/>
          </p:cNvGrpSpPr>
          <p:nvPr/>
        </p:nvGrpSpPr>
        <p:grpSpPr bwMode="auto">
          <a:xfrm>
            <a:off x="468313" y="1844675"/>
            <a:ext cx="3446462" cy="3122613"/>
            <a:chOff x="411" y="1056"/>
            <a:chExt cx="2171" cy="1967"/>
          </a:xfrm>
        </p:grpSpPr>
        <p:sp>
          <p:nvSpPr>
            <p:cNvPr id="198671" name="Rectangle 4"/>
            <p:cNvSpPr>
              <a:spLocks noChangeArrowheads="1"/>
            </p:cNvSpPr>
            <p:nvPr/>
          </p:nvSpPr>
          <p:spPr bwMode="auto">
            <a:xfrm>
              <a:off x="411" y="1056"/>
              <a:ext cx="2165" cy="196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72" name="Rectangle 5"/>
            <p:cNvSpPr>
              <a:spLocks noChangeArrowheads="1"/>
            </p:cNvSpPr>
            <p:nvPr/>
          </p:nvSpPr>
          <p:spPr bwMode="auto">
            <a:xfrm>
              <a:off x="411" y="1555"/>
              <a:ext cx="2171" cy="912"/>
            </a:xfrm>
            <a:prstGeom prst="rect">
              <a:avLst/>
            </a:prstGeom>
            <a:solidFill>
              <a:srgbClr val="C0C0C0"/>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73" name="Oval 6"/>
            <p:cNvSpPr>
              <a:spLocks noChangeArrowheads="1"/>
            </p:cNvSpPr>
            <p:nvPr/>
          </p:nvSpPr>
          <p:spPr bwMode="auto">
            <a:xfrm>
              <a:off x="1318" y="1056"/>
              <a:ext cx="376" cy="367"/>
            </a:xfrm>
            <a:prstGeom prst="ellipse">
              <a:avLst/>
            </a:prstGeom>
            <a:solidFill>
              <a:schemeClr val="tx2"/>
            </a:solidFill>
            <a:ln w="26988">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74" name="Oval 7"/>
            <p:cNvSpPr>
              <a:spLocks noChangeArrowheads="1"/>
            </p:cNvSpPr>
            <p:nvPr/>
          </p:nvSpPr>
          <p:spPr bwMode="auto">
            <a:xfrm>
              <a:off x="1318" y="2656"/>
              <a:ext cx="376" cy="367"/>
            </a:xfrm>
            <a:prstGeom prst="ellipse">
              <a:avLst/>
            </a:prstGeom>
            <a:solidFill>
              <a:schemeClr val="tx2"/>
            </a:solidFill>
            <a:ln w="26988">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grpSp>
          <p:nvGrpSpPr>
            <p:cNvPr id="198675" name="Group 8"/>
            <p:cNvGrpSpPr>
              <a:grpSpLocks/>
            </p:cNvGrpSpPr>
            <p:nvPr/>
          </p:nvGrpSpPr>
          <p:grpSpPr bwMode="auto">
            <a:xfrm>
              <a:off x="1164" y="1837"/>
              <a:ext cx="685" cy="169"/>
              <a:chOff x="2240" y="1902"/>
              <a:chExt cx="1193" cy="276"/>
            </a:xfrm>
          </p:grpSpPr>
          <p:sp>
            <p:nvSpPr>
              <p:cNvPr id="198676" name="Rectangle 9"/>
              <p:cNvSpPr>
                <a:spLocks noChangeArrowheads="1"/>
              </p:cNvSpPr>
              <p:nvPr/>
            </p:nvSpPr>
            <p:spPr bwMode="auto">
              <a:xfrm>
                <a:off x="2593" y="1902"/>
                <a:ext cx="520" cy="199"/>
              </a:xfrm>
              <a:prstGeom prst="rect">
                <a:avLst/>
              </a:prstGeom>
              <a:solidFill>
                <a:srgbClr val="9933FF"/>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77" name="Rectangle 10"/>
              <p:cNvSpPr>
                <a:spLocks noChangeArrowheads="1"/>
              </p:cNvSpPr>
              <p:nvPr/>
            </p:nvSpPr>
            <p:spPr bwMode="auto">
              <a:xfrm>
                <a:off x="2240" y="2040"/>
                <a:ext cx="1193" cy="138"/>
              </a:xfrm>
              <a:prstGeom prst="rect">
                <a:avLst/>
              </a:prstGeom>
              <a:solidFill>
                <a:srgbClr val="9933FF"/>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grpSp>
      </p:grpSp>
      <p:grpSp>
        <p:nvGrpSpPr>
          <p:cNvPr id="615435" name="Group 11"/>
          <p:cNvGrpSpPr>
            <a:grpSpLocks/>
          </p:cNvGrpSpPr>
          <p:nvPr/>
        </p:nvGrpSpPr>
        <p:grpSpPr bwMode="auto">
          <a:xfrm>
            <a:off x="4859338" y="1844675"/>
            <a:ext cx="3887787" cy="3122613"/>
            <a:chOff x="3120" y="1056"/>
            <a:chExt cx="2449" cy="1967"/>
          </a:xfrm>
        </p:grpSpPr>
        <p:sp>
          <p:nvSpPr>
            <p:cNvPr id="198664" name="Rectangle 12"/>
            <p:cNvSpPr>
              <a:spLocks noChangeArrowheads="1"/>
            </p:cNvSpPr>
            <p:nvPr/>
          </p:nvSpPr>
          <p:spPr bwMode="auto">
            <a:xfrm>
              <a:off x="3120" y="1056"/>
              <a:ext cx="2165" cy="196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65" name="Rectangle 13"/>
            <p:cNvSpPr>
              <a:spLocks noChangeArrowheads="1"/>
            </p:cNvSpPr>
            <p:nvPr/>
          </p:nvSpPr>
          <p:spPr bwMode="auto">
            <a:xfrm>
              <a:off x="3120" y="1555"/>
              <a:ext cx="2171" cy="912"/>
            </a:xfrm>
            <a:prstGeom prst="rect">
              <a:avLst/>
            </a:prstGeom>
            <a:solidFill>
              <a:srgbClr val="C0C0C0"/>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66" name="Oval 14"/>
            <p:cNvSpPr>
              <a:spLocks noChangeArrowheads="1"/>
            </p:cNvSpPr>
            <p:nvPr/>
          </p:nvSpPr>
          <p:spPr bwMode="auto">
            <a:xfrm>
              <a:off x="4027" y="1056"/>
              <a:ext cx="376" cy="367"/>
            </a:xfrm>
            <a:prstGeom prst="ellipse">
              <a:avLst/>
            </a:prstGeom>
            <a:solidFill>
              <a:schemeClr val="tx2"/>
            </a:solidFill>
            <a:ln w="26988">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67" name="Oval 15"/>
            <p:cNvSpPr>
              <a:spLocks noChangeArrowheads="1"/>
            </p:cNvSpPr>
            <p:nvPr/>
          </p:nvSpPr>
          <p:spPr bwMode="auto">
            <a:xfrm>
              <a:off x="5193" y="1775"/>
              <a:ext cx="376" cy="367"/>
            </a:xfrm>
            <a:prstGeom prst="ellipse">
              <a:avLst/>
            </a:prstGeom>
            <a:solidFill>
              <a:schemeClr val="tx2"/>
            </a:solidFill>
            <a:ln w="26988">
              <a:solidFill>
                <a:srgbClr val="000000"/>
              </a:solidFill>
              <a:round/>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grpSp>
          <p:nvGrpSpPr>
            <p:cNvPr id="198668" name="Group 16"/>
            <p:cNvGrpSpPr>
              <a:grpSpLocks/>
            </p:cNvGrpSpPr>
            <p:nvPr/>
          </p:nvGrpSpPr>
          <p:grpSpPr bwMode="auto">
            <a:xfrm>
              <a:off x="3188" y="2006"/>
              <a:ext cx="685" cy="169"/>
              <a:chOff x="2240" y="1902"/>
              <a:chExt cx="1193" cy="276"/>
            </a:xfrm>
          </p:grpSpPr>
          <p:sp>
            <p:nvSpPr>
              <p:cNvPr id="198669" name="Rectangle 17"/>
              <p:cNvSpPr>
                <a:spLocks noChangeArrowheads="1"/>
              </p:cNvSpPr>
              <p:nvPr/>
            </p:nvSpPr>
            <p:spPr bwMode="auto">
              <a:xfrm>
                <a:off x="2593" y="1902"/>
                <a:ext cx="520" cy="199"/>
              </a:xfrm>
              <a:prstGeom prst="rect">
                <a:avLst/>
              </a:prstGeom>
              <a:solidFill>
                <a:srgbClr val="9933FF"/>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sp>
            <p:nvSpPr>
              <p:cNvPr id="198670" name="Rectangle 18"/>
              <p:cNvSpPr>
                <a:spLocks noChangeArrowheads="1"/>
              </p:cNvSpPr>
              <p:nvPr/>
            </p:nvSpPr>
            <p:spPr bwMode="auto">
              <a:xfrm>
                <a:off x="2240" y="2040"/>
                <a:ext cx="1193" cy="138"/>
              </a:xfrm>
              <a:prstGeom prst="rect">
                <a:avLst/>
              </a:prstGeom>
              <a:solidFill>
                <a:srgbClr val="9933FF"/>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grpSp>
      </p:grpSp>
      <p:sp>
        <p:nvSpPr>
          <p:cNvPr id="615443" name="Rectangle 19"/>
          <p:cNvSpPr>
            <a:spLocks noChangeArrowheads="1"/>
          </p:cNvSpPr>
          <p:nvPr/>
        </p:nvSpPr>
        <p:spPr bwMode="auto">
          <a:xfrm>
            <a:off x="5014913" y="1143000"/>
            <a:ext cx="3351212" cy="504825"/>
          </a:xfrm>
          <a:prstGeom prst="rect">
            <a:avLst/>
          </a:prstGeom>
          <a:noFill/>
          <a:ln>
            <a:noFill/>
          </a:ln>
          <a:effectLst/>
          <a:extLst>
            <a:ext uri="{909E8E84-426E-40DD-AFC4-6F175D3DCCD1}">
              <a14:hiddenFill xmlns:a14="http://schemas.microsoft.com/office/drawing/2010/main">
                <a:gradFill rotWithShape="0">
                  <a:gsLst>
                    <a:gs pos="0">
                      <a:schemeClr val="accent1">
                        <a:gamma/>
                        <a:shade val="26275"/>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ru-RU" altLang="ru-RU" sz="2800"/>
              <a:t>Открытые </a:t>
            </a:r>
          </a:p>
        </p:txBody>
      </p:sp>
      <p:sp>
        <p:nvSpPr>
          <p:cNvPr id="615444" name="Rectangle 20"/>
          <p:cNvSpPr>
            <a:spLocks noChangeArrowheads="1"/>
          </p:cNvSpPr>
          <p:nvPr/>
        </p:nvSpPr>
        <p:spPr bwMode="auto">
          <a:xfrm>
            <a:off x="842963" y="1176338"/>
            <a:ext cx="3160712" cy="504825"/>
          </a:xfrm>
          <a:prstGeom prst="rect">
            <a:avLst/>
          </a:prstGeom>
          <a:noFill/>
          <a:ln>
            <a:noFill/>
          </a:ln>
          <a:effectLst/>
          <a:extLst>
            <a:ext uri="{909E8E84-426E-40DD-AFC4-6F175D3DCCD1}">
              <a14:hiddenFill xmlns:a14="http://schemas.microsoft.com/office/drawing/2010/main">
                <a:gradFill rotWithShape="0">
                  <a:gsLst>
                    <a:gs pos="0">
                      <a:schemeClr val="accent1">
                        <a:gamma/>
                        <a:shade val="26275"/>
                        <a:invGamma/>
                      </a:schemeClr>
                    </a:gs>
                    <a:gs pos="100000">
                      <a:schemeClr val="accent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ru-RU" altLang="ru-RU" sz="2800"/>
              <a:t>Закрытые</a:t>
            </a:r>
          </a:p>
        </p:txBody>
      </p:sp>
      <p:sp>
        <p:nvSpPr>
          <p:cNvPr id="615445" name="Text Box 21"/>
          <p:cNvSpPr txBox="1">
            <a:spLocks noChangeArrowheads="1"/>
          </p:cNvSpPr>
          <p:nvPr/>
        </p:nvSpPr>
        <p:spPr bwMode="auto">
          <a:xfrm>
            <a:off x="841375" y="5730875"/>
            <a:ext cx="5673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ru-RU" altLang="ru-RU" sz="1600"/>
              <a:t>Источник: консалтинговое агентство Качалов и Коллеги</a:t>
            </a:r>
            <a:endParaRPr lang="en-US" altLang="ru-RU" sz="1600"/>
          </a:p>
        </p:txBody>
      </p:sp>
    </p:spTree>
    <p:extLst>
      <p:ext uri="{BB962C8B-B14F-4D97-AF65-F5344CB8AC3E}">
        <p14:creationId xmlns:p14="http://schemas.microsoft.com/office/powerpoint/2010/main" val="329147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5444"/>
                                        </p:tgtEl>
                                        <p:attrNameLst>
                                          <p:attrName>style.visibility</p:attrName>
                                        </p:attrNameLst>
                                      </p:cBhvr>
                                      <p:to>
                                        <p:strVal val="visible"/>
                                      </p:to>
                                    </p:set>
                                    <p:animEffect transition="in" filter="wipe(left)">
                                      <p:cBhvr>
                                        <p:cTn id="7" dur="500"/>
                                        <p:tgtEl>
                                          <p:spTgt spid="61544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15427"/>
                                        </p:tgtEl>
                                        <p:attrNameLst>
                                          <p:attrName>style.visibility</p:attrName>
                                        </p:attrNameLst>
                                      </p:cBhvr>
                                      <p:to>
                                        <p:strVal val="visible"/>
                                      </p:to>
                                    </p:set>
                                    <p:animEffect transition="in" filter="wipe(left)">
                                      <p:cBhvr>
                                        <p:cTn id="11" dur="500"/>
                                        <p:tgtEl>
                                          <p:spTgt spid="6154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15443"/>
                                        </p:tgtEl>
                                        <p:attrNameLst>
                                          <p:attrName>style.visibility</p:attrName>
                                        </p:attrNameLst>
                                      </p:cBhvr>
                                      <p:to>
                                        <p:strVal val="visible"/>
                                      </p:to>
                                    </p:set>
                                    <p:animEffect transition="in" filter="wipe(down)">
                                      <p:cBhvr>
                                        <p:cTn id="16" dur="500"/>
                                        <p:tgtEl>
                                          <p:spTgt spid="615443"/>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615435"/>
                                        </p:tgtEl>
                                        <p:attrNameLst>
                                          <p:attrName>style.visibility</p:attrName>
                                        </p:attrNameLst>
                                      </p:cBhvr>
                                      <p:to>
                                        <p:strVal val="visible"/>
                                      </p:to>
                                    </p:set>
                                    <p:animEffect transition="in" filter="wipe(left)">
                                      <p:cBhvr>
                                        <p:cTn id="20" dur="500"/>
                                        <p:tgtEl>
                                          <p:spTgt spid="615435"/>
                                        </p:tgtEl>
                                      </p:cBhvr>
                                    </p:animEffec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5445">
                                            <p:txEl>
                                              <p:pRg st="0" end="0"/>
                                            </p:txEl>
                                          </p:spTgt>
                                        </p:tgtEl>
                                        <p:attrNameLst>
                                          <p:attrName>style.visibility</p:attrName>
                                        </p:attrNameLst>
                                      </p:cBhvr>
                                      <p:to>
                                        <p:strVal val="visible"/>
                                      </p:to>
                                    </p:set>
                                    <p:animEffect transition="in" filter="wipe(left)">
                                      <p:cBhvr>
                                        <p:cTn id="24" dur="500"/>
                                        <p:tgtEl>
                                          <p:spTgt spid="6154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43" grpId="0" autoUpdateAnimBg="0"/>
      <p:bldP spid="615444" grpId="0" autoUpdateAnimBg="0"/>
      <p:bldP spid="615445" grpId="0" build="p" autoUpdateAnimBg="0"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345425">
            <a:off x="3860800" y="1041400"/>
            <a:ext cx="1854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noGrp="1" noChangeArrowheads="1"/>
          </p:cNvSpPr>
          <p:nvPr>
            <p:ph type="title"/>
          </p:nvPr>
        </p:nvSpPr>
        <p:spPr bwMode="auto">
          <a:xfrm>
            <a:off x="107950" y="152400"/>
            <a:ext cx="8928100" cy="755650"/>
          </a:xfrm>
          <a:solidFill>
            <a:schemeClr val="accent2"/>
          </a:solidFill>
          <a:ln w="38100" cap="flat">
            <a:solidFill>
              <a:schemeClr val="bg1"/>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normAutofit fontScale="90000"/>
          </a:bodyPr>
          <a:lstStyle/>
          <a:p>
            <a:pPr algn="ctr" eaLnBrk="1" hangingPunct="1"/>
            <a:r>
              <a:rPr lang="en-US" altLang="ru-RU" b="1" cap="none" smtClean="0">
                <a:solidFill>
                  <a:srgbClr val="FFFF00"/>
                </a:solidFill>
                <a:latin typeface="Comic Sans MS" pitchFamily="66" charset="0"/>
                <a:ea typeface="ＭＳ Ｐゴシック" pitchFamily="34" charset="-128"/>
              </a:rPr>
              <a:t>П</a:t>
            </a:r>
            <a:r>
              <a:rPr lang="ru-RU" altLang="ru-RU" b="1" cap="none" smtClean="0">
                <a:solidFill>
                  <a:srgbClr val="FFFF00"/>
                </a:solidFill>
                <a:latin typeface="Comic Sans MS" pitchFamily="66" charset="0"/>
                <a:ea typeface="ＭＳ Ｐゴシック" pitchFamily="34" charset="-128"/>
              </a:rPr>
              <a:t>лан рассадки</a:t>
            </a:r>
          </a:p>
        </p:txBody>
      </p:sp>
      <p:sp>
        <p:nvSpPr>
          <p:cNvPr id="2" name="Oval 1"/>
          <p:cNvSpPr>
            <a:spLocks noChangeArrowheads="1"/>
          </p:cNvSpPr>
          <p:nvPr/>
        </p:nvSpPr>
        <p:spPr bwMode="auto">
          <a:xfrm>
            <a:off x="4932363" y="5157788"/>
            <a:ext cx="287337" cy="358775"/>
          </a:xfrm>
          <a:prstGeom prst="ellipse">
            <a:avLst/>
          </a:prstGeom>
          <a:solidFill>
            <a:srgbClr val="FF0000"/>
          </a:solidFill>
          <a:ln w="9525">
            <a:solidFill>
              <a:srgbClr val="76787B"/>
            </a:solidFill>
            <a:round/>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996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10339">
            <a:off x="395288" y="4005263"/>
            <a:ext cx="18970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361855">
            <a:off x="6962776" y="3756025"/>
            <a:ext cx="1890712"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844675"/>
            <a:ext cx="1998663"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8" name="Rectangle 10"/>
          <p:cNvSpPr>
            <a:spLocks noChangeArrowheads="1"/>
          </p:cNvSpPr>
          <p:nvPr/>
        </p:nvSpPr>
        <p:spPr bwMode="auto">
          <a:xfrm>
            <a:off x="3708400" y="6165850"/>
            <a:ext cx="1584325" cy="185738"/>
          </a:xfrm>
          <a:prstGeom prst="rect">
            <a:avLst/>
          </a:prstGeom>
          <a:solidFill>
            <a:srgbClr val="9933FF"/>
          </a:solidFill>
          <a:ln w="26988">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ru-RU" altLang="ru-RU" sz="1800"/>
          </a:p>
        </p:txBody>
      </p:sp>
      <p:pic>
        <p:nvPicPr>
          <p:cNvPr id="199689" name="Picture 3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086010">
            <a:off x="6083300" y="1784350"/>
            <a:ext cx="18542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flipV="1">
            <a:off x="5724525" y="4941888"/>
            <a:ext cx="863600" cy="21590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flipV="1">
            <a:off x="5364163" y="3644900"/>
            <a:ext cx="647700" cy="1223963"/>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Arrow Connector 39"/>
          <p:cNvCxnSpPr>
            <a:cxnSpLocks noChangeShapeType="1"/>
          </p:cNvCxnSpPr>
          <p:nvPr/>
        </p:nvCxnSpPr>
        <p:spPr bwMode="auto">
          <a:xfrm flipH="1" flipV="1">
            <a:off x="4643438" y="3284538"/>
            <a:ext cx="288925" cy="165735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ShapeType="1"/>
          </p:cNvCxnSpPr>
          <p:nvPr/>
        </p:nvCxnSpPr>
        <p:spPr bwMode="auto">
          <a:xfrm flipH="1" flipV="1">
            <a:off x="3348038" y="3860800"/>
            <a:ext cx="1295400" cy="1296988"/>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Arrow Connector 45"/>
          <p:cNvCxnSpPr>
            <a:cxnSpLocks noChangeShapeType="1"/>
          </p:cNvCxnSpPr>
          <p:nvPr/>
        </p:nvCxnSpPr>
        <p:spPr bwMode="auto">
          <a:xfrm>
            <a:off x="2987675" y="5445125"/>
            <a:ext cx="1296988" cy="0"/>
          </a:xfrm>
          <a:prstGeom prst="straightConnector1">
            <a:avLst/>
          </a:prstGeom>
          <a:noFill/>
          <a:ln w="25400">
            <a:solidFill>
              <a:schemeClr val="accent1"/>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536360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3"/>
          <p:cNvSpPr>
            <a:spLocks noGrp="1" noChangeArrowheads="1"/>
          </p:cNvSpPr>
          <p:nvPr>
            <p:ph sz="half" idx="4294967295"/>
          </p:nvPr>
        </p:nvSpPr>
        <p:spPr>
          <a:xfrm>
            <a:off x="250825" y="1628775"/>
            <a:ext cx="4321175" cy="4997450"/>
          </a:xfrm>
          <a:prstGeom prst="rect">
            <a:avLst/>
          </a:prstGeom>
          <a:ln>
            <a:solidFill>
              <a:srgbClr val="FF6600"/>
            </a:solidFill>
            <a:miter lim="800000"/>
            <a:headEnd/>
            <a:tailEnd/>
          </a:ln>
          <a:extLst>
            <a:ext uri="{909E8E84-426E-40DD-AFC4-6F175D3DCCD1}">
              <a14:hiddenFill xmlns:a14="http://schemas.microsoft.com/office/drawing/2010/main">
                <a:solidFill>
                  <a:srgbClr val="006600"/>
                </a:solidFill>
              </a14:hiddenFill>
            </a:ext>
          </a:extLst>
        </p:spPr>
        <p:txBody>
          <a:bodyPr/>
          <a:lstStyle/>
          <a:p>
            <a:pPr marL="0" indent="0" eaLnBrk="1" hangingPunct="1">
              <a:lnSpc>
                <a:spcPct val="90000"/>
              </a:lnSpc>
            </a:pPr>
            <a:r>
              <a:rPr lang="ru-RU" altLang="ru-RU" sz="2400" smtClean="0">
                <a:latin typeface="Comic Sans MS" pitchFamily="66" charset="0"/>
                <a:ea typeface="ＭＳ Ｐゴシック" pitchFamily="34" charset="-128"/>
              </a:rPr>
              <a:t>Формируются на длительный срок </a:t>
            </a:r>
            <a:r>
              <a:rPr lang="ru-RU" altLang="ru-RU" sz="2400" i="1" smtClean="0">
                <a:latin typeface="Comic Sans MS" pitchFamily="66" charset="0"/>
                <a:ea typeface="ＭＳ Ｐゴシック" pitchFamily="34" charset="-128"/>
              </a:rPr>
              <a:t>(например, по проблеме)</a:t>
            </a:r>
          </a:p>
          <a:p>
            <a:pPr marL="0" indent="0" eaLnBrk="1" hangingPunct="1">
              <a:lnSpc>
                <a:spcPct val="90000"/>
              </a:lnSpc>
            </a:pPr>
            <a:r>
              <a:rPr lang="ru-RU" altLang="ru-RU" sz="2400" smtClean="0">
                <a:latin typeface="Comic Sans MS" pitchFamily="66" charset="0"/>
                <a:ea typeface="ＭＳ Ｐゴシック" pitchFamily="34" charset="-128"/>
              </a:rPr>
              <a:t>Нужно принимать участие психологическую совместимость слушателей</a:t>
            </a:r>
          </a:p>
          <a:p>
            <a:pPr marL="0" indent="0" eaLnBrk="1" hangingPunct="1">
              <a:lnSpc>
                <a:spcPct val="90000"/>
              </a:lnSpc>
            </a:pPr>
            <a:r>
              <a:rPr lang="ru-RU" altLang="ru-RU" sz="2400" smtClean="0">
                <a:latin typeface="Comic Sans MS" pitchFamily="66" charset="0"/>
                <a:ea typeface="ＭＳ Ｐゴシック" pitchFamily="34" charset="-128"/>
              </a:rPr>
              <a:t>Целесообразна предварительная диагностика </a:t>
            </a:r>
            <a:r>
              <a:rPr lang="ru-RU" altLang="ru-RU" smtClean="0">
                <a:latin typeface="Comic Sans MS" pitchFamily="66" charset="0"/>
                <a:ea typeface="ＭＳ Ｐゴシック" pitchFamily="34" charset="-128"/>
              </a:rPr>
              <a:t>(анкетирование)</a:t>
            </a:r>
          </a:p>
        </p:txBody>
      </p:sp>
      <p:sp>
        <p:nvSpPr>
          <p:cNvPr id="200706" name="Rectangle 4"/>
          <p:cNvSpPr>
            <a:spLocks noGrp="1" noChangeArrowheads="1"/>
          </p:cNvSpPr>
          <p:nvPr>
            <p:ph sz="half" idx="4294967295"/>
          </p:nvPr>
        </p:nvSpPr>
        <p:spPr>
          <a:xfrm>
            <a:off x="4716463" y="1628775"/>
            <a:ext cx="4038600" cy="4895850"/>
          </a:xfrm>
          <a:prstGeom prst="rect">
            <a:avLst/>
          </a:prstGeom>
          <a:ln>
            <a:solidFill>
              <a:srgbClr val="333399"/>
            </a:solidFill>
            <a:miter lim="800000"/>
            <a:headEnd/>
            <a:tailEnd/>
          </a:ln>
          <a:extLst>
            <a:ext uri="{909E8E84-426E-40DD-AFC4-6F175D3DCCD1}">
              <a14:hiddenFill xmlns:a14="http://schemas.microsoft.com/office/drawing/2010/main">
                <a:solidFill>
                  <a:srgbClr val="660066"/>
                </a:solidFill>
              </a14:hiddenFill>
            </a:ext>
          </a:extLst>
        </p:spPr>
        <p:txBody>
          <a:bodyPr/>
          <a:lstStyle/>
          <a:p>
            <a:pPr marL="0" indent="0" eaLnBrk="1" hangingPunct="1">
              <a:lnSpc>
                <a:spcPct val="90000"/>
              </a:lnSpc>
              <a:spcBef>
                <a:spcPct val="50000"/>
              </a:spcBef>
            </a:pPr>
            <a:r>
              <a:rPr lang="ru-RU" altLang="ru-RU" smtClean="0">
                <a:latin typeface="Comic Sans MS" pitchFamily="66" charset="0"/>
                <a:ea typeface="ＭＳ Ｐゴシック" pitchFamily="34" charset="-128"/>
              </a:rPr>
              <a:t>Формируются для выполнения определенного задания</a:t>
            </a:r>
          </a:p>
          <a:p>
            <a:pPr marL="0" indent="0" eaLnBrk="1" hangingPunct="1">
              <a:lnSpc>
                <a:spcPct val="90000"/>
              </a:lnSpc>
              <a:spcBef>
                <a:spcPct val="50000"/>
              </a:spcBef>
            </a:pPr>
            <a:r>
              <a:rPr lang="ru-RU" altLang="ru-RU" smtClean="0">
                <a:latin typeface="Comic Sans MS" pitchFamily="66" charset="0"/>
                <a:ea typeface="ＭＳ Ｐゴシック" pitchFamily="34" charset="-128"/>
              </a:rPr>
              <a:t>Формируются на ограниченный промежуток времени</a:t>
            </a:r>
          </a:p>
          <a:p>
            <a:pPr marL="0" indent="0" eaLnBrk="1" hangingPunct="1">
              <a:lnSpc>
                <a:spcPct val="90000"/>
              </a:lnSpc>
              <a:spcBef>
                <a:spcPct val="50000"/>
              </a:spcBef>
            </a:pPr>
            <a:r>
              <a:rPr lang="ru-RU" altLang="ru-RU" smtClean="0">
                <a:latin typeface="Comic Sans MS" pitchFamily="66" charset="0"/>
                <a:ea typeface="ＭＳ Ｐゴシック" pitchFamily="34" charset="-128"/>
              </a:rPr>
              <a:t>По составу могут быть однородными или разнородными</a:t>
            </a:r>
          </a:p>
        </p:txBody>
      </p:sp>
      <p:sp>
        <p:nvSpPr>
          <p:cNvPr id="89090" name="Rectangle 2"/>
          <p:cNvSpPr>
            <a:spLocks noGrp="1" noChangeArrowheads="1"/>
          </p:cNvSpPr>
          <p:nvPr>
            <p:ph type="title"/>
          </p:nvPr>
        </p:nvSpPr>
        <p:spPr>
          <a:xfrm>
            <a:off x="250825" y="260350"/>
            <a:ext cx="8424863" cy="1189038"/>
          </a:xfrm>
          <a:extLst/>
        </p:spPr>
        <p:style>
          <a:lnRef idx="2">
            <a:schemeClr val="accent2"/>
          </a:lnRef>
          <a:fillRef idx="1">
            <a:schemeClr val="lt1"/>
          </a:fillRef>
          <a:effectRef idx="0">
            <a:schemeClr val="accent2"/>
          </a:effectRef>
          <a:fontRef idx="minor">
            <a:schemeClr val="dk1"/>
          </a:fontRef>
        </p:style>
        <p:txBody>
          <a:bodyPr wrap="square" numCol="1" anchorCtr="0" compatLnSpc="1">
            <a:prstTxWarp prst="textNoShape">
              <a:avLst/>
            </a:prstTxWarp>
          </a:bodyPr>
          <a:lstStyle/>
          <a:p>
            <a:pPr algn="ctr" eaLnBrk="1" hangingPunct="1"/>
            <a:r>
              <a:rPr lang="ru-RU" altLang="ru-RU" sz="3600" u="sng" cap="none" smtClean="0">
                <a:solidFill>
                  <a:srgbClr val="0000FF"/>
                </a:solidFill>
                <a:latin typeface="Comic Sans MS" pitchFamily="66" charset="0"/>
                <a:ea typeface="ＭＳ Ｐゴシック" pitchFamily="34" charset="-128"/>
              </a:rPr>
              <a:t>Деление на группы:</a:t>
            </a:r>
            <a:r>
              <a:rPr lang="ru-RU" altLang="ru-RU" sz="3600" cap="none" smtClean="0">
                <a:solidFill>
                  <a:srgbClr val="0000FF"/>
                </a:solidFill>
                <a:latin typeface="Comic Sans MS" pitchFamily="66" charset="0"/>
                <a:ea typeface="ＭＳ Ｐゴシック" pitchFamily="34" charset="-128"/>
              </a:rPr>
              <a:t> </a:t>
            </a:r>
            <a:br>
              <a:rPr lang="ru-RU" altLang="ru-RU" sz="3600" cap="none" smtClean="0">
                <a:solidFill>
                  <a:srgbClr val="0000FF"/>
                </a:solidFill>
                <a:latin typeface="Comic Sans MS" pitchFamily="66" charset="0"/>
                <a:ea typeface="ＭＳ Ｐゴシック" pitchFamily="34" charset="-128"/>
              </a:rPr>
            </a:br>
            <a:r>
              <a:rPr lang="ru-RU" altLang="ru-RU" sz="3600" cap="none" smtClean="0">
                <a:solidFill>
                  <a:srgbClr val="0000FF"/>
                </a:solidFill>
                <a:latin typeface="Comic Sans MS" pitchFamily="66" charset="0"/>
                <a:ea typeface="ＭＳ Ｐゴシック" pitchFamily="34" charset="-128"/>
              </a:rPr>
              <a:t>БАЗОВЫЕ И ВРЕМЕННЫЕ</a:t>
            </a:r>
          </a:p>
        </p:txBody>
      </p:sp>
    </p:spTree>
    <p:extLst>
      <p:ext uri="{BB962C8B-B14F-4D97-AF65-F5344CB8AC3E}">
        <p14:creationId xmlns:p14="http://schemas.microsoft.com/office/powerpoint/2010/main" val="1571635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3"/>
          <p:cNvSpPr>
            <a:spLocks noGrp="1" noChangeArrowheads="1"/>
          </p:cNvSpPr>
          <p:nvPr>
            <p:ph sz="half" idx="4294967295"/>
          </p:nvPr>
        </p:nvSpPr>
        <p:spPr>
          <a:xfrm>
            <a:off x="468313" y="1844675"/>
            <a:ext cx="4038600" cy="4781550"/>
          </a:xfrm>
          <a:prstGeom prst="rect">
            <a:avLst/>
          </a:prstGeom>
          <a:ln>
            <a:solidFill>
              <a:srgbClr val="0000FF"/>
            </a:solidFill>
            <a:miter lim="800000"/>
            <a:headEnd/>
            <a:tailEnd/>
          </a:ln>
          <a:extLst>
            <a:ext uri="{909E8E84-426E-40DD-AFC4-6F175D3DCCD1}">
              <a14:hiddenFill xmlns:a14="http://schemas.microsoft.com/office/drawing/2010/main">
                <a:solidFill>
                  <a:srgbClr val="006600"/>
                </a:solidFill>
              </a14:hiddenFill>
            </a:ext>
          </a:extLst>
        </p:spPr>
        <p:txBody>
          <a:bodyPr/>
          <a:lstStyle/>
          <a:p>
            <a:pPr marL="0" indent="0" eaLnBrk="1" hangingPunct="1">
              <a:lnSpc>
                <a:spcPct val="90000"/>
              </a:lnSpc>
            </a:pPr>
            <a:r>
              <a:rPr lang="ru-RU" altLang="ru-RU" smtClean="0">
                <a:latin typeface="Comic Sans MS" pitchFamily="66" charset="0"/>
                <a:ea typeface="ＭＳ Ｐゴシック" pitchFamily="34" charset="-128"/>
              </a:rPr>
              <a:t>Схожие по уровню слушатели</a:t>
            </a:r>
          </a:p>
          <a:p>
            <a:pPr marL="0" indent="0" eaLnBrk="1" hangingPunct="1">
              <a:lnSpc>
                <a:spcPct val="90000"/>
              </a:lnSpc>
            </a:pPr>
            <a:r>
              <a:rPr lang="ru-RU" altLang="ru-RU" smtClean="0">
                <a:latin typeface="Comic Sans MS" pitchFamily="66" charset="0"/>
                <a:ea typeface="ＭＳ Ｐゴシック" pitchFamily="34" charset="-128"/>
              </a:rPr>
              <a:t>Слушатели одного пола</a:t>
            </a:r>
          </a:p>
          <a:p>
            <a:pPr marL="0" indent="0" eaLnBrk="1" hangingPunct="1">
              <a:lnSpc>
                <a:spcPct val="90000"/>
              </a:lnSpc>
            </a:pPr>
            <a:r>
              <a:rPr lang="ru-RU" altLang="ru-RU" smtClean="0">
                <a:latin typeface="Comic Sans MS" pitchFamily="66" charset="0"/>
                <a:ea typeface="ＭＳ Ｐゴシック" pitchFamily="34" charset="-128"/>
              </a:rPr>
              <a:t>Слушатели, имеющие схожее мнение по вопросу</a:t>
            </a:r>
          </a:p>
          <a:p>
            <a:pPr marL="0" indent="0" eaLnBrk="1" hangingPunct="1">
              <a:lnSpc>
                <a:spcPct val="90000"/>
              </a:lnSpc>
            </a:pPr>
            <a:r>
              <a:rPr lang="ru-RU" altLang="ru-RU" smtClean="0">
                <a:latin typeface="Comic Sans MS" pitchFamily="66" charset="0"/>
                <a:ea typeface="ＭＳ Ｐゴシック" pitchFamily="34" charset="-128"/>
              </a:rPr>
              <a:t>Слушатели одной специализации (цивилисты – криминалисты)</a:t>
            </a:r>
          </a:p>
        </p:txBody>
      </p:sp>
      <p:sp>
        <p:nvSpPr>
          <p:cNvPr id="201730" name="Rectangle 4"/>
          <p:cNvSpPr>
            <a:spLocks noGrp="1" noChangeArrowheads="1"/>
          </p:cNvSpPr>
          <p:nvPr>
            <p:ph sz="half" idx="4294967295"/>
          </p:nvPr>
        </p:nvSpPr>
        <p:spPr>
          <a:xfrm>
            <a:off x="4716463" y="1916113"/>
            <a:ext cx="4038600" cy="4608512"/>
          </a:xfrm>
          <a:prstGeom prst="rect">
            <a:avLst/>
          </a:prstGeom>
          <a:ln>
            <a:solidFill>
              <a:srgbClr val="800080"/>
            </a:solidFill>
            <a:miter lim="800000"/>
            <a:headEnd/>
            <a:tailEnd/>
          </a:ln>
          <a:extLst>
            <a:ext uri="{909E8E84-426E-40DD-AFC4-6F175D3DCCD1}">
              <a14:hiddenFill xmlns:a14="http://schemas.microsoft.com/office/drawing/2010/main">
                <a:solidFill>
                  <a:srgbClr val="660066"/>
                </a:solidFill>
              </a14:hiddenFill>
            </a:ext>
          </a:extLst>
        </p:spPr>
        <p:txBody>
          <a:bodyPr/>
          <a:lstStyle/>
          <a:p>
            <a:pPr marL="0" indent="0" eaLnBrk="1" hangingPunct="1">
              <a:lnSpc>
                <a:spcPct val="90000"/>
              </a:lnSpc>
            </a:pPr>
            <a:r>
              <a:rPr lang="ru-RU" altLang="ru-RU" smtClean="0">
                <a:latin typeface="Comic Sans MS" pitchFamily="66" charset="0"/>
                <a:ea typeface="ＭＳ Ｐゴシック" pitchFamily="34" charset="-128"/>
              </a:rPr>
              <a:t>«Сильные» и «слабые» учащиеся</a:t>
            </a:r>
          </a:p>
          <a:p>
            <a:pPr marL="0" indent="0" eaLnBrk="1" hangingPunct="1">
              <a:lnSpc>
                <a:spcPct val="90000"/>
              </a:lnSpc>
            </a:pPr>
            <a:r>
              <a:rPr lang="ru-RU" altLang="ru-RU" smtClean="0">
                <a:latin typeface="Comic Sans MS" pitchFamily="66" charset="0"/>
                <a:ea typeface="ＭＳ Ｐゴシック" pitchFamily="34" charset="-128"/>
              </a:rPr>
              <a:t>Слушатели разного пола</a:t>
            </a:r>
          </a:p>
          <a:p>
            <a:pPr marL="0" indent="0" eaLnBrk="1" hangingPunct="1">
              <a:lnSpc>
                <a:spcPct val="90000"/>
              </a:lnSpc>
            </a:pPr>
            <a:r>
              <a:rPr lang="ru-RU" altLang="ru-RU" smtClean="0">
                <a:latin typeface="Comic Sans MS" pitchFamily="66" charset="0"/>
                <a:ea typeface="ＭＳ Ｐゴシック" pitchFamily="34" charset="-128"/>
              </a:rPr>
              <a:t>Слушатели, имеющие полярное мнение по вопросу</a:t>
            </a:r>
          </a:p>
          <a:p>
            <a:pPr marL="0" indent="0" eaLnBrk="1" hangingPunct="1">
              <a:lnSpc>
                <a:spcPct val="90000"/>
              </a:lnSpc>
            </a:pPr>
            <a:r>
              <a:rPr lang="ru-RU" altLang="ru-RU" smtClean="0">
                <a:latin typeface="Comic Sans MS" pitchFamily="66" charset="0"/>
                <a:ea typeface="ＭＳ Ｐゴシック" pitchFamily="34" charset="-128"/>
              </a:rPr>
              <a:t>Слушатели разных специализаций (профилей)</a:t>
            </a:r>
          </a:p>
        </p:txBody>
      </p:sp>
      <p:sp>
        <p:nvSpPr>
          <p:cNvPr id="90114" name="Rectangle 2"/>
          <p:cNvSpPr>
            <a:spLocks noGrp="1" noChangeArrowheads="1"/>
          </p:cNvSpPr>
          <p:nvPr>
            <p:ph type="title"/>
          </p:nvPr>
        </p:nvSpPr>
        <p:spPr>
          <a:xfrm>
            <a:off x="323850" y="152400"/>
            <a:ext cx="7993063" cy="1404938"/>
          </a:xfrm>
          <a:extLst>
            <a:ext uri="{909E8E84-426E-40DD-AFC4-6F175D3DCCD1}">
              <a14:hiddenFill xmlns:a14="http://schemas.microsoft.com/office/drawing/2010/main">
                <a:solidFill>
                  <a:srgbClr val="A50021"/>
                </a:solidFill>
              </a14:hiddenFill>
            </a:ext>
          </a:extLst>
        </p:spPr>
        <p:txBody>
          <a:bodyPr wrap="square" numCol="1" anchorCtr="0" compatLnSpc="1">
            <a:prstTxWarp prst="textNoShape">
              <a:avLst/>
            </a:prstTxWarp>
          </a:bodyPr>
          <a:lstStyle/>
          <a:p>
            <a:pPr eaLnBrk="1" hangingPunct="1"/>
            <a:r>
              <a:rPr lang="ru-RU" altLang="ru-RU" sz="4000" u="sng" cap="none" smtClean="0">
                <a:solidFill>
                  <a:srgbClr val="0000FF"/>
                </a:solidFill>
                <a:latin typeface="Comic Sans MS" pitchFamily="66" charset="0"/>
                <a:ea typeface="ＭＳ Ｐゴシック" pitchFamily="34" charset="-128"/>
              </a:rPr>
              <a:t>Деление на группы:</a:t>
            </a:r>
            <a:r>
              <a:rPr lang="ru-RU" altLang="ru-RU" sz="4000" cap="none" smtClean="0">
                <a:solidFill>
                  <a:srgbClr val="0000FF"/>
                </a:solidFill>
                <a:latin typeface="Comic Sans MS" pitchFamily="66" charset="0"/>
                <a:ea typeface="ＭＳ Ｐゴシック" pitchFamily="34" charset="-128"/>
              </a:rPr>
              <a:t> </a:t>
            </a:r>
            <a:r>
              <a:rPr lang="ru-RU" altLang="ru-RU" sz="3600" cap="none" smtClean="0">
                <a:solidFill>
                  <a:srgbClr val="0000FF"/>
                </a:solidFill>
                <a:latin typeface="Comic Sans MS" pitchFamily="66" charset="0"/>
                <a:ea typeface="ＭＳ Ｐゴシック" pitchFamily="34" charset="-128"/>
              </a:rPr>
              <a:t>ОДНОРОДНЫЕ И РАЗНОРОДНЫЕ</a:t>
            </a:r>
          </a:p>
        </p:txBody>
      </p:sp>
    </p:spTree>
    <p:extLst>
      <p:ext uri="{BB962C8B-B14F-4D97-AF65-F5344CB8AC3E}">
        <p14:creationId xmlns:p14="http://schemas.microsoft.com/office/powerpoint/2010/main" val="12978541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5288" y="0"/>
            <a:ext cx="8275637" cy="720725"/>
          </a:xfrm>
          <a:extLst>
            <a:ext uri="{909E8E84-426E-40DD-AFC4-6F175D3DCCD1}">
              <a14:hiddenFill xmlns:a14="http://schemas.microsoft.com/office/drawing/2010/main">
                <a:solidFill>
                  <a:srgbClr val="990000"/>
                </a:solidFill>
              </a14:hiddenFill>
            </a:ext>
          </a:extLst>
        </p:spPr>
        <p:txBody>
          <a:bodyPr wrap="square" numCol="1" anchorCtr="0" compatLnSpc="1">
            <a:prstTxWarp prst="textNoShape">
              <a:avLst/>
            </a:prstTxWarp>
          </a:bodyPr>
          <a:lstStyle/>
          <a:p>
            <a:pPr eaLnBrk="1" hangingPunct="1"/>
            <a:r>
              <a:rPr lang="ru-RU" altLang="ru-RU" sz="4000" cap="none" smtClean="0">
                <a:solidFill>
                  <a:srgbClr val="0000FF"/>
                </a:solidFill>
                <a:latin typeface="Comic Sans MS" pitchFamily="66" charset="0"/>
                <a:ea typeface="ＭＳ Ｐゴシック" pitchFamily="34" charset="-128"/>
              </a:rPr>
              <a:t>Роли в группе</a:t>
            </a:r>
          </a:p>
        </p:txBody>
      </p:sp>
      <p:sp>
        <p:nvSpPr>
          <p:cNvPr id="787464" name="Rectangle 8"/>
          <p:cNvSpPr>
            <a:spLocks noGrp="1" noChangeArrowheads="1"/>
          </p:cNvSpPr>
          <p:nvPr>
            <p:ph idx="1"/>
          </p:nvPr>
        </p:nvSpPr>
        <p:spPr>
          <a:xfrm>
            <a:off x="0" y="765175"/>
            <a:ext cx="9144000" cy="5256213"/>
          </a:xfrm>
        </p:spPr>
        <p:txBody>
          <a:bodyPr/>
          <a:lstStyle/>
          <a:p>
            <a:pPr eaLnBrk="1" hangingPunct="1">
              <a:lnSpc>
                <a:spcPct val="80000"/>
              </a:lnSpc>
            </a:pPr>
            <a:r>
              <a:rPr lang="ru-RU" altLang="ru-RU" sz="2800" smtClean="0">
                <a:solidFill>
                  <a:srgbClr val="800080"/>
                </a:solidFill>
                <a:ea typeface="ＭＳ Ｐゴシック" pitchFamily="34" charset="-128"/>
              </a:rPr>
              <a:t>Администратор</a:t>
            </a:r>
            <a:r>
              <a:rPr lang="en-US" altLang="ru-RU" sz="2800" smtClean="0">
                <a:ea typeface="ＭＳ Ｐゴシック" pitchFamily="34" charset="-128"/>
              </a:rPr>
              <a:t> </a:t>
            </a:r>
            <a:r>
              <a:rPr lang="ru-RU" altLang="ru-RU" sz="2800" smtClean="0">
                <a:ea typeface="ＭＳ Ｐゴシック" pitchFamily="34" charset="-128"/>
              </a:rPr>
              <a:t>- организует, координирует и контролирует деятельность группы. определяет цели группы и проблемы, распределяет задачи и обязанности, поощряет членов группы</a:t>
            </a:r>
          </a:p>
          <a:p>
            <a:pPr eaLnBrk="1" hangingPunct="1">
              <a:lnSpc>
                <a:spcPct val="80000"/>
              </a:lnSpc>
            </a:pPr>
            <a:r>
              <a:rPr lang="ru-RU" altLang="ru-RU" sz="2800" smtClean="0">
                <a:solidFill>
                  <a:srgbClr val="3333CC"/>
                </a:solidFill>
                <a:ea typeface="ＭＳ Ｐゴシック" pitchFamily="34" charset="-128"/>
              </a:rPr>
              <a:t>Креативщик</a:t>
            </a:r>
            <a:r>
              <a:rPr lang="ru-RU" altLang="ru-RU" sz="2800" smtClean="0">
                <a:solidFill>
                  <a:schemeClr val="hlink"/>
                </a:solidFill>
                <a:ea typeface="ＭＳ Ｐゴシック" pitchFamily="34" charset="-128"/>
              </a:rPr>
              <a:t> </a:t>
            </a:r>
            <a:r>
              <a:rPr lang="ru-RU" altLang="ru-RU" sz="2800" smtClean="0">
                <a:ea typeface="ＭＳ Ｐゴシック" pitchFamily="34" charset="-128"/>
              </a:rPr>
              <a:t>- предлагает идеи и стратегии для достижения целей, обозначенных командой. Требует творчества и воображения</a:t>
            </a:r>
          </a:p>
          <a:p>
            <a:pPr eaLnBrk="1" hangingPunct="1">
              <a:lnSpc>
                <a:spcPct val="80000"/>
              </a:lnSpc>
            </a:pPr>
            <a:r>
              <a:rPr lang="ru-RU" altLang="ru-RU" sz="2800" smtClean="0">
                <a:solidFill>
                  <a:srgbClr val="663300"/>
                </a:solidFill>
                <a:ea typeface="ＭＳ Ｐゴシック" pitchFamily="34" charset="-128"/>
              </a:rPr>
              <a:t>Оценщик</a:t>
            </a:r>
            <a:r>
              <a:rPr lang="ru-RU" altLang="ru-RU" sz="2800" smtClean="0">
                <a:ea typeface="ＭＳ Ｐゴシック" pitchFamily="34" charset="-128"/>
              </a:rPr>
              <a:t> - анализ идей и предложений, оценка выполнимости и ценности. способность конструктивно показывать слабые стороны предложений.</a:t>
            </a:r>
          </a:p>
          <a:p>
            <a:pPr eaLnBrk="1" hangingPunct="1">
              <a:lnSpc>
                <a:spcPct val="80000"/>
              </a:lnSpc>
            </a:pPr>
            <a:r>
              <a:rPr lang="ru-RU" altLang="ru-RU" sz="2800" smtClean="0">
                <a:solidFill>
                  <a:srgbClr val="006600"/>
                </a:solidFill>
                <a:ea typeface="ＭＳ Ｐゴシック" pitchFamily="34" charset="-128"/>
              </a:rPr>
              <a:t>Презентатор</a:t>
            </a:r>
            <a:r>
              <a:rPr lang="ru-RU" altLang="ru-RU" sz="2800" smtClean="0">
                <a:solidFill>
                  <a:schemeClr val="hlink"/>
                </a:solidFill>
                <a:ea typeface="ＭＳ Ｐゴシック" pitchFamily="34" charset="-128"/>
              </a:rPr>
              <a:t> – </a:t>
            </a:r>
            <a:r>
              <a:rPr lang="ru-RU" altLang="ru-RU" sz="2800" smtClean="0">
                <a:ea typeface="ＭＳ Ｐゴシック" pitchFamily="34" charset="-128"/>
              </a:rPr>
              <a:t>представляет </a:t>
            </a:r>
            <a:endParaRPr lang="ru-RU" altLang="ru-RU" sz="2800" smtClean="0">
              <a:solidFill>
                <a:schemeClr val="hlink"/>
              </a:solidFill>
              <a:ea typeface="ＭＳ Ｐゴシック" pitchFamily="34" charset="-128"/>
            </a:endParaRPr>
          </a:p>
          <a:p>
            <a:pPr eaLnBrk="1" hangingPunct="1">
              <a:lnSpc>
                <a:spcPct val="80000"/>
              </a:lnSpc>
            </a:pPr>
            <a:r>
              <a:rPr lang="ru-RU" altLang="ru-RU" sz="2800" smtClean="0">
                <a:solidFill>
                  <a:srgbClr val="800000"/>
                </a:solidFill>
                <a:ea typeface="ＭＳ Ｐゴシック" pitchFamily="34" charset="-128"/>
              </a:rPr>
              <a:t>Тайм-кипер</a:t>
            </a:r>
            <a:r>
              <a:rPr lang="ru-RU" altLang="ru-RU" sz="2800" smtClean="0">
                <a:ea typeface="ＭＳ Ｐゴシック" pitchFamily="34" charset="-128"/>
              </a:rPr>
              <a:t> – следит за регламентом, обеспечивает своевременную подготовку материалов</a:t>
            </a:r>
          </a:p>
        </p:txBody>
      </p:sp>
      <p:sp>
        <p:nvSpPr>
          <p:cNvPr id="787459" name="Rectangle 3"/>
          <p:cNvSpPr>
            <a:spLocks noChangeArrowheads="1"/>
          </p:cNvSpPr>
          <p:nvPr/>
        </p:nvSpPr>
        <p:spPr bwMode="auto">
          <a:xfrm>
            <a:off x="2554288" y="1598613"/>
            <a:ext cx="40370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ru-RU" sz="2400">
              <a:latin typeface="Times New Roman" charset="0"/>
              <a:ea typeface="ＭＳ Ｐゴシック" charset="0"/>
            </a:endParaRPr>
          </a:p>
        </p:txBody>
      </p:sp>
      <p:sp>
        <p:nvSpPr>
          <p:cNvPr id="787460" name="Line 4"/>
          <p:cNvSpPr>
            <a:spLocks noChangeShapeType="1"/>
          </p:cNvSpPr>
          <p:nvPr/>
        </p:nvSpPr>
        <p:spPr bwMode="auto">
          <a:xfrm>
            <a:off x="534988" y="1712913"/>
            <a:ext cx="403701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87461" name="Line 5"/>
          <p:cNvSpPr>
            <a:spLocks noChangeShapeType="1"/>
          </p:cNvSpPr>
          <p:nvPr/>
        </p:nvSpPr>
        <p:spPr bwMode="auto">
          <a:xfrm>
            <a:off x="534988" y="5373688"/>
            <a:ext cx="403701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87462" name="Line 6"/>
          <p:cNvSpPr>
            <a:spLocks noChangeShapeType="1"/>
          </p:cNvSpPr>
          <p:nvPr/>
        </p:nvSpPr>
        <p:spPr bwMode="auto">
          <a:xfrm>
            <a:off x="534988" y="1712913"/>
            <a:ext cx="0" cy="36607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87463" name="Line 7"/>
          <p:cNvSpPr>
            <a:spLocks noChangeShapeType="1"/>
          </p:cNvSpPr>
          <p:nvPr/>
        </p:nvSpPr>
        <p:spPr bwMode="auto">
          <a:xfrm>
            <a:off x="4572000" y="1712913"/>
            <a:ext cx="0" cy="36607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pic>
        <p:nvPicPr>
          <p:cNvPr id="202761" name="Picture 9" descr="j029198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0463" y="4437063"/>
            <a:ext cx="163353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4724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676141" y="5539382"/>
            <a:ext cx="2994615" cy="762819"/>
          </a:xfrm>
          <a:prstGeom prst="rect">
            <a:avLst/>
          </a:prstGeom>
          <a:solidFill>
            <a:srgbClr val="90C079"/>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rtlCol="0" anchor="ctr"/>
          <a:lstStyle/>
          <a:p>
            <a:pPr algn="ctr"/>
            <a:endParaRPr lang="ru-RU"/>
          </a:p>
        </p:txBody>
      </p:sp>
      <p:pic>
        <p:nvPicPr>
          <p:cNvPr id="1027" name="Picture 3" descr="M:\MSK\FinGram\РЕАЛИЗАЦИЯ\НЕДЕЛЯ СБЕРЕЖЕНИЙ 2015\фотоальбом Неделя сбережений\Всероссийский экзамен по финансовой грамотности\1 Москва\22-HP0A6133_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6141" y="886966"/>
            <a:ext cx="2994615" cy="2116587"/>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4"/>
          </p:nvPr>
        </p:nvSpPr>
        <p:spPr/>
        <p:txBody>
          <a:bodyPr/>
          <a:lstStyle/>
          <a:p>
            <a:fld id="{23D704CE-4D68-584A-838A-AE5576E77FBD}" type="slidenum">
              <a:rPr lang="ru-RU" smtClean="0"/>
              <a:pPr/>
              <a:t>9</a:t>
            </a:fld>
            <a:endParaRPr lang="ru-RU" dirty="0"/>
          </a:p>
        </p:txBody>
      </p:sp>
      <p:sp>
        <p:nvSpPr>
          <p:cNvPr id="6" name="Объект 5"/>
          <p:cNvSpPr>
            <a:spLocks noGrp="1"/>
          </p:cNvSpPr>
          <p:nvPr>
            <p:ph idx="10"/>
          </p:nvPr>
        </p:nvSpPr>
        <p:spPr>
          <a:xfrm>
            <a:off x="427131" y="3361585"/>
            <a:ext cx="5069888" cy="3060669"/>
          </a:xfrm>
        </p:spPr>
        <p:txBody>
          <a:bodyPr>
            <a:normAutofit lnSpcReduction="10000"/>
          </a:bodyPr>
          <a:lstStyle/>
          <a:p>
            <a:pPr>
              <a:spcAft>
                <a:spcPts val="526"/>
              </a:spcAft>
              <a:buClr>
                <a:srgbClr val="90C079"/>
              </a:buClr>
              <a:buFont typeface="Wingdings" pitchFamily="2" charset="2"/>
              <a:buChar char="§"/>
            </a:pPr>
            <a:r>
              <a:rPr lang="ru-RU" sz="1400" dirty="0"/>
              <a:t>Создано </a:t>
            </a:r>
            <a:r>
              <a:rPr lang="ru-RU" sz="1400" b="1" dirty="0"/>
              <a:t>17 учебно-методических комплектов </a:t>
            </a:r>
            <a:br>
              <a:rPr lang="ru-RU" sz="1400" b="1" dirty="0"/>
            </a:br>
            <a:r>
              <a:rPr lang="ru-RU" sz="1400" b="1" dirty="0"/>
              <a:t>(83 книги) </a:t>
            </a:r>
            <a:r>
              <a:rPr lang="ru-RU" sz="1400" dirty="0"/>
              <a:t>для школ (со 2 по 11 класс), воспитанников детских домов и учащихся школ-интернатов, а также для учебных заведений среднего профессионального образования. </a:t>
            </a:r>
            <a:br>
              <a:rPr lang="ru-RU" sz="1400" dirty="0"/>
            </a:br>
            <a:r>
              <a:rPr lang="ru-RU" sz="1400" dirty="0"/>
              <a:t>Комплекты включают учебные пособия для учеников, материалы для учителей и родителей. </a:t>
            </a:r>
          </a:p>
          <a:p>
            <a:pPr>
              <a:spcAft>
                <a:spcPts val="526"/>
              </a:spcAft>
              <a:buClr>
                <a:srgbClr val="90C079"/>
              </a:buClr>
              <a:buFont typeface="Wingdings" pitchFamily="2" charset="2"/>
              <a:buChar char="§"/>
            </a:pPr>
            <a:r>
              <a:rPr lang="ru-RU" sz="1400" dirty="0"/>
              <a:t>Комплекты были направлены в регионы и прошли успешную апробацию </a:t>
            </a:r>
            <a:r>
              <a:rPr lang="ru-RU" sz="1400" b="1" dirty="0"/>
              <a:t>в 5 регионах на базе 131 образовательной организации</a:t>
            </a:r>
            <a:r>
              <a:rPr lang="ru-RU" sz="1400" dirty="0"/>
              <a:t>. Участвовали </a:t>
            </a:r>
            <a:br>
              <a:rPr lang="ru-RU" sz="1400" dirty="0"/>
            </a:br>
            <a:r>
              <a:rPr lang="ru-RU" sz="1400" b="1" dirty="0"/>
              <a:t>200 педагогов, 5 тыс. детей, 3 тыс. родителей</a:t>
            </a:r>
            <a:r>
              <a:rPr lang="ru-RU" sz="1400" dirty="0"/>
              <a:t>. </a:t>
            </a:r>
            <a:br>
              <a:rPr lang="ru-RU" sz="1400" dirty="0"/>
            </a:br>
            <a:r>
              <a:rPr lang="ru-RU" sz="1400" dirty="0"/>
              <a:t>По результатам апробации пособия будут доработаны, </a:t>
            </a:r>
            <a:br>
              <a:rPr lang="ru-RU" sz="1400" dirty="0"/>
            </a:br>
            <a:r>
              <a:rPr lang="ru-RU" sz="1400" dirty="0"/>
              <a:t>и тираж в </a:t>
            </a:r>
            <a:r>
              <a:rPr lang="ru-RU" sz="1400" b="1" dirty="0"/>
              <a:t>6 млн книг </a:t>
            </a:r>
            <a:r>
              <a:rPr lang="ru-RU" sz="1400" dirty="0"/>
              <a:t>будет направлен в регионы Российской Федерации.</a:t>
            </a:r>
          </a:p>
        </p:txBody>
      </p:sp>
      <p:sp>
        <p:nvSpPr>
          <p:cNvPr id="3" name="Прямоугольник 2"/>
          <p:cNvSpPr/>
          <p:nvPr/>
        </p:nvSpPr>
        <p:spPr>
          <a:xfrm>
            <a:off x="6363934" y="5599835"/>
            <a:ext cx="2306822" cy="641912"/>
          </a:xfrm>
          <a:prstGeom prst="rect">
            <a:avLst/>
          </a:prstGeom>
        </p:spPr>
        <p:txBody>
          <a:bodyPr wrap="square" lIns="80165" tIns="40083" rIns="80165" bIns="40083">
            <a:spAutoFit/>
          </a:bodyPr>
          <a:lstStyle/>
          <a:p>
            <a:r>
              <a:rPr lang="ru-RU" sz="900" dirty="0">
                <a:solidFill>
                  <a:schemeClr val="bg1"/>
                </a:solidFill>
                <a:latin typeface="Tahoma Обычный" charset="0"/>
              </a:rPr>
              <a:t>Материалы доступны для свободного скачивания на сайте Минфина России: </a:t>
            </a:r>
            <a:r>
              <a:rPr lang="ru-RU" sz="900" dirty="0">
                <a:solidFill>
                  <a:schemeClr val="bg1"/>
                </a:solidFill>
                <a:latin typeface="Tahoma Обычный" charset="0"/>
                <a:hlinkClick r:id="rId3"/>
              </a:rPr>
              <a:t>http://www.minfin.ru/ru/om/fingram/directions/programs/</a:t>
            </a:r>
            <a:r>
              <a:rPr lang="ru-RU" sz="900" dirty="0">
                <a:solidFill>
                  <a:schemeClr val="bg1"/>
                </a:solidFill>
                <a:latin typeface="Tahoma Обычный" charset="0"/>
              </a:rPr>
              <a:t> </a:t>
            </a:r>
          </a:p>
        </p:txBody>
      </p:sp>
      <p:sp>
        <p:nvSpPr>
          <p:cNvPr id="9" name="Заголовок 1"/>
          <p:cNvSpPr>
            <a:spLocks noGrp="1"/>
          </p:cNvSpPr>
          <p:nvPr>
            <p:ph type="title"/>
          </p:nvPr>
        </p:nvSpPr>
        <p:spPr>
          <a:xfrm>
            <a:off x="457200" y="895071"/>
            <a:ext cx="8686800" cy="794081"/>
          </a:xfrm>
        </p:spPr>
        <p:txBody>
          <a:bodyPr>
            <a:normAutofit fontScale="90000"/>
          </a:bodyPr>
          <a:lstStyle/>
          <a:p>
            <a:r>
              <a:rPr lang="ru-RU" sz="2100" dirty="0">
                <a:solidFill>
                  <a:schemeClr val="tx1"/>
                </a:solidFill>
              </a:rPr>
              <a:t>РЕАЛИЗАЦИЯ ПРОЕКТА: </a:t>
            </a:r>
            <a:br>
              <a:rPr lang="ru-RU" sz="2100" dirty="0">
                <a:solidFill>
                  <a:schemeClr val="tx1"/>
                </a:solidFill>
              </a:rPr>
            </a:br>
            <a:r>
              <a:rPr lang="ru-RU" sz="2100" dirty="0">
                <a:solidFill>
                  <a:schemeClr val="tx1"/>
                </a:solidFill>
              </a:rPr>
              <a:t>ОБРАЗОВАТЕЛЬНОЕ НАПРАВЛЕНИЕ</a:t>
            </a:r>
            <a:br>
              <a:rPr lang="ru-RU" sz="2100" dirty="0">
                <a:solidFill>
                  <a:schemeClr val="tx1"/>
                </a:solidFill>
              </a:rPr>
            </a:br>
            <a:endParaRPr lang="ru-RU" sz="2100" dirty="0">
              <a:solidFill>
                <a:schemeClr val="tx1"/>
              </a:solidFill>
            </a:endParaRPr>
          </a:p>
        </p:txBody>
      </p:sp>
      <p:pic>
        <p:nvPicPr>
          <p:cNvPr id="7" name="Изображение 6"/>
          <p:cNvPicPr>
            <a:picLocks noChangeAspect="1"/>
          </p:cNvPicPr>
          <p:nvPr/>
        </p:nvPicPr>
        <p:blipFill rotWithShape="1">
          <a:blip r:embed="rId4"/>
          <a:srcRect l="47182"/>
          <a:stretch/>
        </p:blipFill>
        <p:spPr>
          <a:xfrm>
            <a:off x="5642200" y="4311708"/>
            <a:ext cx="3028556" cy="1083712"/>
          </a:xfrm>
          <a:prstGeom prst="rect">
            <a:avLst/>
          </a:prstGeom>
        </p:spPr>
      </p:pic>
      <p:sp>
        <p:nvSpPr>
          <p:cNvPr id="11" name="Заголовок 1"/>
          <p:cNvSpPr txBox="1">
            <a:spLocks/>
          </p:cNvSpPr>
          <p:nvPr/>
        </p:nvSpPr>
        <p:spPr>
          <a:xfrm>
            <a:off x="5676141" y="5675863"/>
            <a:ext cx="844796" cy="428201"/>
          </a:xfrm>
          <a:prstGeom prst="rect">
            <a:avLst/>
          </a:prstGeom>
        </p:spPr>
        <p:txBody>
          <a:bodyPr lIns="87276" tIns="43638" rIns="87276" bIns="43638"/>
          <a:lstStyle>
            <a:lvl1pPr algn="l" defTabSz="497754" rtl="0" eaLnBrk="1" latinLnBrk="0" hangingPunct="1">
              <a:spcBef>
                <a:spcPct val="0"/>
              </a:spcBef>
              <a:buNone/>
              <a:defRPr sz="2000" b="1" kern="1200">
                <a:solidFill>
                  <a:schemeClr val="tx1"/>
                </a:solidFill>
                <a:latin typeface="Tahoma"/>
                <a:ea typeface="+mj-ea"/>
                <a:cs typeface="+mj-cs"/>
              </a:defRPr>
            </a:lvl1pPr>
          </a:lstStyle>
          <a:p>
            <a:r>
              <a:rPr lang="en-US" sz="2500" dirty="0">
                <a:solidFill>
                  <a:srgbClr val="00A07E"/>
                </a:solidFill>
              </a:rPr>
              <a:t>&gt;&gt;</a:t>
            </a:r>
            <a:endParaRPr lang="ru-RU" sz="2500" dirty="0">
              <a:solidFill>
                <a:srgbClr val="00A07E"/>
              </a:solidFill>
            </a:endParaRPr>
          </a:p>
        </p:txBody>
      </p:sp>
      <p:grpSp>
        <p:nvGrpSpPr>
          <p:cNvPr id="10" name="Группа 9"/>
          <p:cNvGrpSpPr/>
          <p:nvPr/>
        </p:nvGrpSpPr>
        <p:grpSpPr>
          <a:xfrm>
            <a:off x="457201" y="1568892"/>
            <a:ext cx="2822368" cy="1566510"/>
            <a:chOff x="534432" y="1873743"/>
            <a:chExt cx="2186527" cy="1568394"/>
          </a:xfrm>
        </p:grpSpPr>
        <p:sp>
          <p:nvSpPr>
            <p:cNvPr id="12" name="TextBox 11"/>
            <p:cNvSpPr txBox="1"/>
            <p:nvPr/>
          </p:nvSpPr>
          <p:spPr>
            <a:xfrm>
              <a:off x="534432" y="1873743"/>
              <a:ext cx="1940560" cy="945367"/>
            </a:xfrm>
            <a:prstGeom prst="rect">
              <a:avLst/>
            </a:prstGeom>
            <a:noFill/>
          </p:spPr>
          <p:txBody>
            <a:bodyPr wrap="square" lIns="116805" tIns="58403" rIns="116805" bIns="58403" rtlCol="0">
              <a:spAutoFit/>
            </a:bodyPr>
            <a:lstStyle/>
            <a:p>
              <a:r>
                <a:rPr lang="ru-RU" sz="5300" b="1" dirty="0">
                  <a:solidFill>
                    <a:srgbClr val="F67168"/>
                  </a:solidFill>
                  <a:latin typeface="Tahoma" panose="020B0604030504040204" pitchFamily="34" charset="0"/>
                  <a:ea typeface="Tahoma" panose="020B0604030504040204" pitchFamily="34" charset="0"/>
                  <a:cs typeface="Tahoma" panose="020B0604030504040204" pitchFamily="34" charset="0"/>
                </a:rPr>
                <a:t>17</a:t>
              </a:r>
              <a:endParaRPr lang="ru-RU" sz="5300" dirty="0">
                <a:latin typeface="Tahoma Обычный" charset="0"/>
              </a:endParaRPr>
            </a:p>
          </p:txBody>
        </p:sp>
        <p:sp>
          <p:nvSpPr>
            <p:cNvPr id="13" name="TextBox 12"/>
            <p:cNvSpPr txBox="1"/>
            <p:nvPr/>
          </p:nvSpPr>
          <p:spPr>
            <a:xfrm>
              <a:off x="540006" y="2707755"/>
              <a:ext cx="2180953" cy="734382"/>
            </a:xfrm>
            <a:prstGeom prst="rect">
              <a:avLst/>
            </a:prstGeom>
            <a:noFill/>
          </p:spPr>
          <p:txBody>
            <a:bodyPr wrap="square" lIns="116805" tIns="58403" rIns="116805" bIns="58403" rtlCol="0">
              <a:spAutoFit/>
            </a:bodyPr>
            <a:lstStyle/>
            <a:p>
              <a:pPr>
                <a:lnSpc>
                  <a:spcPts val="1631"/>
                </a:lnSpc>
              </a:pPr>
              <a:r>
                <a:rPr lang="ru-RU" sz="1600" b="1" dirty="0">
                  <a:solidFill>
                    <a:srgbClr val="00A07E"/>
                  </a:solidFill>
                  <a:latin typeface="Tahoma" panose="020B0604030504040204" pitchFamily="34" charset="0"/>
                  <a:ea typeface="Tahoma" panose="020B0604030504040204" pitchFamily="34" charset="0"/>
                  <a:cs typeface="Tahoma" panose="020B0604030504040204" pitchFamily="34" charset="0"/>
                </a:rPr>
                <a:t>учебно-</a:t>
              </a:r>
            </a:p>
            <a:p>
              <a:pPr>
                <a:lnSpc>
                  <a:spcPts val="1631"/>
                </a:lnSpc>
              </a:pPr>
              <a:r>
                <a:rPr lang="ru-RU" sz="1600" b="1" dirty="0">
                  <a:solidFill>
                    <a:srgbClr val="00A07E"/>
                  </a:solidFill>
                  <a:latin typeface="Tahoma" panose="020B0604030504040204" pitchFamily="34" charset="0"/>
                  <a:ea typeface="Tahoma" panose="020B0604030504040204" pitchFamily="34" charset="0"/>
                  <a:cs typeface="Tahoma" panose="020B0604030504040204" pitchFamily="34" charset="0"/>
                </a:rPr>
                <a:t>методических комплектов</a:t>
              </a:r>
            </a:p>
          </p:txBody>
        </p:sp>
      </p:grpSp>
      <p:grpSp>
        <p:nvGrpSpPr>
          <p:cNvPr id="14" name="Группа 13"/>
          <p:cNvGrpSpPr/>
          <p:nvPr/>
        </p:nvGrpSpPr>
        <p:grpSpPr>
          <a:xfrm>
            <a:off x="2484346" y="1601739"/>
            <a:ext cx="3160406" cy="1439440"/>
            <a:chOff x="2477" y="1816094"/>
            <a:chExt cx="3354001" cy="1441172"/>
          </a:xfrm>
        </p:grpSpPr>
        <p:sp>
          <p:nvSpPr>
            <p:cNvPr id="15" name="TextBox 14"/>
            <p:cNvSpPr txBox="1"/>
            <p:nvPr/>
          </p:nvSpPr>
          <p:spPr>
            <a:xfrm>
              <a:off x="2477" y="1816094"/>
              <a:ext cx="3354001" cy="945367"/>
            </a:xfrm>
            <a:prstGeom prst="rect">
              <a:avLst/>
            </a:prstGeom>
            <a:noFill/>
          </p:spPr>
          <p:txBody>
            <a:bodyPr wrap="square" lIns="116805" tIns="58403" rIns="116805" bIns="58403" rtlCol="0">
              <a:spAutoFit/>
            </a:bodyPr>
            <a:lstStyle/>
            <a:p>
              <a:r>
                <a:rPr lang="en-US" sz="5300" b="1" dirty="0">
                  <a:solidFill>
                    <a:srgbClr val="F67168"/>
                  </a:solidFill>
                  <a:latin typeface="Tahoma" panose="020B0604030504040204" pitchFamily="34" charset="0"/>
                  <a:ea typeface="Tahoma" panose="020B0604030504040204" pitchFamily="34" charset="0"/>
                  <a:cs typeface="Tahoma" panose="020B0604030504040204" pitchFamily="34" charset="0"/>
                </a:rPr>
                <a:t>&gt;</a:t>
              </a:r>
              <a:r>
                <a:rPr lang="ru-RU" sz="5300" b="1" dirty="0">
                  <a:solidFill>
                    <a:srgbClr val="F67168"/>
                  </a:solidFill>
                  <a:latin typeface="Tahoma" panose="020B0604030504040204" pitchFamily="34" charset="0"/>
                  <a:ea typeface="Tahoma" panose="020B0604030504040204" pitchFamily="34" charset="0"/>
                  <a:cs typeface="Tahoma" panose="020B0604030504040204" pitchFamily="34" charset="0"/>
                </a:rPr>
                <a:t>8000</a:t>
              </a:r>
              <a:endParaRPr lang="ru-RU" sz="3500" dirty="0">
                <a:latin typeface="Tahoma Обычный" charset="0"/>
              </a:endParaRPr>
            </a:p>
          </p:txBody>
        </p:sp>
        <p:sp>
          <p:nvSpPr>
            <p:cNvPr id="16" name="TextBox 15"/>
            <p:cNvSpPr txBox="1"/>
            <p:nvPr/>
          </p:nvSpPr>
          <p:spPr>
            <a:xfrm>
              <a:off x="2478" y="2707755"/>
              <a:ext cx="3196071" cy="549511"/>
            </a:xfrm>
            <a:prstGeom prst="rect">
              <a:avLst/>
            </a:prstGeom>
            <a:noFill/>
          </p:spPr>
          <p:txBody>
            <a:bodyPr wrap="square" lIns="116805" tIns="58403" rIns="116805" bIns="58403" rtlCol="0">
              <a:spAutoFit/>
            </a:bodyPr>
            <a:lstStyle/>
            <a:p>
              <a:pPr>
                <a:lnSpc>
                  <a:spcPts val="1631"/>
                </a:lnSpc>
              </a:pPr>
              <a:r>
                <a:rPr lang="ru-RU" sz="1600" b="1" dirty="0">
                  <a:solidFill>
                    <a:srgbClr val="00A07E"/>
                  </a:solidFill>
                  <a:latin typeface="Tahoma" panose="020B0604030504040204" pitchFamily="34" charset="0"/>
                  <a:ea typeface="Tahoma" panose="020B0604030504040204" pitchFamily="34" charset="0"/>
                  <a:cs typeface="Tahoma" panose="020B0604030504040204" pitchFamily="34" charset="0"/>
                </a:rPr>
                <a:t>человек участвовали в апробации</a:t>
              </a:r>
              <a:endParaRPr lang="ru-RU" sz="1600" dirty="0">
                <a:solidFill>
                  <a:srgbClr val="00A07E"/>
                </a:solidFill>
                <a:latin typeface="Tahoma Обычный" charset="0"/>
              </a:endParaRPr>
            </a:p>
          </p:txBody>
        </p:sp>
      </p:grpSp>
      <p:cxnSp>
        <p:nvCxnSpPr>
          <p:cNvPr id="17" name="Прямая соединительная линия 16"/>
          <p:cNvCxnSpPr/>
          <p:nvPr/>
        </p:nvCxnSpPr>
        <p:spPr>
          <a:xfrm>
            <a:off x="483856" y="3198218"/>
            <a:ext cx="4830898" cy="0"/>
          </a:xfrm>
          <a:prstGeom prst="line">
            <a:avLst/>
          </a:prstGeom>
          <a:ln>
            <a:solidFill>
              <a:srgbClr val="22B08F"/>
            </a:solidFill>
          </a:ln>
          <a:effectLst/>
        </p:spPr>
        <p:style>
          <a:lnRef idx="2">
            <a:schemeClr val="accent1"/>
          </a:lnRef>
          <a:fillRef idx="0">
            <a:schemeClr val="accent1"/>
          </a:fillRef>
          <a:effectRef idx="1">
            <a:schemeClr val="accent1"/>
          </a:effectRef>
          <a:fontRef idx="minor">
            <a:schemeClr val="tx1"/>
          </a:fontRef>
        </p:style>
      </p:cxnSp>
      <p:pic>
        <p:nvPicPr>
          <p:cNvPr id="18" name="Изображение 6"/>
          <p:cNvPicPr>
            <a:picLocks noChangeAspect="1"/>
          </p:cNvPicPr>
          <p:nvPr/>
        </p:nvPicPr>
        <p:blipFill rotWithShape="1">
          <a:blip r:embed="rId4"/>
          <a:srcRect r="52609"/>
          <a:stretch/>
        </p:blipFill>
        <p:spPr>
          <a:xfrm>
            <a:off x="5676141" y="3036949"/>
            <a:ext cx="2994615" cy="1194277"/>
          </a:xfrm>
          <a:prstGeom prst="rect">
            <a:avLst/>
          </a:prstGeom>
        </p:spPr>
      </p:pic>
    </p:spTree>
    <p:extLst>
      <p:ext uri="{BB962C8B-B14F-4D97-AF65-F5344CB8AC3E}">
        <p14:creationId xmlns:p14="http://schemas.microsoft.com/office/powerpoint/2010/main" val="228001789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39750" y="0"/>
            <a:ext cx="7556500" cy="1044575"/>
          </a:xfrm>
        </p:spPr>
        <p:txBody>
          <a:bodyPr wrap="square" numCol="1" anchorCtr="0" compatLnSpc="1">
            <a:prstTxWarp prst="textNoShape">
              <a:avLst/>
            </a:prstTxWarp>
            <a:normAutofit fontScale="90000"/>
          </a:bodyPr>
          <a:lstStyle/>
          <a:p>
            <a:pPr eaLnBrk="1" hangingPunct="1"/>
            <a:r>
              <a:rPr lang="ru-RU" altLang="ru-RU" cap="none" dirty="0" smtClean="0">
                <a:solidFill>
                  <a:srgbClr val="800000"/>
                </a:solidFill>
                <a:latin typeface="Comic Sans MS" pitchFamily="66" charset="0"/>
                <a:ea typeface="ＭＳ Ｐゴシック" pitchFamily="34" charset="-128"/>
              </a:rPr>
              <a:t/>
            </a:r>
            <a:br>
              <a:rPr lang="ru-RU" altLang="ru-RU" cap="none" dirty="0" smtClean="0">
                <a:solidFill>
                  <a:srgbClr val="800000"/>
                </a:solidFill>
                <a:latin typeface="Comic Sans MS" pitchFamily="66" charset="0"/>
                <a:ea typeface="ＭＳ Ｐゴシック" pitchFamily="34" charset="-128"/>
              </a:rPr>
            </a:br>
            <a:r>
              <a:rPr lang="ru-RU" altLang="ru-RU" cap="none" dirty="0" smtClean="0">
                <a:solidFill>
                  <a:srgbClr val="800000"/>
                </a:solidFill>
                <a:latin typeface="Comic Sans MS" pitchFamily="66" charset="0"/>
                <a:ea typeface="ＭＳ Ｐゴシック" pitchFamily="34" charset="-128"/>
              </a:rPr>
              <a:t>Уровни ВЗАИМОДЕЙСТВИЯ В ГРУППЕ</a:t>
            </a:r>
          </a:p>
        </p:txBody>
      </p:sp>
      <p:sp>
        <p:nvSpPr>
          <p:cNvPr id="203778" name="Rectangle 3"/>
          <p:cNvSpPr>
            <a:spLocks noGrp="1" noChangeArrowheads="1"/>
          </p:cNvSpPr>
          <p:nvPr>
            <p:ph idx="1"/>
          </p:nvPr>
        </p:nvSpPr>
        <p:spPr>
          <a:xfrm>
            <a:off x="684213" y="1412875"/>
            <a:ext cx="5399087" cy="1876425"/>
          </a:xfrm>
        </p:spPr>
        <p:txBody>
          <a:bodyPr>
            <a:normAutofit fontScale="92500" lnSpcReduction="20000"/>
          </a:bodyPr>
          <a:lstStyle/>
          <a:p>
            <a:pPr eaLnBrk="1" hangingPunct="1"/>
            <a:r>
              <a:rPr lang="ru-RU" altLang="ru-RU" sz="3200" dirty="0" smtClean="0">
                <a:latin typeface="Comic Sans MS" pitchFamily="66" charset="0"/>
                <a:ea typeface="ＭＳ Ｐゴシック" pitchFamily="34" charset="-128"/>
              </a:rPr>
              <a:t>Уровень безразличия</a:t>
            </a:r>
          </a:p>
          <a:p>
            <a:pPr eaLnBrk="1" hangingPunct="1"/>
            <a:r>
              <a:rPr lang="ru-RU" altLang="ru-RU" sz="3200" dirty="0" smtClean="0">
                <a:latin typeface="Comic Sans MS" pitchFamily="66" charset="0"/>
                <a:ea typeface="ＭＳ Ｐゴシック" pitchFamily="34" charset="-128"/>
              </a:rPr>
              <a:t>Состояние конфликта</a:t>
            </a:r>
          </a:p>
          <a:p>
            <a:pPr eaLnBrk="1" hangingPunct="1"/>
            <a:r>
              <a:rPr lang="ru-RU" altLang="ru-RU" sz="3200" dirty="0" smtClean="0">
                <a:latin typeface="Comic Sans MS" pitchFamily="66" charset="0"/>
                <a:ea typeface="ＭＳ Ｐゴシック" pitchFamily="34" charset="-128"/>
              </a:rPr>
              <a:t>Соучастие</a:t>
            </a:r>
          </a:p>
          <a:p>
            <a:pPr eaLnBrk="1" hangingPunct="1"/>
            <a:r>
              <a:rPr lang="ru-RU" altLang="ru-RU" sz="3200" dirty="0" smtClean="0">
                <a:latin typeface="Comic Sans MS" pitchFamily="66" charset="0"/>
                <a:ea typeface="ＭＳ Ｐゴシック" pitchFamily="34" charset="-128"/>
              </a:rPr>
              <a:t>Синергия </a:t>
            </a:r>
          </a:p>
          <a:p>
            <a:pPr eaLnBrk="1" hangingPunct="1"/>
            <a:endParaRPr lang="ru-RU" altLang="ru-RU" sz="3200" dirty="0" smtClean="0">
              <a:latin typeface="Comic Sans MS" pitchFamily="66" charset="0"/>
              <a:ea typeface="ＭＳ Ｐゴシック" pitchFamily="34" charset="-128"/>
            </a:endParaRPr>
          </a:p>
        </p:txBody>
      </p:sp>
      <p:pic>
        <p:nvPicPr>
          <p:cNvPr id="203780" name="Picture 4" descr="00040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429000"/>
            <a:ext cx="294005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00160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857625"/>
            <a:ext cx="29178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00120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268413"/>
            <a:ext cx="2986088"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055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rrowheads="1"/>
          </p:cNvSpPr>
          <p:nvPr>
            <p:ph type="title"/>
          </p:nvPr>
        </p:nvSpPr>
        <p:spPr>
          <a:xfrm>
            <a:off x="0" y="1588"/>
            <a:ext cx="9144000" cy="863600"/>
          </a:xfrm>
          <a:solidFill>
            <a:schemeClr val="accent3">
              <a:lumMod val="40000"/>
              <a:lumOff val="60000"/>
            </a:schemeClr>
          </a:solidFill>
        </p:spPr>
        <p:txBody>
          <a:bodyPr wrap="square" numCol="1" anchorCtr="0" compatLnSpc="1">
            <a:prstTxWarp prst="textNoShape">
              <a:avLst/>
            </a:prstTxWarp>
            <a:normAutofit fontScale="90000"/>
          </a:bodyPr>
          <a:lstStyle/>
          <a:p>
            <a:pPr algn="ctr" eaLnBrk="1" hangingPunct="1"/>
            <a:r>
              <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t/>
            </a:r>
            <a:br>
              <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br>
            <a:r>
              <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t/>
            </a:r>
            <a:br>
              <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br>
            <a:r>
              <a:rPr lang="en-US" altLang="ru-RU"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t>Cooperative Learning</a:t>
            </a:r>
            <a:r>
              <a:rPr lang="ru-RU" altLang="ru-RU"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t>: </a:t>
            </a:r>
            <a:br>
              <a:rPr lang="ru-RU" altLang="ru-RU"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br>
            <a:r>
              <a:rPr lang="ru-RU" altLang="ru-RU"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t>Основные Структуры </a:t>
            </a:r>
            <a:r>
              <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t/>
            </a:r>
            <a:br>
              <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rPr>
            </a:br>
            <a:endParaRPr lang="ru-RU" altLang="ru-RU" sz="4000" b="1" cap="none" dirty="0" smtClean="0">
              <a:solidFill>
                <a:srgbClr val="0000FF"/>
              </a:solidFill>
              <a:effectLst>
                <a:outerShdw blurRad="38100" dist="38100" dir="2700000" algn="tl">
                  <a:srgbClr val="000000"/>
                </a:outerShdw>
              </a:effectLst>
              <a:latin typeface="Times New Roman" pitchFamily="18" charset="0"/>
              <a:ea typeface="ＭＳ Ｐゴシック" pitchFamily="34" charset="-128"/>
            </a:endParaRPr>
          </a:p>
        </p:txBody>
      </p:sp>
      <p:sp>
        <p:nvSpPr>
          <p:cNvPr id="442371" name="Rectangle 3"/>
          <p:cNvSpPr>
            <a:spLocks noGrp="1" noChangeArrowheads="1"/>
          </p:cNvSpPr>
          <p:nvPr>
            <p:ph type="body" sz="half" idx="1"/>
          </p:nvPr>
        </p:nvSpPr>
        <p:spPr>
          <a:xfrm>
            <a:off x="457200" y="908050"/>
            <a:ext cx="8002588" cy="5949950"/>
          </a:xfrm>
        </p:spPr>
        <p:txBody>
          <a:bodyPr/>
          <a:lstStyle/>
          <a:p>
            <a:pPr marL="0" indent="0" eaLnBrk="1" hangingPunct="1">
              <a:buFont typeface="Wingdings" pitchFamily="2" charset="2"/>
              <a:buChar char="ü"/>
            </a:pPr>
            <a:endPar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endParaRP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Найди неверное утверждение</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Аргументация </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Подумай – обсуди в паре – обсуди в группе</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Пила</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Аукцион</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Круглый стол</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«Говорящие» Карточки</a:t>
            </a:r>
          </a:p>
          <a:p>
            <a:pPr marL="0" indent="0" eaLnBrk="1" hangingPunct="1">
              <a:buFont typeface="Wingdings" pitchFamily="2" charset="2"/>
              <a:buChar char="ü"/>
            </a:pPr>
            <a:r>
              <a:rPr lang="ru-RU" altLang="ru-RU" sz="2800" i="1" dirty="0" smtClean="0">
                <a:effectLst>
                  <a:outerShdw blurRad="38100" dist="38100" dir="2700000" algn="tl">
                    <a:srgbClr val="C0C0C0"/>
                  </a:outerShdw>
                </a:effectLst>
                <a:latin typeface="Arial" pitchFamily="34" charset="0"/>
                <a:ea typeface="ＭＳ Ｐゴシック" pitchFamily="34" charset="-128"/>
                <a:cs typeface="Arial" pitchFamily="34" charset="0"/>
              </a:rPr>
              <a:t>Мозговой штурм</a:t>
            </a:r>
          </a:p>
          <a:p>
            <a:pPr marL="0" indent="0" eaLnBrk="1" hangingPunct="1"/>
            <a:endParaRPr lang="ru-RU" altLang="ru-RU" sz="2800" i="1" dirty="0" smtClean="0">
              <a:effectLst>
                <a:outerShdw blurRad="38100" dist="38100" dir="2700000" algn="tl">
                  <a:srgbClr val="C0C0C0"/>
                </a:outerShdw>
              </a:effectLst>
              <a:ea typeface="ＭＳ Ｐゴシック" pitchFamily="34" charset="-128"/>
            </a:endParaRPr>
          </a:p>
        </p:txBody>
      </p:sp>
      <p:pic>
        <p:nvPicPr>
          <p:cNvPr id="204803" name="Picture 4" descr="BD18239_"/>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t="-5884" b="-5884"/>
          <a:stretch>
            <a:fillRect/>
          </a:stretch>
        </p:blipFill>
        <p:spPr>
          <a:xfrm>
            <a:off x="5105400" y="2133600"/>
            <a:ext cx="4038600" cy="4525963"/>
          </a:xfrm>
        </p:spPr>
      </p:pic>
      <p:pic>
        <p:nvPicPr>
          <p:cNvPr id="204805" name="Picture 5" descr="PICT0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3500438"/>
            <a:ext cx="199231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8911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rrowheads="1"/>
          </p:cNvSpPr>
          <p:nvPr>
            <p:ph type="title"/>
          </p:nvPr>
        </p:nvSpPr>
        <p:spPr bwMode="auto">
          <a:xfrm>
            <a:off x="250825" y="152400"/>
            <a:ext cx="8569325" cy="1116013"/>
          </a:xfrm>
          <a:gradFill rotWithShape="1">
            <a:gsLst>
              <a:gs pos="0">
                <a:srgbClr val="FFE1D9"/>
              </a:gs>
              <a:gs pos="64999">
                <a:srgbClr val="FFB9A4"/>
              </a:gs>
              <a:gs pos="100000">
                <a:srgbClr val="FF9D7D"/>
              </a:gs>
            </a:gsLst>
            <a:lin ang="5400000" scaled="1"/>
          </a:gradFill>
          <a:ln cap="flat">
            <a:solidFill>
              <a:srgbClr val="F96615"/>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bodyPr>
          <a:lstStyle/>
          <a:p>
            <a:pPr algn="ctr" eaLnBrk="1" hangingPunct="1"/>
            <a:r>
              <a:rPr lang="ru-RU" altLang="ru-RU" b="1" cap="none" smtClean="0">
                <a:solidFill>
                  <a:schemeClr val="accent1"/>
                </a:solidFill>
                <a:latin typeface="Franklin Gothic Book" pitchFamily="34" charset="0"/>
                <a:ea typeface="ＭＳ Ｐゴシック" pitchFamily="34" charset="-128"/>
              </a:rPr>
              <a:t>«Найди неверное утверждение»</a:t>
            </a:r>
          </a:p>
        </p:txBody>
      </p:sp>
      <p:sp>
        <p:nvSpPr>
          <p:cNvPr id="645123" name="Rectangle 3"/>
          <p:cNvSpPr>
            <a:spLocks noGrp="1" noChangeArrowheads="1"/>
          </p:cNvSpPr>
          <p:nvPr>
            <p:ph type="body" sz="half" idx="1"/>
          </p:nvPr>
        </p:nvSpPr>
        <p:spPr>
          <a:xfrm>
            <a:off x="323850" y="1598613"/>
            <a:ext cx="4978400" cy="5257800"/>
          </a:xfrm>
        </p:spPr>
        <p:txBody>
          <a:bodyPr/>
          <a:lstStyle/>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Каждая группа готовит карточки с утверждениями, одно из которых неверно</a:t>
            </a:r>
          </a:p>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Представитель группы зачитывает все утверждения.</a:t>
            </a:r>
          </a:p>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 Остальные должны найти неверное утверждение и объяснить, почему</a:t>
            </a:r>
          </a:p>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Если ответы не совпадают, группы обсуждают ситуацию и находят решение</a:t>
            </a:r>
          </a:p>
          <a:p>
            <a:pPr marL="533400" indent="-533400" eaLnBrk="1" hangingPunct="1">
              <a:lnSpc>
                <a:spcPct val="90000"/>
              </a:lnSpc>
              <a:buFont typeface="Wingdings" pitchFamily="2" charset="2"/>
              <a:buAutoNum type="arabicPeriod"/>
            </a:pPr>
            <a:endParaRPr lang="ru-RU" altLang="ru-RU" sz="2800" smtClean="0">
              <a:effectLst>
                <a:outerShdw blurRad="38100" dist="38100" dir="2700000" algn="tl">
                  <a:srgbClr val="C0C0C0"/>
                </a:outerShdw>
              </a:effectLst>
              <a:ea typeface="ＭＳ Ｐゴシック" pitchFamily="34" charset="-128"/>
            </a:endParaRPr>
          </a:p>
        </p:txBody>
      </p:sp>
      <p:pic>
        <p:nvPicPr>
          <p:cNvPr id="205827" name="Picture 13" descr="PICT000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t="18956" b="18956"/>
          <a:stretch>
            <a:fillRect/>
          </a:stretch>
        </p:blipFill>
        <p:spPr>
          <a:xfrm>
            <a:off x="5148263" y="2205038"/>
            <a:ext cx="3771900" cy="1752600"/>
          </a:xfrm>
        </p:spPr>
      </p:pic>
      <p:pic>
        <p:nvPicPr>
          <p:cNvPr id="205828" name="Picture 11" descr="PICT005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t="18956" b="18956"/>
          <a:stretch>
            <a:fillRect/>
          </a:stretch>
        </p:blipFill>
        <p:spPr>
          <a:xfrm>
            <a:off x="5219700" y="4724400"/>
            <a:ext cx="3771900" cy="1752600"/>
          </a:xfrm>
        </p:spPr>
      </p:pic>
    </p:spTree>
    <p:extLst>
      <p:ext uri="{BB962C8B-B14F-4D97-AF65-F5344CB8AC3E}">
        <p14:creationId xmlns:p14="http://schemas.microsoft.com/office/powerpoint/2010/main" val="25420050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rrowheads="1"/>
          </p:cNvSpPr>
          <p:nvPr>
            <p:ph type="title"/>
          </p:nvPr>
        </p:nvSpPr>
        <p:spPr bwMode="auto">
          <a:xfrm>
            <a:off x="250825" y="152400"/>
            <a:ext cx="8569325" cy="1116013"/>
          </a:xfrm>
          <a:gradFill rotWithShape="1">
            <a:gsLst>
              <a:gs pos="0">
                <a:srgbClr val="FFE1D9"/>
              </a:gs>
              <a:gs pos="64999">
                <a:srgbClr val="FFB9A4"/>
              </a:gs>
              <a:gs pos="100000">
                <a:srgbClr val="FF9D7D"/>
              </a:gs>
            </a:gsLst>
            <a:lin ang="5400000" scaled="1"/>
          </a:gradFill>
          <a:ln cap="flat">
            <a:solidFill>
              <a:srgbClr val="F96615"/>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normAutofit fontScale="90000"/>
          </a:bodyPr>
          <a:lstStyle/>
          <a:p>
            <a:pPr algn="ctr" eaLnBrk="1" hangingPunct="1"/>
            <a:r>
              <a:rPr lang="ru-RU" altLang="ru-RU" b="1" cap="none" smtClean="0">
                <a:solidFill>
                  <a:schemeClr val="accent1"/>
                </a:solidFill>
                <a:latin typeface="Franklin Gothic Book" pitchFamily="34" charset="0"/>
                <a:ea typeface="ＭＳ Ｐゴシック" pitchFamily="34" charset="-128"/>
              </a:rPr>
              <a:t>«Найди неверное утверждение»: пример</a:t>
            </a:r>
          </a:p>
        </p:txBody>
      </p:sp>
      <p:sp>
        <p:nvSpPr>
          <p:cNvPr id="645123" name="Rectangle 3"/>
          <p:cNvSpPr>
            <a:spLocks noGrp="1" noChangeArrowheads="1"/>
          </p:cNvSpPr>
          <p:nvPr>
            <p:ph type="body" sz="half" idx="1"/>
          </p:nvPr>
        </p:nvSpPr>
        <p:spPr>
          <a:xfrm>
            <a:off x="323850" y="1598613"/>
            <a:ext cx="8208963" cy="5257800"/>
          </a:xfrm>
        </p:spPr>
        <p:txBody>
          <a:bodyPr/>
          <a:lstStyle/>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Наиболее надежным способом вложения денег является является банковский депозит</a:t>
            </a:r>
          </a:p>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Наиболее доходным способом личных инвестиций является покупка привилегированных акций</a:t>
            </a:r>
          </a:p>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Инвестиции </a:t>
            </a:r>
            <a:r>
              <a:rPr lang="en-US" altLang="ru-RU" sz="2400" smtClean="0">
                <a:effectLst>
                  <a:outerShdw blurRad="38100" dist="38100" dir="2700000" algn="tl">
                    <a:srgbClr val="C0C0C0"/>
                  </a:outerShdw>
                </a:effectLst>
                <a:ea typeface="ＭＳ Ｐゴシック" pitchFamily="34" charset="-128"/>
              </a:rPr>
              <a:t>–</a:t>
            </a:r>
            <a:r>
              <a:rPr lang="ru-RU" altLang="ru-RU" sz="2400" smtClean="0">
                <a:effectLst>
                  <a:outerShdw blurRad="38100" dist="38100" dir="2700000" algn="tl">
                    <a:srgbClr val="C0C0C0"/>
                  </a:outerShdw>
                </a:effectLst>
                <a:ea typeface="ＭＳ Ｐゴシック" pitchFamily="34" charset="-128"/>
              </a:rPr>
              <a:t> источник экономического роста страны</a:t>
            </a:r>
          </a:p>
          <a:p>
            <a:pPr marL="533400" indent="-533400" eaLnBrk="1" hangingPunct="1">
              <a:lnSpc>
                <a:spcPct val="9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Наиболее рискованным способом инвестиций является открытие собственного дела</a:t>
            </a:r>
          </a:p>
          <a:p>
            <a:pPr marL="533400" indent="-533400" eaLnBrk="1" hangingPunct="1">
              <a:lnSpc>
                <a:spcPct val="90000"/>
              </a:lnSpc>
              <a:buFont typeface="Wingdings" pitchFamily="2" charset="2"/>
              <a:buAutoNum type="arabicPeriod"/>
            </a:pPr>
            <a:endParaRPr lang="ru-RU" altLang="ru-RU" sz="2400" smtClean="0">
              <a:effectLst>
                <a:outerShdw blurRad="38100" dist="38100" dir="2700000" algn="tl">
                  <a:srgbClr val="C0C0C0"/>
                </a:outerShdw>
              </a:effectLst>
              <a:ea typeface="ＭＳ Ｐゴシック" pitchFamily="34" charset="-128"/>
            </a:endParaRPr>
          </a:p>
          <a:p>
            <a:pPr marL="533400" indent="-533400" eaLnBrk="1" hangingPunct="1">
              <a:lnSpc>
                <a:spcPct val="90000"/>
              </a:lnSpc>
              <a:buFont typeface="Wingdings" pitchFamily="2" charset="2"/>
              <a:buAutoNum type="arabicPeriod"/>
            </a:pPr>
            <a:endParaRPr lang="ru-RU" altLang="ru-RU" sz="2800" smtClean="0">
              <a:effectLst>
                <a:outerShdw blurRad="38100" dist="38100" dir="2700000" algn="tl">
                  <a:srgbClr val="C0C0C0"/>
                </a:outerShdw>
              </a:effectLst>
              <a:ea typeface="ＭＳ Ｐゴシック" pitchFamily="34" charset="-128"/>
            </a:endParaRPr>
          </a:p>
        </p:txBody>
      </p:sp>
      <p:pic>
        <p:nvPicPr>
          <p:cNvPr id="206852" name="Picture 3" descr="200318858-00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4581525"/>
            <a:ext cx="11652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4" descr="AA006219.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4221163"/>
            <a:ext cx="16922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6" descr="skd186475sd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452937"/>
            <a:ext cx="22209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1559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Rectangle 3"/>
          <p:cNvSpPr>
            <a:spLocks noGrp="1" noChangeArrowheads="1"/>
          </p:cNvSpPr>
          <p:nvPr>
            <p:ph type="body" sz="half" idx="1"/>
          </p:nvPr>
        </p:nvSpPr>
        <p:spPr>
          <a:xfrm>
            <a:off x="395288" y="1268413"/>
            <a:ext cx="4978400" cy="4708525"/>
          </a:xfrm>
        </p:spPr>
        <p:txBody>
          <a:bodyPr/>
          <a:lstStyle/>
          <a:p>
            <a:pPr marL="533400" indent="-533400" eaLnBrk="1" hangingPunct="1"/>
            <a:r>
              <a:rPr lang="ru-RU" altLang="ru-RU" sz="2800" i="1" u="sng" smtClean="0">
                <a:effectLst>
                  <a:outerShdw blurRad="38100" dist="38100" dir="2700000" algn="tl">
                    <a:srgbClr val="C0C0C0"/>
                  </a:outerShdw>
                </a:effectLst>
                <a:ea typeface="ＭＳ Ｐゴシック" pitchFamily="34" charset="-128"/>
              </a:rPr>
              <a:t>Общий принцип:</a:t>
            </a:r>
            <a:r>
              <a:rPr lang="ru-RU" altLang="ru-RU" sz="2800" smtClean="0">
                <a:effectLst>
                  <a:outerShdw blurRad="38100" dist="38100" dir="2700000" algn="tl">
                    <a:srgbClr val="C0C0C0"/>
                  </a:outerShdw>
                </a:effectLst>
                <a:ea typeface="ＭＳ Ｐゴシック" pitchFamily="34" charset="-128"/>
              </a:rPr>
              <a:t> участники должны выбрать какую-либо точку зрения и объяснить/защитить свою позицию</a:t>
            </a:r>
          </a:p>
          <a:p>
            <a:pPr marL="533400" indent="-533400" eaLnBrk="1" hangingPunct="1"/>
            <a:r>
              <a:rPr lang="ru-RU" altLang="ru-RU" sz="2800" smtClean="0">
                <a:effectLst>
                  <a:outerShdw blurRad="38100" dist="38100" dir="2700000" algn="tl">
                    <a:srgbClr val="C0C0C0"/>
                  </a:outerShdw>
                </a:effectLst>
                <a:ea typeface="ＭＳ Ｐゴシック" pitchFamily="34" charset="-128"/>
              </a:rPr>
              <a:t>Варианты метода: «Оценочная шеренга», «Углы-1», «Углы-2»</a:t>
            </a:r>
          </a:p>
          <a:p>
            <a:pPr marL="533400" indent="-533400" eaLnBrk="1" hangingPunct="1"/>
            <a:endParaRPr lang="ru-RU" altLang="ru-RU" sz="2800" smtClean="0">
              <a:effectLst>
                <a:outerShdw blurRad="38100" dist="38100" dir="2700000" algn="tl">
                  <a:srgbClr val="C0C0C0"/>
                </a:outerShdw>
              </a:effectLst>
              <a:ea typeface="ＭＳ Ｐゴシック" pitchFamily="34" charset="-128"/>
            </a:endParaRPr>
          </a:p>
        </p:txBody>
      </p:sp>
      <p:sp>
        <p:nvSpPr>
          <p:cNvPr id="2" name="Title 1"/>
          <p:cNvSpPr>
            <a:spLocks noGrp="1"/>
          </p:cNvSpPr>
          <p:nvPr>
            <p:ph type="title"/>
          </p:nvPr>
        </p:nvSpPr>
        <p:spPr bwMode="auto">
          <a:xfrm>
            <a:off x="685800" y="152400"/>
            <a:ext cx="7847013" cy="755650"/>
          </a:xfrm>
          <a:gradFill rotWithShape="1">
            <a:gsLst>
              <a:gs pos="0">
                <a:srgbClr val="FFE1D9"/>
              </a:gs>
              <a:gs pos="64999">
                <a:srgbClr val="FFB9A4"/>
              </a:gs>
              <a:gs pos="100000">
                <a:srgbClr val="FF9D7D"/>
              </a:gs>
            </a:gsLst>
            <a:lin ang="5400000" scaled="1"/>
          </a:gradFill>
          <a:ln cap="flat">
            <a:solidFill>
              <a:srgbClr val="F96615"/>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normAutofit fontScale="90000"/>
          </a:bodyPr>
          <a:lstStyle/>
          <a:p>
            <a:pPr algn="ctr" eaLnBrk="1" hangingPunct="1"/>
            <a:r>
              <a:rPr lang="ru-RU" altLang="ru-RU" cap="none" smtClean="0">
                <a:solidFill>
                  <a:srgbClr val="000000"/>
                </a:solidFill>
                <a:latin typeface="Franklin Gothic Book" pitchFamily="34" charset="0"/>
                <a:ea typeface="ＭＳ Ｐゴシック" pitchFamily="34" charset="-128"/>
              </a:rPr>
              <a:t>Аргументация</a:t>
            </a:r>
            <a:endParaRPr lang="en-US" altLang="ru-RU" cap="none" smtClean="0">
              <a:solidFill>
                <a:srgbClr val="000000"/>
              </a:solidFill>
              <a:latin typeface="Franklin Gothic Book" pitchFamily="34" charset="0"/>
              <a:ea typeface="ＭＳ Ｐゴシック" pitchFamily="34" charset="-128"/>
            </a:endParaRPr>
          </a:p>
        </p:txBody>
      </p:sp>
      <p:pic>
        <p:nvPicPr>
          <p:cNvPr id="20787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628775"/>
            <a:ext cx="29765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6558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rrowheads="1"/>
          </p:cNvSpPr>
          <p:nvPr>
            <p:ph type="title"/>
          </p:nvPr>
        </p:nvSpPr>
        <p:spPr bwMode="auto">
          <a:xfrm>
            <a:off x="323528" y="116632"/>
            <a:ext cx="8424862" cy="900113"/>
          </a:xfrm>
          <a:gradFill rotWithShape="1">
            <a:gsLst>
              <a:gs pos="0">
                <a:srgbClr val="DEF4FF"/>
              </a:gs>
              <a:gs pos="64999">
                <a:srgbClr val="AEE5FF"/>
              </a:gs>
              <a:gs pos="100000">
                <a:srgbClr val="8ADCFF"/>
              </a:gs>
            </a:gsLst>
            <a:lin ang="5400000" scaled="1"/>
          </a:gradFill>
          <a:ln cap="flat">
            <a:solidFill>
              <a:srgbClr val="03A0D9"/>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bodyPr>
          <a:lstStyle/>
          <a:p>
            <a:pPr algn="ctr" eaLnBrk="1" hangingPunct="1"/>
            <a:r>
              <a:rPr lang="ru-RU" altLang="ru-RU" cap="none" dirty="0" smtClean="0">
                <a:solidFill>
                  <a:schemeClr val="tx1"/>
                </a:solidFill>
                <a:latin typeface="Franklin Gothic Book" pitchFamily="34" charset="0"/>
                <a:ea typeface="ＭＳ Ｐゴシック" pitchFamily="34" charset="-128"/>
              </a:rPr>
              <a:t>Аргументация:  «Углы -2»</a:t>
            </a:r>
          </a:p>
        </p:txBody>
      </p:sp>
      <p:sp>
        <p:nvSpPr>
          <p:cNvPr id="650243" name="Rectangle 3"/>
          <p:cNvSpPr>
            <a:spLocks noGrp="1" noChangeArrowheads="1"/>
          </p:cNvSpPr>
          <p:nvPr>
            <p:ph type="body" sz="half" idx="1"/>
          </p:nvPr>
        </p:nvSpPr>
        <p:spPr>
          <a:xfrm>
            <a:off x="395288" y="1484313"/>
            <a:ext cx="4978400" cy="5373687"/>
          </a:xfrm>
        </p:spPr>
        <p:txBody>
          <a:bodyPr>
            <a:normAutofit lnSpcReduction="10000"/>
          </a:bodyPr>
          <a:lstStyle/>
          <a:p>
            <a:pPr marL="533400" indent="-533400" eaLnBrk="1" hangingPunct="1">
              <a:lnSpc>
                <a:spcPct val="90000"/>
              </a:lnSpc>
              <a:buFont typeface="Wingdings" pitchFamily="2" charset="2"/>
              <a:buAutoNum type="arabicPeriod"/>
            </a:pPr>
            <a:r>
              <a:rPr lang="ru-RU" altLang="ru-RU" sz="2400" dirty="0" smtClean="0">
                <a:effectLst>
                  <a:outerShdw blurRad="38100" dist="38100" dir="2700000" algn="tl">
                    <a:srgbClr val="C0C0C0"/>
                  </a:outerShdw>
                </a:effectLst>
                <a:ea typeface="ＭＳ Ｐゴシック" pitchFamily="34" charset="-128"/>
              </a:rPr>
              <a:t>Преподаватель предлагает группе выработать обоснованное мнение по одному вопросу</a:t>
            </a:r>
          </a:p>
          <a:p>
            <a:pPr marL="533400" indent="-533400" eaLnBrk="1" hangingPunct="1">
              <a:lnSpc>
                <a:spcPct val="90000"/>
              </a:lnSpc>
              <a:buFont typeface="Wingdings" pitchFamily="2" charset="2"/>
              <a:buAutoNum type="arabicPeriod"/>
            </a:pPr>
            <a:r>
              <a:rPr lang="ru-RU" altLang="ru-RU" sz="2400" dirty="0" smtClean="0">
                <a:effectLst>
                  <a:outerShdw blurRad="38100" dist="38100" dir="2700000" algn="tl">
                    <a:srgbClr val="C0C0C0"/>
                  </a:outerShdw>
                </a:effectLst>
                <a:ea typeface="ＭＳ Ｐゴシック" pitchFamily="34" charset="-128"/>
              </a:rPr>
              <a:t>Учащиеся выполняют задание, используя расчерченный лист бумаги, где каждый учащийся формулирует свою точку зрения (свои аргументы) в отведенном для него угловом секторе</a:t>
            </a:r>
          </a:p>
          <a:p>
            <a:pPr marL="533400" indent="-533400" eaLnBrk="1" hangingPunct="1">
              <a:lnSpc>
                <a:spcPct val="90000"/>
              </a:lnSpc>
              <a:buFont typeface="Wingdings" pitchFamily="2" charset="2"/>
              <a:buAutoNum type="arabicPeriod"/>
            </a:pPr>
            <a:r>
              <a:rPr lang="ru-RU" altLang="ru-RU" sz="2400" dirty="0" smtClean="0">
                <a:effectLst>
                  <a:outerShdw blurRad="38100" dist="38100" dir="2700000" algn="tl">
                    <a:srgbClr val="C0C0C0"/>
                  </a:outerShdw>
                </a:effectLst>
                <a:ea typeface="ＭＳ Ｐゴシック" pitchFamily="34" charset="-128"/>
              </a:rPr>
              <a:t>Каждый участник группы представляет свое мнение</a:t>
            </a:r>
          </a:p>
          <a:p>
            <a:pPr marL="533400" indent="-533400" eaLnBrk="1" hangingPunct="1">
              <a:lnSpc>
                <a:spcPct val="90000"/>
              </a:lnSpc>
              <a:buFont typeface="Wingdings" pitchFamily="2" charset="2"/>
              <a:buAutoNum type="arabicPeriod"/>
            </a:pPr>
            <a:r>
              <a:rPr lang="ru-RU" altLang="ru-RU" sz="2400" dirty="0" smtClean="0">
                <a:effectLst>
                  <a:outerShdw blurRad="38100" dist="38100" dir="2700000" algn="tl">
                    <a:srgbClr val="C0C0C0"/>
                  </a:outerShdw>
                </a:effectLst>
                <a:ea typeface="ＭＳ Ｐゴシック" pitchFamily="34" charset="-128"/>
              </a:rPr>
              <a:t>Группа формулирует мнение/решение в центральном секторе листа</a:t>
            </a:r>
          </a:p>
        </p:txBody>
      </p:sp>
      <p:pic>
        <p:nvPicPr>
          <p:cNvPr id="208899" name="Picture 18" descr="PICT004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30531" r="-30531"/>
          <a:stretch>
            <a:fillRect/>
          </a:stretch>
        </p:blipFill>
        <p:spPr>
          <a:xfrm>
            <a:off x="4500563" y="1557338"/>
            <a:ext cx="5422900" cy="2447925"/>
          </a:xfrm>
        </p:spPr>
      </p:pic>
      <p:sp>
        <p:nvSpPr>
          <p:cNvPr id="650249" name="Rectangle 9"/>
          <p:cNvSpPr>
            <a:spLocks noChangeArrowheads="1"/>
          </p:cNvSpPr>
          <p:nvPr/>
        </p:nvSpPr>
        <p:spPr bwMode="auto">
          <a:xfrm>
            <a:off x="5651500" y="4221163"/>
            <a:ext cx="2879725" cy="20161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50250" name="Line 10"/>
          <p:cNvSpPr>
            <a:spLocks noChangeShapeType="1"/>
          </p:cNvSpPr>
          <p:nvPr/>
        </p:nvSpPr>
        <p:spPr bwMode="auto">
          <a:xfrm>
            <a:off x="7164388" y="4221163"/>
            <a:ext cx="0" cy="1944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0251" name="Line 11"/>
          <p:cNvSpPr>
            <a:spLocks noChangeShapeType="1"/>
          </p:cNvSpPr>
          <p:nvPr/>
        </p:nvSpPr>
        <p:spPr bwMode="auto">
          <a:xfrm>
            <a:off x="5651500" y="5157788"/>
            <a:ext cx="29527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650252" name="Rectangle 12"/>
          <p:cNvSpPr>
            <a:spLocks noChangeArrowheads="1"/>
          </p:cNvSpPr>
          <p:nvPr/>
        </p:nvSpPr>
        <p:spPr bwMode="auto">
          <a:xfrm>
            <a:off x="6659563" y="4868863"/>
            <a:ext cx="936625" cy="72072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650253" name="Text Box 13"/>
          <p:cNvSpPr txBox="1">
            <a:spLocks noChangeArrowheads="1"/>
          </p:cNvSpPr>
          <p:nvPr/>
        </p:nvSpPr>
        <p:spPr bwMode="auto">
          <a:xfrm>
            <a:off x="5867400" y="4221163"/>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ru-RU" b="1">
                <a:latin typeface="Arial" charset="0"/>
                <a:ea typeface="ＭＳ Ｐゴシック" charset="0"/>
              </a:rPr>
              <a:t>1</a:t>
            </a:r>
          </a:p>
        </p:txBody>
      </p:sp>
      <p:sp>
        <p:nvSpPr>
          <p:cNvPr id="650254" name="Text Box 14"/>
          <p:cNvSpPr txBox="1">
            <a:spLocks noChangeArrowheads="1"/>
          </p:cNvSpPr>
          <p:nvPr/>
        </p:nvSpPr>
        <p:spPr bwMode="auto">
          <a:xfrm>
            <a:off x="8027988" y="5734050"/>
            <a:ext cx="360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ru-RU" b="1">
                <a:latin typeface="Arial" charset="0"/>
                <a:ea typeface="ＭＳ Ｐゴシック" charset="0"/>
              </a:rPr>
              <a:t>4</a:t>
            </a:r>
          </a:p>
        </p:txBody>
      </p:sp>
      <p:sp>
        <p:nvSpPr>
          <p:cNvPr id="650255" name="Text Box 15"/>
          <p:cNvSpPr txBox="1">
            <a:spLocks noChangeArrowheads="1"/>
          </p:cNvSpPr>
          <p:nvPr/>
        </p:nvSpPr>
        <p:spPr bwMode="auto">
          <a:xfrm>
            <a:off x="5795963" y="5734050"/>
            <a:ext cx="360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ru-RU" b="1">
                <a:latin typeface="Arial" charset="0"/>
                <a:ea typeface="ＭＳ Ｐゴシック" charset="0"/>
              </a:rPr>
              <a:t>3</a:t>
            </a:r>
          </a:p>
        </p:txBody>
      </p:sp>
      <p:sp>
        <p:nvSpPr>
          <p:cNvPr id="650256" name="Text Box 16"/>
          <p:cNvSpPr txBox="1">
            <a:spLocks noChangeArrowheads="1"/>
          </p:cNvSpPr>
          <p:nvPr/>
        </p:nvSpPr>
        <p:spPr bwMode="auto">
          <a:xfrm>
            <a:off x="8101013" y="4221163"/>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ru-RU" b="1">
                <a:latin typeface="Arial" charset="0"/>
                <a:ea typeface="ＭＳ Ｐゴシック" charset="0"/>
              </a:rPr>
              <a:t>2</a:t>
            </a:r>
          </a:p>
        </p:txBody>
      </p:sp>
    </p:spTree>
    <p:extLst>
      <p:ext uri="{BB962C8B-B14F-4D97-AF65-F5344CB8AC3E}">
        <p14:creationId xmlns:p14="http://schemas.microsoft.com/office/powerpoint/2010/main" val="258136496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Rot="1" noChangeArrowheads="1"/>
          </p:cNvSpPr>
          <p:nvPr>
            <p:ph type="title"/>
          </p:nvPr>
        </p:nvSpPr>
        <p:spPr>
          <a:xfrm>
            <a:off x="179388" y="152400"/>
            <a:ext cx="8856662" cy="1044575"/>
          </a:xfrm>
          <a:solidFill>
            <a:schemeClr val="accent3">
              <a:lumMod val="60000"/>
              <a:lumOff val="40000"/>
            </a:schemeClr>
          </a:solidFill>
        </p:spPr>
        <p:txBody>
          <a:bodyPr wrap="square" numCol="1" anchorCtr="0" compatLnSpc="1">
            <a:prstTxWarp prst="textNoShape">
              <a:avLst/>
            </a:prstTxWarp>
            <a:normAutofit fontScale="90000"/>
          </a:bodyPr>
          <a:lstStyle/>
          <a:p>
            <a:pPr eaLnBrk="1" hangingPunct="1"/>
            <a:r>
              <a:rPr lang="ru-RU" altLang="ru-RU" cap="none" dirty="0" smtClean="0">
                <a:solidFill>
                  <a:schemeClr val="tx1"/>
                </a:solidFill>
                <a:ea typeface="ＭＳ Ｐゴシック" pitchFamily="34" charset="-128"/>
              </a:rPr>
              <a:t>«Подумай – обсуди в паре – обсуди в группе»</a:t>
            </a:r>
          </a:p>
        </p:txBody>
      </p:sp>
      <p:sp>
        <p:nvSpPr>
          <p:cNvPr id="652291" name="Rectangle 3"/>
          <p:cNvSpPr>
            <a:spLocks noGrp="1" noChangeArrowheads="1"/>
          </p:cNvSpPr>
          <p:nvPr>
            <p:ph type="body" sz="half" idx="1"/>
          </p:nvPr>
        </p:nvSpPr>
        <p:spPr>
          <a:xfrm>
            <a:off x="457200" y="1600200"/>
            <a:ext cx="4978400" cy="5257800"/>
          </a:xfrm>
        </p:spPr>
        <p:txBody>
          <a:bodyPr>
            <a:normAutofit lnSpcReduction="10000"/>
          </a:bodyPr>
          <a:lstStyle/>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Преподаватель ставит перед слушателями проблему</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В течении отведенного времени (1-2 минуты) каждый слушатель самостоятельно работает над проблемой</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Преподаватель разбивает учащихся на пары, внутри которых происходит обсуждение проблемы (2-3 минуты)</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Преподаватель объединяет пары в группы, которые обмениваются выработанными решениями</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Группы представляют полученный результат</a:t>
            </a:r>
          </a:p>
        </p:txBody>
      </p:sp>
      <p:pic>
        <p:nvPicPr>
          <p:cNvPr id="209923" name="Picture 15" descr="PICT000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93260" r="-93260"/>
          <a:stretch>
            <a:fillRect/>
          </a:stretch>
        </p:blipFill>
        <p:spPr>
          <a:xfrm>
            <a:off x="3492500" y="1628775"/>
            <a:ext cx="7335838" cy="3408363"/>
          </a:xfrm>
        </p:spPr>
      </p:pic>
    </p:spTree>
    <p:extLst>
      <p:ext uri="{BB962C8B-B14F-4D97-AF65-F5344CB8AC3E}">
        <p14:creationId xmlns:p14="http://schemas.microsoft.com/office/powerpoint/2010/main" val="26423555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algn="ctr" eaLnBrk="1" hangingPunct="1"/>
            <a:r>
              <a:rPr lang="ru-RU" altLang="ru-RU" sz="4400" cap="none" dirty="0" smtClean="0">
                <a:solidFill>
                  <a:schemeClr val="tx1"/>
                </a:solidFill>
                <a:ea typeface="ＭＳ Ｐゴシック" pitchFamily="34" charset="-128"/>
              </a:rPr>
              <a:t>«Пила»</a:t>
            </a:r>
            <a:endParaRPr lang="en-US" altLang="ru-RU" sz="4400" cap="none" dirty="0" smtClean="0">
              <a:solidFill>
                <a:schemeClr val="tx1"/>
              </a:solidFill>
              <a:ea typeface="ＭＳ Ｐゴシック" pitchFamily="34" charset="-128"/>
            </a:endParaRPr>
          </a:p>
        </p:txBody>
      </p:sp>
      <p:sp>
        <p:nvSpPr>
          <p:cNvPr id="640004" name="Rectangle 4"/>
          <p:cNvSpPr>
            <a:spLocks noGrp="1" noChangeArrowheads="1"/>
          </p:cNvSpPr>
          <p:nvPr>
            <p:ph type="body" sz="half" idx="1"/>
          </p:nvPr>
        </p:nvSpPr>
        <p:spPr>
          <a:xfrm>
            <a:off x="457200" y="1600200"/>
            <a:ext cx="5338763" cy="5257800"/>
          </a:xfrm>
        </p:spPr>
        <p:txBody>
          <a:bodyPr/>
          <a:lstStyle/>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Отбирается учебный материал, удобный для «распиливания»</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Материал делится на части по количеству групп (либо учебная группа делится на микрогруппы по количеству частей учебного материала)</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Каждая группа получает «свою» часть материала и учебное задание (презентация + ответы на вопросы)</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Группы выполняют учебное задание</a:t>
            </a:r>
          </a:p>
          <a:p>
            <a:pPr marL="533400" indent="-533400" eaLnBrk="1" hangingPunct="1">
              <a:lnSpc>
                <a:spcPct val="80000"/>
              </a:lnSpc>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Группы представляют полученный результат</a:t>
            </a:r>
          </a:p>
        </p:txBody>
      </p:sp>
      <p:pic>
        <p:nvPicPr>
          <p:cNvPr id="640008" name="Picture 8" descr="PICT0079"/>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30630" r="-30630"/>
          <a:stretch>
            <a:fillRect/>
          </a:stretch>
        </p:blipFill>
        <p:spPr>
          <a:xfrm>
            <a:off x="5580063" y="2420938"/>
            <a:ext cx="3771900" cy="17526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640009" name="Picture 9" descr="j0291984"/>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l="-62875" r="-62875"/>
          <a:stretch>
            <a:fillRect/>
          </a:stretch>
        </p:blipFill>
        <p:spPr>
          <a:xfrm>
            <a:off x="5003800" y="3789363"/>
            <a:ext cx="4857750" cy="2808287"/>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21095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76250"/>
            <a:ext cx="267335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4097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Rot="1" noChangeArrowheads="1"/>
          </p:cNvSpPr>
          <p:nvPr>
            <p:ph type="title"/>
          </p:nvPr>
        </p:nvSpPr>
        <p:spPr bwMode="auto">
          <a:xfrm>
            <a:off x="395288" y="333375"/>
            <a:ext cx="8229600" cy="1143000"/>
          </a:xfrm>
          <a:solidFill>
            <a:srgbClr val="08A1D9"/>
          </a:solidFill>
          <a:ln w="38100" cap="flat">
            <a:solidFill>
              <a:schemeClr val="bg1"/>
            </a:solidFill>
            <a:miter lim="800000"/>
            <a:headEnd/>
            <a:tailEnd/>
          </a:ln>
          <a:effectLst>
            <a:outerShdw blurRad="40000" dist="20000" dir="5400000" rotWithShape="0">
              <a:srgbClr val="000000">
                <a:alpha val="37999"/>
              </a:srgbClr>
            </a:outerShdw>
          </a:effectLst>
        </p:spPr>
        <p:txBody>
          <a:bodyPr wrap="square" numCol="1" anchorCtr="0" compatLnSpc="1">
            <a:prstTxWarp prst="textNoShape">
              <a:avLst/>
            </a:prstTxWarp>
            <a:normAutofit fontScale="90000"/>
          </a:bodyPr>
          <a:lstStyle/>
          <a:p>
            <a:pPr eaLnBrk="1" hangingPunct="1"/>
            <a:r>
              <a:rPr lang="ru-RU" altLang="ru-RU" sz="3600" cap="none" smtClean="0">
                <a:solidFill>
                  <a:schemeClr val="bg1"/>
                </a:solidFill>
                <a:latin typeface="Arial" pitchFamily="34" charset="0"/>
                <a:ea typeface="ＭＳ Ｐゴシック" pitchFamily="34" charset="-128"/>
                <a:cs typeface="Arial" pitchFamily="34" charset="0"/>
              </a:rPr>
              <a:t>Использование «пилы» в неучебных целях</a:t>
            </a:r>
          </a:p>
        </p:txBody>
      </p:sp>
      <p:sp>
        <p:nvSpPr>
          <p:cNvPr id="649219" name="Rectangle 3"/>
          <p:cNvSpPr>
            <a:spLocks noGrp="1" noChangeArrowheads="1"/>
          </p:cNvSpPr>
          <p:nvPr>
            <p:ph type="body" sz="half" idx="1"/>
          </p:nvPr>
        </p:nvSpPr>
        <p:spPr>
          <a:xfrm>
            <a:off x="457200" y="1600200"/>
            <a:ext cx="4978400" cy="5257800"/>
          </a:xfrm>
        </p:spPr>
        <p:txBody>
          <a:bodyPr/>
          <a:lstStyle/>
          <a:p>
            <a:pPr marL="533400" indent="-533400" eaLnBrk="1" hangingPunct="1">
              <a:buFont typeface="Arial" pitchFamily="34" charset="0"/>
              <a:buChar char="•"/>
            </a:pPr>
            <a:r>
              <a:rPr lang="ru-RU" altLang="ru-RU" sz="2800" smtClean="0">
                <a:effectLst>
                  <a:outerShdw blurRad="38100" dist="38100" dir="2700000" algn="tl">
                    <a:srgbClr val="C0C0C0"/>
                  </a:outerShdw>
                </a:effectLst>
                <a:ea typeface="ＭＳ Ｐゴシック" pitchFamily="34" charset="-128"/>
              </a:rPr>
              <a:t>Изучение проектов документов</a:t>
            </a:r>
          </a:p>
          <a:p>
            <a:pPr marL="533400" indent="-533400" eaLnBrk="1" hangingPunct="1">
              <a:buFont typeface="Arial" pitchFamily="34" charset="0"/>
              <a:buChar char="•"/>
            </a:pPr>
            <a:r>
              <a:rPr lang="ru-RU" altLang="ru-RU" sz="2800" smtClean="0">
                <a:effectLst>
                  <a:outerShdw blurRad="38100" dist="38100" dir="2700000" algn="tl">
                    <a:srgbClr val="C0C0C0"/>
                  </a:outerShdw>
                </a:effectLst>
                <a:ea typeface="ＭＳ Ｐゴシック" pitchFamily="34" charset="-128"/>
              </a:rPr>
              <a:t>Изучение нового законодательства</a:t>
            </a:r>
          </a:p>
          <a:p>
            <a:pPr marL="533400" indent="-533400" eaLnBrk="1" hangingPunct="1">
              <a:buFont typeface="Arial" pitchFamily="34" charset="0"/>
              <a:buChar char="•"/>
            </a:pPr>
            <a:r>
              <a:rPr lang="ru-RU" altLang="ru-RU" sz="2800" smtClean="0">
                <a:effectLst>
                  <a:outerShdw blurRad="38100" dist="38100" dir="2700000" algn="tl">
                    <a:srgbClr val="C0C0C0"/>
                  </a:outerShdw>
                </a:effectLst>
                <a:ea typeface="ＭＳ Ｐゴシック" pitchFamily="34" charset="-128"/>
              </a:rPr>
              <a:t>Работа с документами</a:t>
            </a:r>
          </a:p>
          <a:p>
            <a:pPr marL="533400" indent="-533400" eaLnBrk="1" hangingPunct="1">
              <a:buFont typeface="Arial" pitchFamily="34" charset="0"/>
              <a:buChar char="•"/>
            </a:pPr>
            <a:r>
              <a:rPr lang="ru-RU" altLang="ru-RU" sz="2800" smtClean="0">
                <a:effectLst>
                  <a:outerShdw blurRad="38100" dist="38100" dir="2700000" algn="tl">
                    <a:srgbClr val="C0C0C0"/>
                  </a:outerShdw>
                </a:effectLst>
                <a:ea typeface="ＭＳ Ｐゴシック" pitchFamily="34" charset="-128"/>
              </a:rPr>
              <a:t>Составление докладов (распределение материала для обобщения)</a:t>
            </a:r>
          </a:p>
          <a:p>
            <a:pPr marL="533400" indent="-533400" eaLnBrk="1" hangingPunct="1">
              <a:buFont typeface="Arial" pitchFamily="34" charset="0"/>
              <a:buChar char="•"/>
            </a:pPr>
            <a:r>
              <a:rPr lang="ru-RU" altLang="ru-RU" sz="2800" smtClean="0">
                <a:effectLst>
                  <a:outerShdw blurRad="38100" dist="38100" dir="2700000" algn="tl">
                    <a:srgbClr val="C0C0C0"/>
                  </a:outerShdw>
                </a:effectLst>
                <a:ea typeface="ＭＳ Ｐゴシック" pitchFamily="34" charset="-128"/>
              </a:rPr>
              <a:t>?</a:t>
            </a:r>
          </a:p>
        </p:txBody>
      </p:sp>
      <p:pic>
        <p:nvPicPr>
          <p:cNvPr id="649227" name="Picture 11" descr="PICT008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t="18994" b="18994"/>
          <a:stretch>
            <a:fillRect/>
          </a:stretch>
        </p:blipFill>
        <p:spPr>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211973" name="Picture 13" descr="PICT0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500438"/>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7938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rrowheads="1"/>
          </p:cNvSpPr>
          <p:nvPr>
            <p:ph type="title"/>
          </p:nvPr>
        </p:nvSpPr>
        <p:spPr>
          <a:xfrm>
            <a:off x="323850" y="152400"/>
            <a:ext cx="8424863" cy="973138"/>
          </a:xfrm>
          <a:solidFill>
            <a:schemeClr val="accent2">
              <a:lumMod val="20000"/>
              <a:lumOff val="80000"/>
            </a:schemeClr>
          </a:solidFill>
        </p:spPr>
        <p:txBody>
          <a:bodyPr wrap="square" numCol="1" anchorCtr="0" compatLnSpc="1">
            <a:prstTxWarp prst="textNoShape">
              <a:avLst/>
            </a:prstTxWarp>
          </a:bodyPr>
          <a:lstStyle/>
          <a:p>
            <a:pPr algn="ctr" eaLnBrk="1" hangingPunct="1"/>
            <a:r>
              <a:rPr lang="ru-RU" altLang="ru-RU" cap="none" smtClean="0">
                <a:solidFill>
                  <a:schemeClr val="accent1"/>
                </a:solidFill>
                <a:ea typeface="ＭＳ Ｐゴシック" pitchFamily="34" charset="-128"/>
              </a:rPr>
              <a:t>«Аукцион»</a:t>
            </a:r>
          </a:p>
        </p:txBody>
      </p:sp>
      <p:sp>
        <p:nvSpPr>
          <p:cNvPr id="654339" name="Rectangle 3"/>
          <p:cNvSpPr>
            <a:spLocks noGrp="1" noChangeArrowheads="1"/>
          </p:cNvSpPr>
          <p:nvPr>
            <p:ph type="body" sz="half" idx="1"/>
          </p:nvPr>
        </p:nvSpPr>
        <p:spPr>
          <a:xfrm>
            <a:off x="0" y="1600200"/>
            <a:ext cx="6227763" cy="5257800"/>
          </a:xfrm>
        </p:spPr>
        <p:txBody>
          <a:bodyPr/>
          <a:lstStyle/>
          <a:p>
            <a:pPr marL="533400" indent="-533400" eaLnBrk="1" hangingPunct="1">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Преподаватель ставит перед группой вопрос, не имеющий однозначного ответа </a:t>
            </a:r>
            <a:r>
              <a:rPr lang="ru-RU" altLang="ru-RU" sz="2400" i="1" smtClean="0">
                <a:effectLst>
                  <a:outerShdw blurRad="38100" dist="38100" dir="2700000" algn="tl">
                    <a:srgbClr val="C0C0C0"/>
                  </a:outerShdw>
                </a:effectLst>
                <a:ea typeface="ＭＳ Ｐゴシック" pitchFamily="34" charset="-128"/>
              </a:rPr>
              <a:t>(характеристики чего-либо, аргументы и проч.)</a:t>
            </a:r>
            <a:r>
              <a:rPr lang="ru-RU" altLang="ru-RU" sz="2400" smtClean="0">
                <a:effectLst>
                  <a:outerShdw blurRad="38100" dist="38100" dir="2700000" algn="tl">
                    <a:srgbClr val="C0C0C0"/>
                  </a:outerShdw>
                </a:effectLst>
                <a:ea typeface="ＭＳ Ｐゴシック" pitchFamily="34" charset="-128"/>
              </a:rPr>
              <a:t> и формулирует условие поощрения последнего, кто придумает вариант ответа (либо даст больше количество ответов)</a:t>
            </a:r>
          </a:p>
          <a:p>
            <a:pPr marL="533400" indent="-533400" eaLnBrk="1" hangingPunct="1">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Учащиеся формулируют свои предложения (ответы)</a:t>
            </a:r>
          </a:p>
          <a:p>
            <a:pPr marL="533400" indent="-533400" eaLnBrk="1" hangingPunct="1">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Ответы фиксируются в визуальном виде (на доске, экране, флипп-чарте)</a:t>
            </a:r>
          </a:p>
          <a:p>
            <a:pPr marL="533400" indent="-533400" eaLnBrk="1" hangingPunct="1">
              <a:buFont typeface="Wingdings" pitchFamily="2" charset="2"/>
              <a:buAutoNum type="arabicPeriod"/>
            </a:pPr>
            <a:r>
              <a:rPr lang="ru-RU" altLang="ru-RU" sz="2400" smtClean="0">
                <a:effectLst>
                  <a:outerShdw blurRad="38100" dist="38100" dir="2700000" algn="tl">
                    <a:srgbClr val="C0C0C0"/>
                  </a:outerShdw>
                </a:effectLst>
                <a:ea typeface="ＭＳ Ｐゴシック" pitchFamily="34" charset="-128"/>
              </a:rPr>
              <a:t>Награждается победитель, выполнивший предложенное условие</a:t>
            </a:r>
          </a:p>
        </p:txBody>
      </p:sp>
      <p:pic>
        <p:nvPicPr>
          <p:cNvPr id="8" name="Рисунок 4" descr="C:\Users\Папа\AppData\Local\Microsoft\Windows\Temporary Internet Files\Content.IE5\UOBYUVBB\MC900434411[1].wmf"/>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71060" r="-71060"/>
          <a:stretch>
            <a:fillRect/>
          </a:stretch>
        </p:blipFill>
        <p:spPr>
          <a:xfrm>
            <a:off x="3779838" y="1844675"/>
            <a:ext cx="6697662" cy="3113088"/>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17065630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333</TotalTime>
  <Words>5972</Words>
  <Application>Microsoft Office PowerPoint</Application>
  <PresentationFormat>Экран (4:3)</PresentationFormat>
  <Paragraphs>978</Paragraphs>
  <Slides>108</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108</vt:i4>
      </vt:variant>
    </vt:vector>
  </HeadingPairs>
  <TitlesOfParts>
    <vt:vector size="109" baseType="lpstr">
      <vt:lpstr>Волна</vt:lpstr>
      <vt:lpstr>  Федеральный методический центр по финансовой грамотности системы общего и среднего профессионального образования   Контракт «Содействие в создании кадрового потенциала учителей, методистов, администраторов образовательных организаций в области финансовой грамотности, а также эффективной инфраструктуры по поддержке их деятельности по распространению финансовой грамотности» №FEFLP/QCВS-2.5</vt:lpstr>
      <vt:lpstr>Авторский коллектив</vt:lpstr>
      <vt:lpstr>Оглавление</vt:lpstr>
      <vt:lpstr>Введение</vt:lpstr>
      <vt:lpstr>Раздел 1. Повышение финансовой грамотности обучающихся как социально-педагогическая проблема</vt:lpstr>
      <vt:lpstr>Направления реализации Проекта</vt:lpstr>
      <vt:lpstr>Презентация PowerPoint</vt:lpstr>
      <vt:lpstr>ПРОЕКТ МИНФИНА РОССИИ И ВСЕМИРНОГО БАНКА «СОДЕЙСТВИЕ ПОВЫШЕНИЮ УРОВНЯ ФИНАНСОВОЙ ГРАМОТНОСТИ НАСЕЛЕНИЯ И РАЗВИТИЮ ФИНАНСОВОГО ОБРАЗОВАНИЯ В РОССИЙСКОЙ ФЕДЕРАЦИИ»</vt:lpstr>
      <vt:lpstr>РЕАЛИЗАЦИЯ ПРОЕКТА:  ОБРАЗОВАТЕЛЬНОЕ НАПРАВЛЕНИЕ </vt:lpstr>
      <vt:lpstr>Презентация PowerPoint</vt:lpstr>
      <vt:lpstr>ВСЕРОССИЙСКАЯ НЕДЕЛЯ ФИНАНСОВОЙ ГРАМОТНОСТИ ДЛЯ ДЕТЕЙ И МОЛОДЕЖИ 2016</vt:lpstr>
      <vt:lpstr>Презентация PowerPoint</vt:lpstr>
      <vt:lpstr>СОЗДАНИЕ ОБЩЕНАЦИОНАЛЬНОЙ ПЛАТФОРМЫ – ПОРТАЛА </vt:lpstr>
      <vt:lpstr>НАЦИОНАЛЬНАЯ СТРАТЕГИЯ</vt:lpstr>
      <vt:lpstr>Структура УМК</vt:lpstr>
      <vt:lpstr>УМК по целевым группам</vt:lpstr>
      <vt:lpstr>Особенности целей образования  и содержания УМК</vt:lpstr>
      <vt:lpstr>Пример целей образовательной деятельности на занятиях</vt:lpstr>
      <vt:lpstr>Методологическая основа – системно-деятельностный подход</vt:lpstr>
      <vt:lpstr>Требования к результатам (на примере 10-11 кл.)</vt:lpstr>
      <vt:lpstr>Требования к результатам</vt:lpstr>
      <vt:lpstr>Основные положения системно-деятельностного подхода</vt:lpstr>
      <vt:lpstr>Деятельностное содержание образования</vt:lpstr>
      <vt:lpstr>Педагогические принципы, на которых строится обучение</vt:lpstr>
      <vt:lpstr>Методика обучения</vt:lpstr>
      <vt:lpstr>Формы занятий</vt:lpstr>
      <vt:lpstr>Занятие-презентация учебных достижений</vt:lpstr>
      <vt:lpstr>Вопросы для самоконтроля</vt:lpstr>
      <vt:lpstr>Рекомендуемая литература</vt:lpstr>
      <vt:lpstr>Презентация PowerPoint</vt:lpstr>
      <vt:lpstr>Презентация PowerPoint</vt:lpstr>
      <vt:lpstr>Презентация PowerPoint</vt:lpstr>
      <vt:lpstr>Презентация PowerPoint</vt:lpstr>
      <vt:lpstr>Презентация PowerPoint</vt:lpstr>
      <vt:lpstr>Учебно-познавательные задачи</vt:lpstr>
      <vt:lpstr>Учебно-практические задачи</vt:lpstr>
      <vt:lpstr>    </vt:lpstr>
      <vt:lpstr>    </vt:lpstr>
      <vt:lpstr>Презентация PowerPoint</vt:lpstr>
      <vt:lpstr>Средства обучения: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Возраст: 5-9 классы ( УМК) </vt:lpstr>
      <vt:lpstr>Презентация PowerPoint</vt:lpstr>
      <vt:lpstr> Начальная школа. ( УМК)</vt:lpstr>
      <vt:lpstr>Презентация PowerPoint</vt:lpstr>
      <vt:lpstr>Старшая школа. Математический профиль (УМК)</vt:lpstr>
      <vt:lpstr>Старшая ступень. Математический профиль.</vt:lpstr>
      <vt:lpstr>Задание для самостоятельной работы. </vt:lpstr>
      <vt:lpstr>Вопросы для самоконтроля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Вопросы для самоконтроля</vt:lpstr>
      <vt:lpstr>Рекомендуемая литература</vt:lpstr>
      <vt:lpstr>Раздел 4. Интерактивные методики  обучения финансовой грамотности  в образовательных организациях общего и среднего профессионального образования. </vt:lpstr>
      <vt:lpstr>Cooperative Learning:  метод совместной работы</vt:lpstr>
      <vt:lpstr>Примеры Рассадки</vt:lpstr>
      <vt:lpstr>Позиции:</vt:lpstr>
      <vt:lpstr>План рассадки</vt:lpstr>
      <vt:lpstr>Деление на группы:  БАЗОВЫЕ И ВРЕМЕННЫЕ</vt:lpstr>
      <vt:lpstr>Деление на группы: ОДНОРОДНЫЕ И РАЗНОРОДНЫЕ</vt:lpstr>
      <vt:lpstr>Роли в группе</vt:lpstr>
      <vt:lpstr> Уровни ВЗАИМОДЕЙСТВИЯ В ГРУППЕ</vt:lpstr>
      <vt:lpstr>  Cooperative Learning:  Основные Структуры  </vt:lpstr>
      <vt:lpstr>«Найди неверное утверждение»</vt:lpstr>
      <vt:lpstr>«Найди неверное утверждение»: пример</vt:lpstr>
      <vt:lpstr>Аргументация</vt:lpstr>
      <vt:lpstr>Аргументация:  «Углы -2»</vt:lpstr>
      <vt:lpstr>«Подумай – обсуди в паре – обсуди в группе»</vt:lpstr>
      <vt:lpstr>«Пила»</vt:lpstr>
      <vt:lpstr>Использование «пилы» в неучебных целях</vt:lpstr>
      <vt:lpstr>«Аукцион»</vt:lpstr>
      <vt:lpstr>«Круглый стол»</vt:lpstr>
      <vt:lpstr>«Говорящие карточки»</vt:lpstr>
      <vt:lpstr>Ведение дискуссии</vt:lpstr>
      <vt:lpstr>Модерация (Модерирование)</vt:lpstr>
      <vt:lpstr>Обучающие игры</vt:lpstr>
      <vt:lpstr>Преимущества и недостатки обучающих игр</vt:lpstr>
      <vt:lpstr>Как создать игру</vt:lpstr>
      <vt:lpstr>Вопросы для самоконтроля</vt:lpstr>
      <vt:lpstr>Рекомендуемая литература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Модуль 1. Повышение финансовой грамотности обучающихся как социально-педагогическая проблема</dc:title>
  <dc:creator>123</dc:creator>
  <cp:lastModifiedBy>Студент НИУ ВШЭ</cp:lastModifiedBy>
  <cp:revision>54</cp:revision>
  <dcterms:created xsi:type="dcterms:W3CDTF">2016-08-23T12:47:25Z</dcterms:created>
  <dcterms:modified xsi:type="dcterms:W3CDTF">2016-12-14T09:19:23Z</dcterms:modified>
</cp:coreProperties>
</file>