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9" d="100"/>
          <a:sy n="99" d="100"/>
        </p:scale>
        <p:origin x="-240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2D9417-9E77-4824-B5DB-96F5114CA32B}" type="datetimeFigureOut">
              <a:rPr lang="ru-RU" smtClean="0"/>
              <a:t>14.12.2016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4226D58-051B-4207-995A-B1690B64DF5E}" type="slidenum">
              <a:rPr lang="ru-RU" smtClean="0"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2D9417-9E77-4824-B5DB-96F5114CA32B}" type="datetimeFigureOut">
              <a:rPr lang="ru-RU" smtClean="0"/>
              <a:t>14.12.2016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26D58-051B-4207-995A-B1690B64DF5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2D9417-9E77-4824-B5DB-96F5114CA32B}" type="datetimeFigureOut">
              <a:rPr lang="ru-RU" smtClean="0"/>
              <a:t>14.12.2016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26D58-051B-4207-995A-B1690B64DF5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2D9417-9E77-4824-B5DB-96F5114CA32B}" type="datetimeFigureOut">
              <a:rPr lang="ru-RU" smtClean="0"/>
              <a:t>14.12.2016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26D58-051B-4207-995A-B1690B64DF5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2D9417-9E77-4824-B5DB-96F5114CA32B}" type="datetimeFigureOut">
              <a:rPr lang="ru-RU" smtClean="0"/>
              <a:t>14.12.2016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26D58-051B-4207-995A-B1690B64DF5E}" type="slidenum">
              <a:rPr lang="ru-RU" smtClean="0"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2D9417-9E77-4824-B5DB-96F5114CA32B}" type="datetimeFigureOut">
              <a:rPr lang="ru-RU" smtClean="0"/>
              <a:t>14.12.2016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26D58-051B-4207-995A-B1690B64DF5E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2D9417-9E77-4824-B5DB-96F5114CA32B}" type="datetimeFigureOut">
              <a:rPr lang="ru-RU" smtClean="0"/>
              <a:t>14.12.2016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26D58-051B-4207-995A-B1690B64DF5E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2D9417-9E77-4824-B5DB-96F5114CA32B}" type="datetimeFigureOut">
              <a:rPr lang="ru-RU" smtClean="0"/>
              <a:t>14.12.2016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26D58-051B-4207-995A-B1690B64DF5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2D9417-9E77-4824-B5DB-96F5114CA32B}" type="datetimeFigureOut">
              <a:rPr lang="ru-RU" smtClean="0"/>
              <a:t>14.12.2016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26D58-051B-4207-995A-B1690B64DF5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2D9417-9E77-4824-B5DB-96F5114CA32B}" type="datetimeFigureOut">
              <a:rPr lang="ru-RU" smtClean="0"/>
              <a:t>14.12.2016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26D58-051B-4207-995A-B1690B64DF5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2D9417-9E77-4824-B5DB-96F5114CA32B}" type="datetimeFigureOut">
              <a:rPr lang="ru-RU" smtClean="0"/>
              <a:t>14.12.2016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226D58-051B-4207-995A-B1690B64DF5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942D9417-9E77-4824-B5DB-96F5114CA32B}" type="datetimeFigureOut">
              <a:rPr lang="ru-RU" smtClean="0"/>
              <a:t>14.12.2016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24226D58-051B-4207-995A-B1690B64DF5E}" type="slidenum">
              <a:rPr lang="ru-RU" smtClean="0"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55576" y="188640"/>
            <a:ext cx="777686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002060"/>
                </a:solidFill>
              </a:rPr>
              <a:t>ПРОГРАММА ПОВЫШЕНИЯ КВАЛИФИКАЦИИ </a:t>
            </a:r>
            <a:br>
              <a:rPr lang="ru-RU" sz="1600" b="1" dirty="0" smtClean="0">
                <a:solidFill>
                  <a:srgbClr val="002060"/>
                </a:solidFill>
              </a:rPr>
            </a:br>
            <a:r>
              <a:rPr lang="ru-RU" sz="1600" b="1" dirty="0" smtClean="0">
                <a:solidFill>
                  <a:srgbClr val="002060"/>
                </a:solidFill>
              </a:rPr>
              <a:t>«СОДЕРЖАНИЕ И МЕТОДИКА ПРЕПОДАВАНИЯ КУРСА ФИНАНСОВОЙ ГРАМОТНОСТИ РАЗЛИЧНЫМ КАТЕГОРИЯМ ОБУЧАЮЩИХСЯ»</a:t>
            </a:r>
            <a:endParaRPr lang="ru-RU" sz="1600" b="1" dirty="0">
              <a:solidFill>
                <a:srgbClr val="00206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83568" y="1556792"/>
            <a:ext cx="8100392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МОДУЛЬ 7.</a:t>
            </a:r>
            <a:r>
              <a:rPr lang="ru-RU" dirty="0" smtClean="0"/>
              <a:t>  </a:t>
            </a:r>
          </a:p>
          <a:p>
            <a:pPr algn="r"/>
            <a:r>
              <a:rPr lang="ru-RU" sz="1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 И МЕТОДИКА ПРЕПОДАВАНИЯ ТЕМ ПО ПЕНСИОННОМУ И </a:t>
            </a:r>
          </a:p>
          <a:p>
            <a:pPr algn="r"/>
            <a:r>
              <a:rPr lang="ru-RU" sz="1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СОЦИАЛЬНОМУ ОБЕСПЕЧЕНИЮ ГРАЖДАН </a:t>
            </a:r>
            <a:endParaRPr lang="ru-RU" sz="1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4293096"/>
            <a:ext cx="1815851" cy="230828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467544" y="3212976"/>
            <a:ext cx="8316416" cy="10288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1400" b="1" dirty="0" smtClean="0">
                <a:solidFill>
                  <a:srgbClr val="0070C0"/>
                </a:solidFill>
              </a:rPr>
              <a:t>ПРОЕКТНАЯ РАБОТА НА ТЕМУ:</a:t>
            </a:r>
          </a:p>
          <a:p>
            <a:pPr algn="ctr">
              <a:lnSpc>
                <a:spcPct val="150000"/>
              </a:lnSpc>
            </a:pPr>
            <a:r>
              <a:rPr lang="ru-RU" sz="1400" b="1" dirty="0" smtClean="0">
                <a:solidFill>
                  <a:srgbClr val="0070C0"/>
                </a:solidFill>
              </a:rPr>
              <a:t>РАЗРАБОТКА ЭЛЕМЕНТОВ ЗАНЯТИЙ ПО ТЕМЕ </a:t>
            </a:r>
          </a:p>
          <a:p>
            <a:pPr algn="ctr">
              <a:lnSpc>
                <a:spcPct val="150000"/>
              </a:lnSpc>
            </a:pPr>
            <a:r>
              <a:rPr lang="ru-RU" sz="1400" b="1" dirty="0" smtClean="0">
                <a:solidFill>
                  <a:srgbClr val="0070C0"/>
                </a:solidFill>
              </a:rPr>
              <a:t>«ПЕНСИОННОЕ ОБЕСПЕЧЕНИЕ И ФИНАНСОВОЕ БЛАГОПОЛУЧИЕ В СТАРОСТИ»</a:t>
            </a:r>
            <a:endParaRPr lang="ru-RU" sz="14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156562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1628800"/>
            <a:ext cx="799288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Цель:</a:t>
            </a: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научить воспитанниц управлять факторами, влияющими на размер будущей трудовой пенсии по старости.</a:t>
            </a:r>
          </a:p>
          <a:p>
            <a:pPr algn="just"/>
            <a:endParaRPr lang="ru-RU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763688" y="332656"/>
            <a:ext cx="5760640" cy="8735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ПРАКТИЧЕСКАЯ РАБОТА  ПО ТЕМЕ </a:t>
            </a:r>
          </a:p>
          <a:p>
            <a:pPr algn="ctr">
              <a:lnSpc>
                <a:spcPct val="150000"/>
              </a:lnSpc>
            </a:pPr>
            <a:r>
              <a:rPr lang="ru-RU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«ФАКТОРЫ, ВЛИЯЮЩИЕ НА РАЗМЕР ПЕНСИИ »</a:t>
            </a:r>
            <a:endParaRPr lang="ru-RU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 descr="http://previews.123rf.com/images/andresr/andresr1202/andresr120200542/12393837-3D-grandpa-and-grandma-isolated-over-a-white-background-Stock-Photo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61949" y="4149080"/>
            <a:ext cx="2181390" cy="255478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83568" y="2440920"/>
            <a:ext cx="561662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  </a:t>
            </a:r>
          </a:p>
          <a:p>
            <a:pPr marL="285750" lvl="0" indent="-285750" algn="just">
              <a:buFont typeface="Wingdings" panose="05000000000000000000" pitchFamily="2" charset="2"/>
              <a:buChar char="§"/>
            </a:pP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познакомить воспитанниц с  порталом Пенсионного фонда РФ, его отдельными сервис – услугами; </a:t>
            </a:r>
          </a:p>
          <a:p>
            <a:pPr marL="285750" lvl="0" indent="-285750" algn="just">
              <a:buFont typeface="Wingdings" panose="05000000000000000000" pitchFamily="2" charset="2"/>
              <a:buChar char="§"/>
            </a:pP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научить рассчитывать размер будущей пенсии, </a:t>
            </a:r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воспользовавшись пенсионным </a:t>
            </a: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калькулятором;</a:t>
            </a:r>
          </a:p>
          <a:p>
            <a:pPr marL="285750" lvl="0" indent="-285750" algn="just">
              <a:buFont typeface="Wingdings" panose="05000000000000000000" pitchFamily="2" charset="2"/>
              <a:buChar char="§"/>
            </a:pP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выявить факторы, влияющие на размер пенсии, пути увеличения пенсии;</a:t>
            </a:r>
          </a:p>
          <a:p>
            <a:pPr marL="285750" lvl="0" indent="-285750" algn="just">
              <a:buFont typeface="Wingdings" panose="05000000000000000000" pitchFamily="2" charset="2"/>
              <a:buChar char="§"/>
            </a:pPr>
            <a:r>
              <a:rPr lang="ru-RU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совершенствовать навыки  использования информационно-коммуникационные технологии при решении бытовых задач. </a:t>
            </a:r>
            <a:endParaRPr lang="ru-RU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046790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188640"/>
            <a:ext cx="799288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ru-RU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ПРАКТИЧЕСКАЯ РАБОТА  ПО ТЕМЕ </a:t>
            </a:r>
          </a:p>
          <a:p>
            <a:pPr lvl="0" algn="ctr">
              <a:lnSpc>
                <a:spcPct val="150000"/>
              </a:lnSpc>
            </a:pPr>
            <a:r>
              <a:rPr lang="ru-RU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«ВЫБОР НЕГОСУДАРСТВЕННОГО ПЕНСИОННОГО ФОНДА»</a:t>
            </a:r>
            <a:endParaRPr lang="ru-RU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83568" y="1412776"/>
            <a:ext cx="8064896" cy="72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0215" indent="-450215" algn="just">
              <a:lnSpc>
                <a:spcPct val="115000"/>
              </a:lnSpc>
              <a:spcAft>
                <a:spcPts val="0"/>
              </a:spcAft>
            </a:pPr>
            <a:r>
              <a:rPr lang="ru-RU" b="1" dirty="0" smtClean="0">
                <a:solidFill>
                  <a:srgbClr val="002060"/>
                </a:solidFill>
                <a:effectLst/>
                <a:latin typeface="Times New Roman"/>
                <a:ea typeface="Times New Roman"/>
                <a:cs typeface="Times New Roman"/>
              </a:rPr>
              <a:t>Цель</a:t>
            </a:r>
            <a:r>
              <a:rPr lang="ru-RU" dirty="0" smtClean="0">
                <a:solidFill>
                  <a:srgbClr val="002060"/>
                </a:solidFill>
                <a:effectLst/>
                <a:latin typeface="Times New Roman"/>
                <a:ea typeface="Times New Roman"/>
                <a:cs typeface="Times New Roman"/>
              </a:rPr>
              <a:t>:</a:t>
            </a:r>
            <a:r>
              <a:rPr lang="ru-RU" sz="1400" dirty="0">
                <a:solidFill>
                  <a:srgbClr val="002060"/>
                </a:solidFill>
                <a:ea typeface="Times New Roman"/>
                <a:cs typeface="Times New Roman"/>
              </a:rPr>
              <a:t> </a:t>
            </a:r>
            <a:r>
              <a:rPr lang="ru-RU" dirty="0" smtClean="0">
                <a:solidFill>
                  <a:srgbClr val="002060"/>
                </a:solidFill>
                <a:effectLst/>
                <a:latin typeface="Times New Roman"/>
                <a:ea typeface="Times New Roman"/>
                <a:cs typeface="Times New Roman"/>
              </a:rPr>
              <a:t>сформировать навыки выбора негосударственного пенсионного фонда на рынке пенсионного обеспечения.</a:t>
            </a:r>
            <a:endParaRPr lang="ru-RU" sz="1400" dirty="0">
              <a:solidFill>
                <a:srgbClr val="002060"/>
              </a:solidFill>
              <a:ea typeface="Times New Roman"/>
              <a:cs typeface="Times New Roman"/>
            </a:endParaRPr>
          </a:p>
        </p:txBody>
      </p:sp>
      <p:pic>
        <p:nvPicPr>
          <p:cNvPr id="5122" name="Picture 2" descr="http://static.wixstatic.com/media/8a2912_c2855f10b07e46dbbaf492787468283b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3776" y="3861048"/>
            <a:ext cx="2379198" cy="279297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83568" y="2420888"/>
            <a:ext cx="5472608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ru-RU" b="1" dirty="0" smtClean="0">
                <a:solidFill>
                  <a:srgbClr val="002060"/>
                </a:solidFill>
                <a:effectLst/>
                <a:latin typeface="Times New Roman"/>
                <a:ea typeface="Times New Roman"/>
                <a:cs typeface="Times New Roman"/>
              </a:rPr>
              <a:t>Задачи:</a:t>
            </a:r>
            <a:r>
              <a:rPr lang="ru-RU" dirty="0" smtClean="0">
                <a:solidFill>
                  <a:srgbClr val="002060"/>
                </a:solidFill>
                <a:effectLst/>
                <a:latin typeface="Times New Roman"/>
                <a:ea typeface="Times New Roman"/>
                <a:cs typeface="Times New Roman"/>
              </a:rPr>
              <a:t> </a:t>
            </a:r>
          </a:p>
          <a:p>
            <a:pPr marL="285750" indent="-285750" algn="just">
              <a:lnSpc>
                <a:spcPct val="150000"/>
              </a:lnSpc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ru-RU" dirty="0" smtClean="0">
                <a:solidFill>
                  <a:srgbClr val="002060"/>
                </a:solidFill>
                <a:effectLst/>
                <a:latin typeface="Times New Roman"/>
                <a:ea typeface="Times New Roman"/>
                <a:cs typeface="Times New Roman"/>
              </a:rPr>
              <a:t>начать знакомить с НПФ</a:t>
            </a:r>
          </a:p>
          <a:p>
            <a:pPr marL="285750" indent="-285750" algn="just">
              <a:lnSpc>
                <a:spcPct val="150000"/>
              </a:lnSpc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ru-RU" dirty="0" smtClean="0">
                <a:solidFill>
                  <a:srgbClr val="002060"/>
                </a:solidFill>
                <a:effectLst/>
                <a:latin typeface="Times New Roman"/>
                <a:ea typeface="Times New Roman"/>
                <a:cs typeface="Times New Roman"/>
              </a:rPr>
              <a:t>научить искать информацию о деятельность НПФ</a:t>
            </a:r>
            <a:endParaRPr lang="ru-RU" sz="1400" dirty="0" smtClean="0">
              <a:solidFill>
                <a:srgbClr val="002060"/>
              </a:solidFill>
              <a:ea typeface="Times New Roman"/>
              <a:cs typeface="Times New Roman"/>
            </a:endParaRPr>
          </a:p>
          <a:p>
            <a:pPr marL="285750" indent="-285750" algn="just">
              <a:lnSpc>
                <a:spcPct val="150000"/>
              </a:lnSpc>
              <a:spcAft>
                <a:spcPts val="0"/>
              </a:spcAft>
              <a:buFont typeface="Wingdings" panose="05000000000000000000" pitchFamily="2" charset="2"/>
              <a:buChar char="§"/>
            </a:pPr>
            <a:r>
              <a:rPr lang="ru-RU" dirty="0" smtClean="0">
                <a:solidFill>
                  <a:srgbClr val="002060"/>
                </a:solidFill>
                <a:effectLst/>
                <a:latin typeface="Times New Roman"/>
                <a:ea typeface="Times New Roman"/>
                <a:cs typeface="Times New Roman"/>
              </a:rPr>
              <a:t>начать формировать умения сравнивать и выбирать оптимальный вариант размещения накопительной пенсии.</a:t>
            </a:r>
            <a:endParaRPr lang="ru-RU" sz="1400" dirty="0">
              <a:solidFill>
                <a:srgbClr val="002060"/>
              </a:solidFill>
              <a:ea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9273026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://uristprofy.ru/wp-content/uploads/2016/05/zayavlenie-na-pensiyu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0216" y="2753645"/>
            <a:ext cx="6057900" cy="363855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11560" y="620688"/>
            <a:ext cx="8136904" cy="8576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b="1" dirty="0" smtClean="0">
                <a:solidFill>
                  <a:srgbClr val="0070C0"/>
                </a:solidFill>
                <a:effectLst/>
                <a:latin typeface="Times New Roman"/>
                <a:ea typeface="Calibri"/>
                <a:cs typeface="Times New Roman"/>
              </a:rPr>
              <a:t>«ПЕНСИОННОЕ И СОЦИАЛЬНОЕ ОБЕСПЕЧЕНИЕ ГРАЖДАН»</a:t>
            </a:r>
            <a:endParaRPr lang="ru-RU" sz="1400" dirty="0" smtClean="0">
              <a:solidFill>
                <a:srgbClr val="0070C0"/>
              </a:solidFill>
              <a:effectLst/>
              <a:latin typeface="Calibri"/>
              <a:ea typeface="Calibri"/>
              <a:cs typeface="Times New Roman"/>
            </a:endParaRPr>
          </a:p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b="1" dirty="0" smtClean="0">
                <a:solidFill>
                  <a:srgbClr val="0070C0"/>
                </a:solidFill>
                <a:effectLst/>
                <a:latin typeface="Times New Roman"/>
                <a:ea typeface="Calibri"/>
                <a:cs typeface="Times New Roman"/>
              </a:rPr>
              <a:t>ТЕСТ</a:t>
            </a:r>
            <a:endParaRPr lang="ru-RU" sz="1400" dirty="0">
              <a:solidFill>
                <a:srgbClr val="0070C0"/>
              </a:solidFill>
              <a:effectLst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62583359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83568" y="404664"/>
            <a:ext cx="813690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1600" b="1" dirty="0" smtClean="0">
                <a:solidFill>
                  <a:srgbClr val="0070C0"/>
                </a:solidFill>
              </a:rPr>
              <a:t>ОБОБЩАЮЩЕЕ ЗАНЯТИЕ</a:t>
            </a:r>
          </a:p>
          <a:p>
            <a:pPr algn="ctr">
              <a:lnSpc>
                <a:spcPct val="150000"/>
              </a:lnSpc>
            </a:pPr>
            <a:r>
              <a:rPr lang="ru-RU" sz="1600" b="1" dirty="0" smtClean="0">
                <a:solidFill>
                  <a:srgbClr val="0070C0"/>
                </a:solidFill>
              </a:rPr>
              <a:t>«ПЕНСИОННОЕ ОБЕСПЕЧЕНИЕ И ФИНАНСОВОЕ БЛАГОПОЛУЧИЕ В СТАРОСТИ»</a:t>
            </a:r>
            <a:endParaRPr lang="ru-RU" sz="1600" b="1" dirty="0">
              <a:solidFill>
                <a:srgbClr val="0070C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39552" y="1661850"/>
            <a:ext cx="8064896" cy="2260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b="1" dirty="0" smtClean="0">
                <a:solidFill>
                  <a:srgbClr val="002060"/>
                </a:solidFill>
                <a:effectLst/>
                <a:latin typeface="Times New Roman"/>
                <a:ea typeface="Calibri"/>
                <a:cs typeface="Times New Roman"/>
              </a:rPr>
              <a:t>Место занятия в системе образования</a:t>
            </a:r>
            <a:r>
              <a:rPr lang="ru-RU" dirty="0" smtClean="0">
                <a:solidFill>
                  <a:srgbClr val="002060"/>
                </a:solidFill>
                <a:effectLst/>
                <a:latin typeface="Times New Roman"/>
                <a:ea typeface="Calibri"/>
                <a:cs typeface="Times New Roman"/>
              </a:rPr>
              <a:t>:  внеурочная деятельность</a:t>
            </a:r>
            <a:endParaRPr lang="ru-RU" sz="1400" dirty="0" smtClean="0">
              <a:solidFill>
                <a:srgbClr val="002060"/>
              </a:solidFill>
              <a:effectLst/>
              <a:latin typeface="Calibri"/>
              <a:ea typeface="Calibri"/>
              <a:cs typeface="Times New Roman"/>
            </a:endParaRPr>
          </a:p>
          <a:p>
            <a:pPr indent="540385" algn="just">
              <a:lnSpc>
                <a:spcPct val="115000"/>
              </a:lnSpc>
              <a:spcAft>
                <a:spcPts val="1000"/>
              </a:spcAft>
            </a:pPr>
            <a:r>
              <a:rPr lang="ru-RU" b="1" dirty="0" smtClean="0">
                <a:solidFill>
                  <a:srgbClr val="002060"/>
                </a:solidFill>
                <a:effectLst/>
                <a:latin typeface="Times New Roman"/>
                <a:ea typeface="Calibri"/>
                <a:cs typeface="Times New Roman"/>
              </a:rPr>
              <a:t>Форма занятия</a:t>
            </a:r>
            <a:r>
              <a:rPr lang="ru-RU" dirty="0" smtClean="0">
                <a:solidFill>
                  <a:srgbClr val="002060"/>
                </a:solidFill>
                <a:effectLst/>
                <a:latin typeface="Times New Roman"/>
                <a:ea typeface="Calibri"/>
                <a:cs typeface="Times New Roman"/>
              </a:rPr>
              <a:t>:  коллективно-творческое дело  - информационный буклет для родителей «Пенсионное обеспечение и финансовое благополучие в старости»</a:t>
            </a:r>
            <a:endParaRPr lang="ru-RU" sz="1400" dirty="0" smtClean="0">
              <a:solidFill>
                <a:srgbClr val="002060"/>
              </a:solidFill>
              <a:effectLst/>
              <a:latin typeface="Calibri"/>
              <a:ea typeface="Calibri"/>
              <a:cs typeface="Times New Roman"/>
            </a:endParaRPr>
          </a:p>
          <a:p>
            <a:pPr indent="540385" algn="just">
              <a:lnSpc>
                <a:spcPct val="115000"/>
              </a:lnSpc>
              <a:spcAft>
                <a:spcPts val="1000"/>
              </a:spcAft>
            </a:pPr>
            <a:r>
              <a:rPr lang="ru-RU" b="1" dirty="0" smtClean="0">
                <a:solidFill>
                  <a:srgbClr val="002060"/>
                </a:solidFill>
                <a:effectLst/>
                <a:latin typeface="Times New Roman"/>
                <a:ea typeface="Calibri"/>
                <a:cs typeface="Times New Roman"/>
              </a:rPr>
              <a:t>Цель</a:t>
            </a:r>
            <a:r>
              <a:rPr lang="ru-RU" dirty="0" smtClean="0">
                <a:solidFill>
                  <a:srgbClr val="002060"/>
                </a:solidFill>
                <a:effectLst/>
                <a:latin typeface="Times New Roman"/>
                <a:ea typeface="Calibri"/>
                <a:cs typeface="Times New Roman"/>
              </a:rPr>
              <a:t>:   обобщить и систематизировать знания полученные в ходе изучения темы «Пенсионное и социальное обеспечение граждан».</a:t>
            </a:r>
            <a:endParaRPr lang="ru-RU" sz="1400" dirty="0">
              <a:solidFill>
                <a:srgbClr val="002060"/>
              </a:solidFill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39552" y="3921956"/>
            <a:ext cx="8136904" cy="2131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40385" algn="just">
              <a:lnSpc>
                <a:spcPct val="115000"/>
              </a:lnSpc>
              <a:spcAft>
                <a:spcPts val="1000"/>
              </a:spcAft>
            </a:pPr>
            <a:r>
              <a:rPr lang="ru-RU" b="1" dirty="0" smtClean="0">
                <a:solidFill>
                  <a:srgbClr val="002060"/>
                </a:solidFill>
                <a:effectLst/>
                <a:latin typeface="Times New Roman"/>
                <a:ea typeface="Calibri"/>
                <a:cs typeface="Times New Roman"/>
              </a:rPr>
              <a:t>Задачи:</a:t>
            </a:r>
            <a:endParaRPr lang="ru-RU" sz="1400" dirty="0" smtClean="0">
              <a:solidFill>
                <a:srgbClr val="002060"/>
              </a:solidFill>
              <a:effectLst/>
              <a:latin typeface="Calibri"/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/>
              <a:buChar char=""/>
            </a:pPr>
            <a:r>
              <a:rPr lang="ru-RU" dirty="0" smtClean="0">
                <a:solidFill>
                  <a:srgbClr val="002060"/>
                </a:solidFill>
                <a:effectLst/>
                <a:latin typeface="Times New Roman"/>
                <a:ea typeface="Calibri"/>
                <a:cs typeface="Times New Roman"/>
              </a:rPr>
              <a:t>создание условий для обобщения полученных знаний по теме, а затем их практического применения в жизни.</a:t>
            </a:r>
            <a:endParaRPr lang="ru-RU" sz="1400" dirty="0" smtClean="0">
              <a:solidFill>
                <a:srgbClr val="002060"/>
              </a:solidFill>
              <a:effectLst/>
              <a:latin typeface="Calibri"/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/>
              <a:buChar char=""/>
            </a:pPr>
            <a:r>
              <a:rPr lang="ru-RU" dirty="0" smtClean="0">
                <a:solidFill>
                  <a:srgbClr val="002060"/>
                </a:solidFill>
                <a:effectLst/>
                <a:latin typeface="Times New Roman"/>
                <a:ea typeface="Calibri"/>
                <a:cs typeface="Times New Roman"/>
              </a:rPr>
              <a:t>развитие коммуникативных навыков, умения работать в группе.</a:t>
            </a:r>
            <a:endParaRPr lang="ru-RU" sz="1400" dirty="0" smtClean="0">
              <a:solidFill>
                <a:srgbClr val="002060"/>
              </a:solidFill>
              <a:effectLst/>
              <a:latin typeface="Calibri"/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Symbol"/>
              <a:buChar char=""/>
            </a:pPr>
            <a:r>
              <a:rPr lang="ru-RU" dirty="0" smtClean="0">
                <a:solidFill>
                  <a:srgbClr val="002060"/>
                </a:solidFill>
                <a:effectLst/>
                <a:latin typeface="Times New Roman"/>
                <a:ea typeface="Calibri"/>
                <a:cs typeface="Times New Roman"/>
              </a:rPr>
              <a:t>воспитание чувства ответственности, взаимопомощи.</a:t>
            </a:r>
            <a:endParaRPr lang="ru-RU" sz="1400" dirty="0" smtClean="0">
              <a:solidFill>
                <a:srgbClr val="002060"/>
              </a:solidFill>
              <a:effectLst/>
              <a:latin typeface="Calibri"/>
              <a:ea typeface="Calibri"/>
              <a:cs typeface="Times New Roman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1000"/>
              </a:spcAft>
              <a:buFont typeface="Symbol"/>
              <a:buChar char=""/>
            </a:pPr>
            <a:r>
              <a:rPr lang="ru-RU" dirty="0" smtClean="0">
                <a:solidFill>
                  <a:srgbClr val="002060"/>
                </a:solidFill>
                <a:effectLst/>
                <a:latin typeface="Times New Roman"/>
                <a:ea typeface="Calibri"/>
                <a:cs typeface="Times New Roman"/>
              </a:rPr>
              <a:t>закрепление навыков работы с </a:t>
            </a:r>
            <a:r>
              <a:rPr lang="ru-RU" dirty="0" err="1" smtClean="0">
                <a:solidFill>
                  <a:srgbClr val="002060"/>
                </a:solidFill>
                <a:effectLst/>
                <a:latin typeface="Times New Roman"/>
                <a:ea typeface="Calibri"/>
                <a:cs typeface="Times New Roman"/>
              </a:rPr>
              <a:t>Microsoft</a:t>
            </a:r>
            <a:r>
              <a:rPr lang="ru-RU" dirty="0" smtClean="0">
                <a:solidFill>
                  <a:srgbClr val="002060"/>
                </a:solidFill>
                <a:effectLst/>
                <a:latin typeface="Times New Roman"/>
                <a:ea typeface="Calibri"/>
                <a:cs typeface="Times New Roman"/>
              </a:rPr>
              <a:t> </a:t>
            </a:r>
            <a:r>
              <a:rPr lang="ru-RU" dirty="0" err="1" smtClean="0">
                <a:solidFill>
                  <a:srgbClr val="002060"/>
                </a:solidFill>
                <a:effectLst/>
                <a:latin typeface="Times New Roman"/>
                <a:ea typeface="Calibri"/>
                <a:cs typeface="Times New Roman"/>
              </a:rPr>
              <a:t>Publisher</a:t>
            </a:r>
            <a:r>
              <a:rPr lang="ru-RU" dirty="0" smtClean="0">
                <a:solidFill>
                  <a:srgbClr val="002060"/>
                </a:solidFill>
                <a:effectLst/>
                <a:latin typeface="Times New Roman"/>
                <a:ea typeface="Calibri"/>
                <a:cs typeface="Times New Roman"/>
              </a:rPr>
              <a:t>.</a:t>
            </a:r>
            <a:endParaRPr lang="ru-RU" sz="1400" dirty="0">
              <a:solidFill>
                <a:srgbClr val="002060"/>
              </a:solidFill>
              <a:effectLst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94478679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dl.mehrad-co.com/src/Gallery/PritablePhoto/Photo/Business/Business-10-www.mehrad-co.com(L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8280" y="476672"/>
            <a:ext cx="5924600" cy="44434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987824" y="5301208"/>
            <a:ext cx="3744415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 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21842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84100524"/>
              </p:ext>
            </p:extLst>
          </p:nvPr>
        </p:nvGraphicFramePr>
        <p:xfrm>
          <a:off x="395536" y="698675"/>
          <a:ext cx="8229604" cy="6004560"/>
        </p:xfrm>
        <a:graphic>
          <a:graphicData uri="http://schemas.openxmlformats.org/drawingml/2006/table">
            <a:tbl>
              <a:tblPr firstRow="1" bandRow="1"/>
              <a:tblGrid>
                <a:gridCol w="2746648"/>
                <a:gridCol w="3456384"/>
                <a:gridCol w="2026572"/>
              </a:tblGrid>
              <a:tr h="92331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Ромашова Светлана Николаевна</a:t>
                      </a:r>
                    </a:p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ФГКОУ МКК ПВ МО РФ</a:t>
                      </a:r>
                    </a:p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воспитатель учебного курса 10-х классов</a:t>
                      </a:r>
                      <a:endParaRPr lang="ru-RU" sz="14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Внеклассное мероприятие </a:t>
                      </a:r>
                    </a:p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тема: «Пенсионная система в РФ» </a:t>
                      </a:r>
                      <a:endParaRPr lang="ru-RU" sz="14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класс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13181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Крапивина Ирина Анатольевна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ФГКОУ МКК ПВ МО РФ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воспитатель учебного курса 10-х классов</a:t>
                      </a:r>
                    </a:p>
                  </a:txBody>
                  <a:tcPr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Классный час в форме 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интеллектуальной игры 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«Счастливый случай» 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тема: «О будущей пенсии нужно думать смолоду»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класс</a:t>
                      </a:r>
                    </a:p>
                  </a:txBody>
                  <a:tcPr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13181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Гаврикова Татьяна Ивановна </a:t>
                      </a:r>
                    </a:p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ФГКОУ МКК ПВ МО РФ</a:t>
                      </a:r>
                    </a:p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воспитатель учебного курса 10-х классов</a:t>
                      </a:r>
                    </a:p>
                  </a:txBody>
                  <a:tcPr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Практическая работа  по теме: 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«Факторы, влияющие на размер пенсии »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Практическая работа по теме: 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«Выбор негосударственного пенсионного фонда»</a:t>
                      </a:r>
                    </a:p>
                  </a:txBody>
                  <a:tcPr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класс</a:t>
                      </a:r>
                    </a:p>
                  </a:txBody>
                  <a:tcPr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92331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Александрова Ольга Борисовна</a:t>
                      </a:r>
                    </a:p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ФГКОУ МКК ПВ МО РФ</a:t>
                      </a:r>
                    </a:p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воспитатель учебного курса 10-х классов</a:t>
                      </a:r>
                    </a:p>
                  </a:txBody>
                  <a:tcPr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Тест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«Пенсионное и социальное обеспечение граждан»</a:t>
                      </a:r>
                    </a:p>
                    <a:p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класс</a:t>
                      </a:r>
                    </a:p>
                    <a:p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788421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Коломенцева Елена Анатольевна</a:t>
                      </a:r>
                    </a:p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ФГКОУ МКК ПВ МО РФ</a:t>
                      </a:r>
                    </a:p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старший воспитатель учебного курса 10-х классов</a:t>
                      </a:r>
                    </a:p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Никитина Галина Анатольевна</a:t>
                      </a:r>
                    </a:p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ФГКОУ МКК ПВ МО РФ</a:t>
                      </a:r>
                    </a:p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воспитатель учебного курса 10-х классов</a:t>
                      </a:r>
                    </a:p>
                  </a:txBody>
                  <a:tcPr>
                    <a:lnL w="12700" cmpd="sng">
                      <a:solidFill>
                        <a:sysClr val="windowText" lastClr="000000"/>
                      </a:solidFill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Информационный</a:t>
                      </a:r>
                      <a:r>
                        <a:rPr lang="ru-RU" sz="14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буклет:</a:t>
                      </a:r>
                    </a:p>
                    <a:p>
                      <a:pPr algn="ctr"/>
                      <a:r>
                        <a:rPr lang="ru-RU" sz="14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«Пенсионное обеспечение и финансовое благополучие в старости»</a:t>
                      </a:r>
                    </a:p>
                    <a:p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родители 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3149343" y="332656"/>
            <a:ext cx="320145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НАД ПРОЕКТОМ РАБОТАЛИ: </a:t>
            </a:r>
            <a:endParaRPr lang="ru-RU" sz="16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13085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635896" y="188640"/>
            <a:ext cx="522007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Финансовая грамотность — система знаний, и ценностных установок, необходимых для принятия взвешенных решений в сфере личных финансов</a:t>
            </a:r>
            <a:endParaRPr lang="ru-RU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276613" y="2014101"/>
            <a:ext cx="296267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АКТУАЛЬНОСТЬ ПРОЕКТА</a:t>
            </a:r>
            <a:endParaRPr lang="ru-RU" sz="16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83568" y="2852936"/>
            <a:ext cx="7992888" cy="2345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39750" algn="just">
              <a:lnSpc>
                <a:spcPct val="150000"/>
              </a:lnSpc>
            </a:pP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Необходимость повышения финансовой грамотности молодёжи – приоритетное направление государственной политики. </a:t>
            </a:r>
          </a:p>
          <a:p>
            <a:pPr indent="539750" algn="just">
              <a:lnSpc>
                <a:spcPct val="150000"/>
              </a:lnSpc>
            </a:pP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Финансовое образование воспитанниц способствует принятию грамотных решений, минимизирует риски и, тем самым, способно повысить финансовую безопасность молодежи в будущем. </a:t>
            </a:r>
            <a:endParaRPr lang="ru-RU" sz="20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237" y="240772"/>
            <a:ext cx="1724487" cy="212899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131960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851920" y="404664"/>
            <a:ext cx="21403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>ЦЕЛЬ ПРОЕКТА </a:t>
            </a:r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39552" y="1196752"/>
            <a:ext cx="8280920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Разработать методические материалы которые помогут повысить грамотность воспитанниц  в вопросах пенсионного законодательства и функционирования пенсионной системы Российской Федерации.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1229" y="3041765"/>
            <a:ext cx="5159243" cy="342606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648523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63888" y="364447"/>
            <a:ext cx="243387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 ПРОЕКТА: </a:t>
            </a:r>
            <a:endParaRPr lang="ru-RU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39552" y="1052736"/>
            <a:ext cx="7632848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знаний о пенсионной системе Российской Федерации;</a:t>
            </a: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умений  оценивать, анализировать и систематизировать полученные знания:</a:t>
            </a: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овышение мотивации и познавательной активности за счет разнообразия форм работы.</a:t>
            </a: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воспитание ответственности за принятие экономических решений.</a:t>
            </a: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опыта применения полученных знаний.</a:t>
            </a:r>
            <a:endParaRPr lang="ru-RU" sz="20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84011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2"/>
          <p:cNvSpPr txBox="1">
            <a:spLocks/>
          </p:cNvSpPr>
          <p:nvPr/>
        </p:nvSpPr>
        <p:spPr>
          <a:xfrm>
            <a:off x="251520" y="476672"/>
            <a:ext cx="8647936" cy="581041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>
              <a:spcBef>
                <a:spcPct val="20000"/>
              </a:spcBef>
              <a:buClr>
                <a:srgbClr val="4F81BD"/>
              </a:buClr>
              <a:buSzPct val="85000"/>
              <a:defRPr/>
            </a:pPr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4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ct val="20000"/>
              </a:spcBef>
              <a:buClr>
                <a:srgbClr val="4F81BD"/>
              </a:buClr>
              <a:buSzPct val="85000"/>
              <a:defRPr/>
            </a:pP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Формы обучения:</a:t>
            </a:r>
          </a:p>
          <a:p>
            <a:pPr>
              <a:spcBef>
                <a:spcPct val="20000"/>
              </a:spcBef>
              <a:buClr>
                <a:srgbClr val="4F81BD"/>
              </a:buClr>
              <a:buSzPct val="85000"/>
              <a:defRPr/>
            </a:pP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коллективные, групповые, </a:t>
            </a:r>
            <a:r>
              <a:rPr lang="ru-RU" sz="24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микрогрупповые</a:t>
            </a: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индивидуальные.</a:t>
            </a:r>
          </a:p>
          <a:p>
            <a:pPr>
              <a:spcBef>
                <a:spcPct val="20000"/>
              </a:spcBef>
              <a:buClr>
                <a:srgbClr val="4F81BD"/>
              </a:buClr>
              <a:buSzPct val="85000"/>
              <a:defRPr/>
            </a:pPr>
            <a:endParaRPr lang="ru-RU" sz="24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ct val="20000"/>
              </a:spcBef>
              <a:buClr>
                <a:srgbClr val="4F81BD"/>
              </a:buClr>
              <a:buSzPct val="85000"/>
              <a:defRPr/>
            </a:pP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Используемые технологии проведения занятий: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интеллектуальная игра;</a:t>
            </a:r>
            <a:endParaRPr lang="ru-RU"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кейс-технология</a:t>
            </a: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</a:t>
            </a: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малых группах;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ИКТ-технологии;</a:t>
            </a:r>
            <a:endParaRPr lang="ru-RU"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обсуждение </a:t>
            </a: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сложных и дискуссионных вопросов и </a:t>
            </a:r>
            <a:r>
              <a:rPr 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проблем</a:t>
            </a:r>
            <a:endParaRPr lang="ru-RU"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spcBef>
                <a:spcPct val="20000"/>
              </a:spcBef>
              <a:buClr>
                <a:srgbClr val="4F81BD"/>
              </a:buClr>
              <a:buSzPct val="85000"/>
              <a:buFont typeface="Arial" panose="020B0604020202020204" pitchFamily="34" charset="0"/>
              <a:buChar char="•"/>
              <a:defRPr/>
            </a:pPr>
            <a:endParaRPr lang="ru-RU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ct val="20000"/>
              </a:spcBef>
              <a:buClr>
                <a:srgbClr val="4F81BD"/>
              </a:buClr>
              <a:buSzPct val="85000"/>
              <a:defRPr/>
            </a:pPr>
            <a:endParaRPr lang="ru-RU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ct val="20000"/>
              </a:spcBef>
              <a:buClr>
                <a:srgbClr val="4F81BD"/>
              </a:buClr>
              <a:buSzPct val="85000"/>
              <a:buFont typeface="Wingdings 2"/>
              <a:buNone/>
              <a:defRPr/>
            </a:pPr>
            <a:endParaRPr lang="ru-RU" sz="2400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ct val="20000"/>
              </a:spcBef>
              <a:buClr>
                <a:srgbClr val="4F81BD"/>
              </a:buClr>
              <a:buSzPct val="85000"/>
              <a:buFont typeface="Wingdings 2"/>
              <a:buNone/>
              <a:defRPr/>
            </a:pPr>
            <a:endParaRPr lang="ru-RU" sz="2400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74320" indent="-274320">
              <a:spcBef>
                <a:spcPct val="20000"/>
              </a:spcBef>
              <a:buClr>
                <a:srgbClr val="4F81BD"/>
              </a:buClr>
              <a:buSzPct val="85000"/>
              <a:buFont typeface="Wingdings 2"/>
              <a:buChar char=""/>
              <a:defRPr/>
            </a:pPr>
            <a:endParaRPr lang="ru-RU" sz="27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74320" indent="-274320">
              <a:spcBef>
                <a:spcPct val="20000"/>
              </a:spcBef>
              <a:buClr>
                <a:srgbClr val="4F81BD"/>
              </a:buClr>
              <a:buSzPct val="85000"/>
              <a:buFont typeface="Wingdings 2"/>
              <a:buChar char=""/>
              <a:defRPr/>
            </a:pPr>
            <a:endParaRPr lang="ru-RU" sz="27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74320" indent="-274320">
              <a:spcBef>
                <a:spcPct val="20000"/>
              </a:spcBef>
              <a:buClr>
                <a:srgbClr val="4F81BD"/>
              </a:buClr>
              <a:buSzPct val="85000"/>
              <a:buFont typeface="Wingdings 2"/>
              <a:buChar char=""/>
              <a:defRPr/>
            </a:pPr>
            <a:endParaRPr lang="ru-RU" sz="27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8173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116632"/>
            <a:ext cx="7077472" cy="612080"/>
          </a:xfrm>
        </p:spPr>
        <p:txBody>
          <a:bodyPr>
            <a:normAutofit fontScale="90000"/>
          </a:bodyPr>
          <a:lstStyle/>
          <a:p>
            <a:r>
              <a:rPr lang="ru-RU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ПЛАНИРУЕМЫЕ РЕЗУЛЬТАТЫ</a:t>
            </a:r>
            <a:endParaRPr lang="ru-RU" sz="2000" dirty="0">
              <a:solidFill>
                <a:srgbClr val="0070C0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30161733"/>
              </p:ext>
            </p:extLst>
          </p:nvPr>
        </p:nvGraphicFramePr>
        <p:xfrm>
          <a:off x="179512" y="764704"/>
          <a:ext cx="8640962" cy="57962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880320"/>
                <a:gridCol w="3240360"/>
                <a:gridCol w="252028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i="1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Метапредметные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Предметные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Личностные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285750" indent="-285750" algn="l">
                        <a:buFont typeface="Wingdings" panose="05000000000000000000" pitchFamily="2" charset="2"/>
                        <a:buChar char="§"/>
                        <a:tabLst>
                          <a:tab pos="87313" algn="l"/>
                        </a:tabLst>
                      </a:pP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выработка </a:t>
                      </a: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умения самостоятельно определять цели, разрабатывать план деятельности, выбирать успешные стратегии деятельности в различных ситуациях;</a:t>
                      </a:r>
                    </a:p>
                    <a:p>
                      <a:pPr marL="285750" indent="-285750" algn="l">
                        <a:buFont typeface="Wingdings" panose="05000000000000000000" pitchFamily="2" charset="2"/>
                        <a:buChar char="§"/>
                        <a:tabLst>
                          <a:tab pos="87313" algn="l"/>
                        </a:tabLst>
                      </a:pP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овладение </a:t>
                      </a: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навыками познавательной, учебно-исследовательской и проектной деятельности, самостоятельного поиска методов решения практических задач;</a:t>
                      </a:r>
                    </a:p>
                    <a:p>
                      <a:pPr marL="285750" indent="-285750" algn="l">
                        <a:buFont typeface="Wingdings" panose="05000000000000000000" pitchFamily="2" charset="2"/>
                        <a:buChar char="§"/>
                        <a:tabLst>
                          <a:tab pos="87313" algn="l"/>
                        </a:tabLst>
                      </a:pP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формирование </a:t>
                      </a: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способности к самостоятельной информационно-познавательной деятельности, включая умение ориентироваться в различных источниках информации, критически оценивать и интерпретировать информацию, получаемую из различных </a:t>
                      </a: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источников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 algn="l">
                        <a:buFont typeface="Wingdings" panose="05000000000000000000" pitchFamily="2" charset="2"/>
                        <a:buChar char="§"/>
                      </a:pP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формирование системы знаний о пенсионной системе страны и ее роли в жизни общества; </a:t>
                      </a:r>
                    </a:p>
                    <a:p>
                      <a:pPr marL="285750" indent="-285750" algn="l">
                        <a:buFont typeface="Wingdings" panose="05000000000000000000" pitchFamily="2" charset="2"/>
                        <a:buChar char="§"/>
                      </a:pP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формирование экономического мышления: умения принимать рациональные  решения в условиях ограниченности денежных средств, оценивать возможные последствия для себя, своей семьи и общества в целом и принимать ответственность за них;</a:t>
                      </a:r>
                    </a:p>
                    <a:p>
                      <a:pPr marL="285750" indent="-285750" algn="l">
                        <a:buFont typeface="Wingdings" panose="05000000000000000000" pitchFamily="2" charset="2"/>
                        <a:buChar char="§"/>
                      </a:pP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выработка умения находить и оценивать финансовую информацию из различных источников, включая Интернет, а также умения анализировать, преобразовывать и использовать полученную информацию для решения практических финансовых задач в реальной жизни.</a:t>
                      </a:r>
                    </a:p>
                    <a:p>
                      <a:pPr algn="l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 algn="l">
                        <a:buFont typeface="Wingdings" panose="05000000000000000000" pitchFamily="2" charset="2"/>
                        <a:buChar char="§"/>
                      </a:pP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формирование </a:t>
                      </a: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гражданской позиции обучающихся как активных и ответственных членов российского общества, осознающих свои права и обязанности, уважающих закон и правопорядок, обладающих чувством собственного достоинства;</a:t>
                      </a:r>
                    </a:p>
                    <a:p>
                      <a:pPr marL="285750" indent="-285750" algn="l">
                        <a:buFont typeface="Wingdings" panose="05000000000000000000" pitchFamily="2" charset="2"/>
                        <a:buChar char="§"/>
                      </a:pP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приобретение </a:t>
                      </a: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навыков сотрудничества со сверстниками и взрослыми в образовательной, учебно-исследовательской, проектной и других видах деятельности;</a:t>
                      </a:r>
                    </a:p>
                    <a:p>
                      <a:pPr marL="285750" indent="-285750" algn="l">
                        <a:buFont typeface="Wingdings" panose="05000000000000000000" pitchFamily="2" charset="2"/>
                        <a:buChar char="§"/>
                      </a:pP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выработка </a:t>
                      </a: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умения делать осознанный выбор из различных возможностей реализации собственных жизненных планов.</a:t>
                      </a:r>
                    </a:p>
                    <a:p>
                      <a:pPr algn="l"/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84456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67544" y="476672"/>
            <a:ext cx="8136904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ВНЕКЛАССНОЕ МЕРОПРИЯТИЕ  «ПЕНСИОННАЯ СИСТЕМА В РФ»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827584" y="6093295"/>
            <a:ext cx="482779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ЦЕЛЕВАЯ АУДИТОРИЯ – ВОСПИТАННИЦЫ 10 КЛАССА</a:t>
            </a:r>
            <a:endParaRPr lang="ru-RU" sz="1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11560" y="1844824"/>
            <a:ext cx="7992888" cy="37907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b="1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Цель:</a:t>
            </a:r>
            <a:r>
              <a:rPr lang="ru-RU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 повысить грамотность воспитанниц  в вопросах пенсионного законодательства и функционирования пенсионной системы Российской Федерации.</a:t>
            </a:r>
            <a:endParaRPr lang="ru-RU" dirty="0">
              <a:solidFill>
                <a:srgbClr val="002060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b="1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Задачи:</a:t>
            </a:r>
            <a:endParaRPr lang="ru-RU" dirty="0">
              <a:solidFill>
                <a:srgbClr val="002060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1.Создать условия для повышения мотивации при получении  знаний о пенсионной системе Российской Федерации.</a:t>
            </a:r>
            <a:endParaRPr lang="ru-RU" dirty="0">
              <a:solidFill>
                <a:srgbClr val="002060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2.Использовать полученные знания о пенсионной системе РФ в практической деятельности.</a:t>
            </a:r>
            <a:endParaRPr lang="ru-RU" dirty="0">
              <a:solidFill>
                <a:srgbClr val="002060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b="1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Тип урока: </a:t>
            </a:r>
            <a:r>
              <a:rPr lang="ru-RU" dirty="0" smtClean="0">
                <a:solidFill>
                  <a:srgbClr val="002060"/>
                </a:solidFill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обобщение и систематизация знаний воспитанниц по теме «Пенсионная система Российской Федерации».</a:t>
            </a:r>
            <a:endParaRPr lang="ru-RU" dirty="0">
              <a:solidFill>
                <a:srgbClr val="002060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11560" y="1115394"/>
            <a:ext cx="7992888" cy="72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15000"/>
              </a:lnSpc>
              <a:spcAft>
                <a:spcPts val="1000"/>
              </a:spcAft>
            </a:pPr>
            <a:r>
              <a:rPr lang="ru-RU" b="1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Форма проведения:</a:t>
            </a:r>
            <a:r>
              <a:rPr lang="ru-RU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ru-RU" b="1" i="1" dirty="0">
                <a:solidFill>
                  <a:srgbClr val="002060"/>
                </a:solidFill>
                <a:latin typeface="Times New Roman"/>
                <a:ea typeface="Calibri"/>
                <a:cs typeface="Times New Roman"/>
              </a:rPr>
              <a:t>защита коллективного творческого проекта – интерактивного журнала «Ваше будущее».</a:t>
            </a:r>
            <a:endParaRPr lang="ru-RU" sz="1400" dirty="0">
              <a:solidFill>
                <a:srgbClr val="002060"/>
              </a:solidFill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592801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47664" y="239343"/>
            <a:ext cx="627864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ИНТЕЛЛЕКТУАЛЬНАЯ ИГРА: </a:t>
            </a:r>
          </a:p>
          <a:p>
            <a:pPr algn="ctr"/>
            <a:r>
              <a:rPr lang="ru-RU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«О БУДУЩЕЙ ПЕНСИИ НУЖНО ДУМАТЬ СМОЛОДУ»</a:t>
            </a:r>
            <a:endParaRPr lang="ru-RU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68285" y="1052736"/>
            <a:ext cx="8496944" cy="48746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540385" algn="just">
              <a:lnSpc>
                <a:spcPct val="115000"/>
              </a:lnSpc>
              <a:spcAft>
                <a:spcPts val="1000"/>
              </a:spcAft>
            </a:pPr>
            <a:r>
              <a:rPr lang="ru-RU" b="1" dirty="0" smtClean="0">
                <a:solidFill>
                  <a:srgbClr val="002060"/>
                </a:solidFill>
                <a:effectLst/>
                <a:latin typeface="Times New Roman"/>
                <a:ea typeface="Calibri"/>
                <a:cs typeface="Times New Roman"/>
              </a:rPr>
              <a:t>Место занятия в системе образования</a:t>
            </a:r>
            <a:r>
              <a:rPr lang="ru-RU" dirty="0" smtClean="0">
                <a:solidFill>
                  <a:srgbClr val="002060"/>
                </a:solidFill>
                <a:effectLst/>
                <a:latin typeface="Times New Roman"/>
                <a:ea typeface="Calibri"/>
                <a:cs typeface="Times New Roman"/>
              </a:rPr>
              <a:t>:  внеурочная деятельность </a:t>
            </a:r>
            <a:endParaRPr lang="ru-RU" sz="1400" dirty="0">
              <a:solidFill>
                <a:srgbClr val="002060"/>
              </a:solidFill>
              <a:ea typeface="Calibri"/>
              <a:cs typeface="Times New Roman"/>
            </a:endParaRPr>
          </a:p>
          <a:p>
            <a:pPr indent="540385" algn="just">
              <a:lnSpc>
                <a:spcPct val="115000"/>
              </a:lnSpc>
              <a:spcAft>
                <a:spcPts val="1000"/>
              </a:spcAft>
            </a:pPr>
            <a:r>
              <a:rPr lang="ru-RU" b="1" dirty="0" smtClean="0">
                <a:solidFill>
                  <a:srgbClr val="002060"/>
                </a:solidFill>
                <a:effectLst/>
                <a:latin typeface="Times New Roman"/>
                <a:ea typeface="Calibri"/>
                <a:cs typeface="Times New Roman"/>
              </a:rPr>
              <a:t>Форма занятия</a:t>
            </a:r>
            <a:r>
              <a:rPr lang="ru-RU" dirty="0" smtClean="0">
                <a:solidFill>
                  <a:srgbClr val="002060"/>
                </a:solidFill>
                <a:effectLst/>
                <a:latin typeface="Times New Roman"/>
                <a:ea typeface="Calibri"/>
                <a:cs typeface="Times New Roman"/>
              </a:rPr>
              <a:t>:  классный час в форме интеллектуальной игры «Счастливый случай»  </a:t>
            </a:r>
            <a:endParaRPr lang="ru-RU" sz="1400" dirty="0">
              <a:solidFill>
                <a:srgbClr val="002060"/>
              </a:solidFill>
              <a:ea typeface="Calibri"/>
              <a:cs typeface="Times New Roman"/>
            </a:endParaRPr>
          </a:p>
          <a:p>
            <a:pPr indent="540385" algn="just">
              <a:lnSpc>
                <a:spcPct val="115000"/>
              </a:lnSpc>
              <a:spcAft>
                <a:spcPts val="1000"/>
              </a:spcAft>
            </a:pPr>
            <a:r>
              <a:rPr lang="ru-RU" b="1" dirty="0" smtClean="0">
                <a:solidFill>
                  <a:srgbClr val="002060"/>
                </a:solidFill>
                <a:effectLst/>
                <a:latin typeface="Times New Roman"/>
                <a:ea typeface="Calibri"/>
                <a:cs typeface="Times New Roman"/>
              </a:rPr>
              <a:t>Цель</a:t>
            </a:r>
            <a:r>
              <a:rPr lang="ru-RU" dirty="0" smtClean="0">
                <a:solidFill>
                  <a:srgbClr val="002060"/>
                </a:solidFill>
                <a:effectLst/>
                <a:latin typeface="Times New Roman"/>
                <a:ea typeface="Calibri"/>
                <a:cs typeface="Times New Roman"/>
              </a:rPr>
              <a:t>:   разъяснить возможности формирования и управления накопительной частью трудовой пенсии.</a:t>
            </a:r>
            <a:endParaRPr lang="ru-RU" sz="1400" dirty="0">
              <a:solidFill>
                <a:srgbClr val="002060"/>
              </a:solidFill>
              <a:ea typeface="Calibri"/>
              <a:cs typeface="Times New Roman"/>
            </a:endParaRPr>
          </a:p>
          <a:p>
            <a:pPr indent="540385" algn="just">
              <a:lnSpc>
                <a:spcPct val="115000"/>
              </a:lnSpc>
              <a:spcAft>
                <a:spcPts val="1000"/>
              </a:spcAft>
            </a:pPr>
            <a:r>
              <a:rPr lang="ru-RU" b="1" dirty="0" smtClean="0">
                <a:solidFill>
                  <a:srgbClr val="002060"/>
                </a:solidFill>
                <a:effectLst/>
                <a:latin typeface="Times New Roman"/>
                <a:ea typeface="Calibri"/>
                <a:cs typeface="Times New Roman"/>
              </a:rPr>
              <a:t>Планируемые результаты</a:t>
            </a:r>
            <a:r>
              <a:rPr lang="ru-RU" dirty="0" smtClean="0">
                <a:solidFill>
                  <a:srgbClr val="002060"/>
                </a:solidFill>
                <a:effectLst/>
                <a:latin typeface="Times New Roman"/>
                <a:ea typeface="Calibri"/>
                <a:cs typeface="Times New Roman"/>
              </a:rPr>
              <a:t>: способствовать формированию у молодёжи новой «пенсионной культуры» основанной на принципе «Твоя будущая пенсия зависит от тебя, сделай её достойной».</a:t>
            </a:r>
            <a:endParaRPr lang="ru-RU" sz="1400" dirty="0">
              <a:solidFill>
                <a:srgbClr val="002060"/>
              </a:solidFill>
              <a:ea typeface="Calibri"/>
              <a:cs typeface="Times New Roman"/>
            </a:endParaRPr>
          </a:p>
          <a:p>
            <a:pPr indent="540385" algn="just">
              <a:lnSpc>
                <a:spcPct val="115000"/>
              </a:lnSpc>
              <a:spcAft>
                <a:spcPts val="1000"/>
              </a:spcAft>
            </a:pPr>
            <a:r>
              <a:rPr lang="ru-RU" b="1" dirty="0" smtClean="0">
                <a:solidFill>
                  <a:srgbClr val="002060"/>
                </a:solidFill>
                <a:effectLst/>
                <a:latin typeface="Times New Roman"/>
                <a:ea typeface="Calibri"/>
                <a:cs typeface="Times New Roman"/>
              </a:rPr>
              <a:t>Материалы и оборудование</a:t>
            </a:r>
            <a:r>
              <a:rPr lang="ru-RU" dirty="0" smtClean="0">
                <a:solidFill>
                  <a:srgbClr val="002060"/>
                </a:solidFill>
                <a:effectLst/>
                <a:latin typeface="Times New Roman"/>
                <a:ea typeface="Calibri"/>
                <a:cs typeface="Times New Roman"/>
              </a:rPr>
              <a:t>:  плакаты, книги, буклеты, карточки, видеофильм, песочные часы, презентация</a:t>
            </a:r>
            <a:endParaRPr lang="ru-RU" sz="1400" dirty="0">
              <a:solidFill>
                <a:srgbClr val="002060"/>
              </a:solidFill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b="1" dirty="0" smtClean="0">
                <a:solidFill>
                  <a:srgbClr val="002060"/>
                </a:solidFill>
                <a:effectLst/>
                <a:latin typeface="Times New Roman"/>
                <a:ea typeface="Calibri"/>
                <a:cs typeface="Times New Roman"/>
              </a:rPr>
              <a:t>            Вариативные задания для оценки достижения планируемых результатов</a:t>
            </a:r>
            <a:r>
              <a:rPr lang="ru-RU" dirty="0" smtClean="0">
                <a:solidFill>
                  <a:srgbClr val="002060"/>
                </a:solidFill>
                <a:effectLst/>
                <a:latin typeface="Times New Roman"/>
                <a:ea typeface="Calibri"/>
                <a:cs typeface="Times New Roman"/>
              </a:rPr>
              <a:t>: создать условия для формирования понимания личной ответственности каждого за своё будущее пенсионное обеспечение.</a:t>
            </a:r>
            <a:endParaRPr lang="ru-RU" sz="1400" dirty="0">
              <a:solidFill>
                <a:srgbClr val="002060"/>
              </a:solidFill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032699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сполнительная">
  <a:themeElements>
    <a:clrScheme name="Исполнительная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Исполнительн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Исполните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231</TotalTime>
  <Words>973</Words>
  <Application>Microsoft Office PowerPoint</Application>
  <PresentationFormat>Экран (4:3)</PresentationFormat>
  <Paragraphs>129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Исполнительная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ПЛАНИРУЕМЫЕ РЕЗУЛЬТАТЫ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Никитина Галина Анатольевна</dc:creator>
  <cp:lastModifiedBy>Никитина Галина Анатольевна</cp:lastModifiedBy>
  <cp:revision>18</cp:revision>
  <dcterms:created xsi:type="dcterms:W3CDTF">2016-12-14T07:22:49Z</dcterms:created>
  <dcterms:modified xsi:type="dcterms:W3CDTF">2016-12-14T11:14:28Z</dcterms:modified>
</cp:coreProperties>
</file>