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61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319" r:id="rId29"/>
    <p:sldId id="320" r:id="rId30"/>
    <p:sldId id="322" r:id="rId31"/>
    <p:sldId id="323" r:id="rId32"/>
    <p:sldId id="324" r:id="rId33"/>
    <p:sldId id="326" r:id="rId34"/>
    <p:sldId id="325" r:id="rId35"/>
    <p:sldId id="327" r:id="rId36"/>
    <p:sldId id="328" r:id="rId37"/>
    <p:sldId id="329" r:id="rId38"/>
    <p:sldId id="330" r:id="rId39"/>
    <p:sldId id="331" r:id="rId40"/>
    <p:sldId id="332" r:id="rId41"/>
    <p:sldId id="333" r:id="rId42"/>
    <p:sldId id="321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250" autoAdjust="0"/>
    <p:restoredTop sz="94660"/>
  </p:normalViewPr>
  <p:slideViewPr>
    <p:cSldViewPr>
      <p:cViewPr>
        <p:scale>
          <a:sx n="66" d="100"/>
          <a:sy n="66" d="100"/>
        </p:scale>
        <p:origin x="-1188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42570-D447-4D19-9BE8-FFF84F2F08A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5AAE7B-2078-4D23-BC5F-E72FFAF615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1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microsoft.com/office/2007/relationships/hdphoto" Target="../media/hdphoto2.wdp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0594" y="1779601"/>
            <a:ext cx="5994412" cy="3244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Содержание и методика преподавания тем по управлению личными финансами и формированию семейного </a:t>
            </a: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бюджета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9" name="Рисунок 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4" t="23720" r="50551" b="13139"/>
          <a:stretch>
            <a:fillRect/>
          </a:stretch>
        </p:blipFill>
        <p:spPr bwMode="auto">
          <a:xfrm>
            <a:off x="786243" y="228600"/>
            <a:ext cx="904876" cy="102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91119" y="367099"/>
            <a:ext cx="6912206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Федеральное государственное казённое общеобразовательное учреждение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«Московский кадетский корпус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«Пансион воспитанниц Министерства обороны Российской Федерации»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414786" y="5300629"/>
            <a:ext cx="3168351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Зам. начальника  по ВР                  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Заведующий отделом  ВР              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Методист по социальной работе 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Педагог-организатор                      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Педагог-организатор</a:t>
            </a:r>
            <a:endParaRPr lang="en-US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6269117" y="5300628"/>
            <a:ext cx="2143107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err="1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Макшакова</a:t>
            </a: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 Н.А.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Нескина Н.Б.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Кадиевская Т.Г.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Касьяненко А.А.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Шакирова О.В.</a:t>
            </a:r>
            <a:endParaRPr lang="ru-RU" dirty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803964" y="5731515"/>
            <a:ext cx="11838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АВТОРЫ:</a:t>
            </a:r>
            <a:endParaRPr lang="en-US" b="1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4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271118" y="1979259"/>
            <a:ext cx="59046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Золотое колечко с бриллиантом?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1225208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225207"/>
            <a:ext cx="3411196" cy="984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1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1284" y="1209817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03119" y="47667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+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91459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076" y="3023270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296756" y="2564904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Норковая шуба?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96756" y="3140968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Дизайнерский ремонт в квартире?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71118" y="3687415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Гараж?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41588" y="4221088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Кредитная карта?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67744" y="4797152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Оплата учебы в мед. институте?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39834" y="5373216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Квартплата?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60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1225208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225207"/>
            <a:ext cx="3411196" cy="984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1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1284" y="1209817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03119" y="47667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+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91459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58190" y="3068960"/>
            <a:ext cx="27497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Акции Сбербанка - 7000 руб./год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Квартира в Выхино – 240000 руб./год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Реклама на сайте – 60000 руб./год</a:t>
            </a:r>
            <a:endParaRPr lang="ru-RU" sz="20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sz="2000" i="1" dirty="0" smtClean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707904" y="2204864"/>
            <a:ext cx="23762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Автомобиль – 240000 руб./год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Квартира – 100000 руб./год</a:t>
            </a:r>
          </a:p>
          <a:p>
            <a:endParaRPr lang="ru-RU" sz="20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02195" y="3212976"/>
            <a:ext cx="23762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Налог на автомобиль – 10000 руб./год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Налог на недвижимость – 4000 руб./год</a:t>
            </a:r>
          </a:p>
          <a:p>
            <a:endParaRPr lang="ru-RU" sz="20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3" name="Стрелка влево 22"/>
          <p:cNvSpPr/>
          <p:nvPr/>
        </p:nvSpPr>
        <p:spPr>
          <a:xfrm rot="16200000">
            <a:off x="1763753" y="2093404"/>
            <a:ext cx="1052736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лево 23"/>
          <p:cNvSpPr/>
          <p:nvPr/>
        </p:nvSpPr>
        <p:spPr>
          <a:xfrm rot="16200000">
            <a:off x="6660514" y="2275627"/>
            <a:ext cx="1052736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лево 24"/>
          <p:cNvSpPr/>
          <p:nvPr/>
        </p:nvSpPr>
        <p:spPr>
          <a:xfrm rot="16200000">
            <a:off x="4463647" y="1715394"/>
            <a:ext cx="526369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2" descr="http://juristmoscow.ru/images/1879353_f5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278" y="4809371"/>
            <a:ext cx="2116748" cy="162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33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493675"/>
            <a:ext cx="59944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РЕКЛАМА В ГЛЯНЦЕВЫХ ЖУРНАЛАХ </a:t>
            </a:r>
          </a:p>
          <a:p>
            <a:pPr algn="ctr"/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ДЛЯ ДЕВУШЕК-ПОДРОСТКОВ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9" name="Рисунок 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4" t="23720" r="50551" b="13139"/>
          <a:stretch>
            <a:fillRect/>
          </a:stretch>
        </p:blipFill>
        <p:spPr bwMode="auto">
          <a:xfrm>
            <a:off x="786243" y="228600"/>
            <a:ext cx="904876" cy="102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91119" y="367099"/>
            <a:ext cx="6912206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Федеральное государственное казённое общеобразовательное учреждение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«Московский кадетский корпус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«Пансион воспитанниц Министерства обороны Российской Федерации»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627784" y="4869741"/>
            <a:ext cx="570638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АВТОРЫ: </a:t>
            </a: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Зам. начальника по ВР:  </a:t>
            </a:r>
            <a:r>
              <a:rPr lang="ru-RU" sz="1400" b="1" dirty="0" err="1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Макшакова</a:t>
            </a: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 Н.А.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                       Педагог-организатор:    </a:t>
            </a: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Касьяненко А.А.</a:t>
            </a:r>
            <a:endParaRPr lang="ru-RU" sz="1400" b="1" dirty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7801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2772" y="332656"/>
            <a:ext cx="7704856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Образ девушки-подростка </a:t>
            </a:r>
          </a:p>
          <a:p>
            <a:pPr algn="ctr"/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 рекламных сообщениях</a:t>
            </a: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1600339"/>
            <a:ext cx="437423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Внешность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девушки из рекламы: безусловно </a:t>
            </a: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привлекательная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Поведение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: активная,  яркая, заметная, </a:t>
            </a: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выделяется из толпы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всегда идущая прямо к своей цели.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Особенности </a:t>
            </a: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сферы общения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: </a:t>
            </a: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общительная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с широким кругом друзей и знакомых, никогда не испытывает никаких сложностей в общении.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Самооценка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у девушки адекватная, </a:t>
            </a:r>
            <a:r>
              <a:rPr lang="ru-RU" sz="2000" u="sng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высокая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 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Во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всех текстах, в изображениях подразумевается </a:t>
            </a:r>
            <a:r>
              <a:rPr lang="ru-RU" sz="20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наличие парня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 </a:t>
            </a:r>
          </a:p>
          <a:p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1600339"/>
            <a:ext cx="2826103" cy="448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245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46442" y="126194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2772" y="332656"/>
            <a:ext cx="7704856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Образ девушки-подростка </a:t>
            </a:r>
            <a:endParaRPr lang="ru-RU" sz="2800" b="1" cap="all" dirty="0" smtClean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 </a:t>
            </a:r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рекламных </a:t>
            </a: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сообщениях</a:t>
            </a: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20844" y="4946392"/>
            <a:ext cx="72276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Девушка - 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ученица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школы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(12-17 лет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Семья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: полная, благополучная эмоционально 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материально.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Доход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семьи достаточно большой. Источник дохода девушки – родители.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2000" dirty="0" smtClean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7170" name="Picture 2" descr="E:\на нпк\готовое\Elle girl № 148 (декабрь 2015 г.) стр. 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764" y="1370612"/>
            <a:ext cx="2526236" cy="337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на нпк\готовое\Elle girl № 148 (декабрь 2015 г.) стр. 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70612"/>
            <a:ext cx="2457421" cy="3378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ятно 2 8"/>
          <p:cNvSpPr/>
          <p:nvPr/>
        </p:nvSpPr>
        <p:spPr>
          <a:xfrm>
            <a:off x="6519503" y="2121373"/>
            <a:ext cx="2425678" cy="1877432"/>
          </a:xfrm>
          <a:prstGeom prst="irregularSeal2">
            <a:avLst/>
          </a:prstGeom>
          <a:solidFill>
            <a:srgbClr val="FFFF00"/>
          </a:solidFill>
          <a:ln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19971186">
            <a:off x="6653828" y="2860034"/>
            <a:ext cx="23283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228 тыс. 141 руб.!</a:t>
            </a:r>
          </a:p>
        </p:txBody>
      </p:sp>
    </p:spTree>
    <p:extLst>
      <p:ext uri="{BB962C8B-B14F-4D97-AF65-F5344CB8AC3E}">
        <p14:creationId xmlns:p14="http://schemas.microsoft.com/office/powerpoint/2010/main" val="305151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49405" y="260648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Потребности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«виртуальной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девушки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 лежат на 3 уровне представленной на рисунке пирамиды потребностей.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93043" y="5445224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Это  потребность в принадлежности и любви (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быть принятой, принадлежать к общности, любить и быть любимой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). 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1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319" y="1196752"/>
            <a:ext cx="5942781" cy="3802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>
            <a:off x="2267744" y="2348880"/>
            <a:ext cx="1080120" cy="1138436"/>
          </a:xfrm>
          <a:prstGeom prst="straightConnector1">
            <a:avLst/>
          </a:prstGeom>
          <a:ln w="76200">
            <a:solidFill>
              <a:srgbClr val="FFC000"/>
            </a:solidFill>
            <a:prstDash val="sysDash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082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48138" y="116632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Образ жизни: </a:t>
            </a:r>
            <a:r>
              <a:rPr lang="ru-RU" sz="24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изучение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модных брендов, трендов, моделей.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97489" y="3684785"/>
            <a:ext cx="34563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Методом наблюдения установлено, что внимательное изучение гида может занять от 6 до 10 часов!</a:t>
            </a:r>
            <a:endParaRPr lang="ru-RU" b="1" dirty="0">
              <a:solidFill>
                <a:srgbClr val="C0000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8194" name="Picture 2" descr="E:\на нпк\упергид.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170" y="737320"/>
            <a:ext cx="4047317" cy="532859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9017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E:\на нпк\готовое\Elle girl № 148 (декабрь 2015 г.) стр. 72-83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764704"/>
            <a:ext cx="1838648" cy="2479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01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E:\на нпк\готовое\Elle girl № 1 (февраль 2016 г.) стр.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89" y="1670996"/>
            <a:ext cx="2442196" cy="3632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217624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1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	Использование известных, «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медийных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лиц.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sz="2400" u="sng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9219" name="Picture 3" descr="E:\на нпк\готовое\Elle girl № 146 (октябрь 2015 г.) стр. 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060" y="3284984"/>
            <a:ext cx="2270236" cy="308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36952" y="404664"/>
            <a:ext cx="7711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какие </a:t>
            </a:r>
            <a:r>
              <a:rPr lang="ru-RU" sz="28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приемы </a:t>
            </a: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использует</a:t>
            </a:r>
            <a:r>
              <a:rPr lang="en-US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реклама?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8121" y="2348880"/>
            <a:ext cx="5238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2. Конкурсы, награда за участие в которых – рекламируемый товар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076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16632"/>
            <a:ext cx="619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3.          Научные и псевдонаучные тексты.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9673" y="4636496"/>
            <a:ext cx="5112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4.	Эффект новизны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(«новый сезон», «новые тенденции», «новинки», «тренды»).</a:t>
            </a:r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0242" name="Picture 2" descr="E:\на нпк\готовое\Elle girl № 146 (октябрь 2015 г.) стр. 16-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750" y="692696"/>
            <a:ext cx="2434122" cy="341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E:\на нпк\готовое\Elle girl № 148 (декабрь 2015 г.) стр.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024" y="1737970"/>
            <a:ext cx="2487738" cy="3498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/>
          <p:cNvSpPr/>
          <p:nvPr/>
        </p:nvSpPr>
        <p:spPr>
          <a:xfrm rot="20716495">
            <a:off x="3585604" y="1311807"/>
            <a:ext cx="1993111" cy="648072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69373">
            <a:off x="4554384" y="5511879"/>
            <a:ext cx="214960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65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на нпк\готовое\Elle girl № 1 (февраль 2016 г.) стр.1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466" y="974886"/>
            <a:ext cx="2863977" cy="382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2090" y="260648"/>
            <a:ext cx="70060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5. Полезные советы по стилю, по макияжу</a:t>
            </a:r>
            <a:r>
              <a:rPr lang="ru-RU" sz="2400" u="sng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 </a:t>
            </a:r>
            <a:endParaRPr lang="ru-RU" sz="2400" u="sng" dirty="0" smtClean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sz="2400" u="sng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1267" name="Picture 3" descr="E:\на нпк\готовое\Elle girl № 146 (октябрь 2015 г.) стр. 66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677" y="1426518"/>
            <a:ext cx="3079922" cy="360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11760" y="5623887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6. Прямое представление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товара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(рассматриваешь 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товары как в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магазине)</a:t>
            </a:r>
            <a:endParaRPr lang="ru-RU" dirty="0"/>
          </a:p>
        </p:txBody>
      </p:sp>
      <p:sp>
        <p:nvSpPr>
          <p:cNvPr id="8" name="Стрелка влево 7"/>
          <p:cNvSpPr/>
          <p:nvPr/>
        </p:nvSpPr>
        <p:spPr>
          <a:xfrm rot="20716495">
            <a:off x="3263580" y="767608"/>
            <a:ext cx="1993111" cy="648072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69373">
            <a:off x="4820235" y="4852837"/>
            <a:ext cx="214960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59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493675"/>
            <a:ext cx="5994412" cy="1305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АКТИВЫ И ПАССИВЫ </a:t>
            </a: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 СЕМЕЙНОМ БЮДЖЕТЕ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9" name="Рисунок 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4" t="23720" r="50551" b="13139"/>
          <a:stretch>
            <a:fillRect/>
          </a:stretch>
        </p:blipFill>
        <p:spPr bwMode="auto">
          <a:xfrm>
            <a:off x="786243" y="228600"/>
            <a:ext cx="904876" cy="102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91119" y="367099"/>
            <a:ext cx="6912206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Федеральное государственное казённое общеобразовательное учреждение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«Московский кадетский корпус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«Пансион воспитанниц Министерства обороны Российской Федерации»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195736" y="5727711"/>
            <a:ext cx="57063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АВТОР: </a:t>
            </a: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Методист по социальной работе:  </a:t>
            </a:r>
            <a:r>
              <a:rPr lang="ru-RU" sz="1400" b="1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Кадиевская Т.Г.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7634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2405" y="1196751"/>
            <a:ext cx="77752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2.	Реклама может сформировать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шопоголизм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». </a:t>
            </a:r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cs410428.vk.me/v410428907/3ade/EtzwQiNDW2Y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219" y="3401616"/>
            <a:ext cx="3384376" cy="25388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368" y="2240546"/>
            <a:ext cx="3582215" cy="2493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609" y="-27384"/>
            <a:ext cx="3528392" cy="9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111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81011" y="1340768"/>
            <a:ext cx="56475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3.	Реклама отучает девушку управлять собственными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финансами. </a:t>
            </a:r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138" y="2348880"/>
            <a:ext cx="3684086" cy="3976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3059832" y="116631"/>
            <a:ext cx="3661526" cy="939059"/>
            <a:chOff x="3059832" y="116631"/>
            <a:chExt cx="3661526" cy="939059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875668" y="260648"/>
              <a:ext cx="185826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ru-RU" sz="2800" b="1" cap="all" dirty="0">
                  <a:ln w="0"/>
                  <a:solidFill>
                    <a:srgbClr val="464653">
                      <a:lumMod val="50000"/>
                    </a:srgbClr>
                  </a:solidFill>
                  <a:effectLst>
                    <a:reflection blurRad="12700" stA="50000" endPos="50000" dist="5000" dir="5400000" sy="-100000" rotWithShape="0"/>
                  </a:effectLst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«Против»</a:t>
              </a:r>
            </a:p>
          </p:txBody>
        </p:sp>
        <p:pic>
          <p:nvPicPr>
            <p:cNvPr id="9" name="Picture 4" descr="C:\Users\u20044\Desktop\крестик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316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116631"/>
              <a:ext cx="988484" cy="939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733933" y="116631"/>
              <a:ext cx="987425" cy="938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682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93164" y="1628800"/>
            <a:ext cx="73868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…используются  известные, </a:t>
            </a:r>
            <a:r>
              <a:rPr lang="ru-RU" sz="2400" b="1" u="sng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2400" b="1" u="sng" dirty="0" err="1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медийные</a:t>
            </a:r>
            <a:r>
              <a:rPr lang="ru-RU" sz="2400" b="1" u="sng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 лица:</a:t>
            </a:r>
          </a:p>
          <a:p>
            <a:endParaRPr lang="ru-RU" sz="2400" u="sng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Понимать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что рекламный журнальный образ звезды – это картинка. </a:t>
            </a:r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Учитывать 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свои индивидуальные особенности.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То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что к лицу «звезде», не всегда к лицу 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вам.</a:t>
            </a:r>
          </a:p>
          <a:p>
            <a:pPr marL="457200" indent="-457200">
              <a:buAutoNum type="arabicPeriod"/>
            </a:pPr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Задать 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себе вопрос: зачем мне нужна эта покупка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?</a:t>
            </a:r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46906"/>
            <a:ext cx="6848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cap="all" dirty="0" smtClean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защ</a:t>
            </a:r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итить</a:t>
            </a:r>
            <a:r>
              <a:rPr lang="ru-RU" sz="2800" b="1" cap="all" dirty="0" smtClean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ся от рекламы, если…</a:t>
            </a:r>
            <a:endParaRPr lang="ru-RU" sz="2800" b="1" cap="all" dirty="0">
              <a:ln w="0"/>
              <a:solidFill>
                <a:srgbClr val="464653">
                  <a:lumMod val="50000"/>
                </a:srgb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6" name="AutoShape 2" descr="https://pp.vk.me/c543106/v543106475/198a/rZBJZMoeD_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7" name="Picture 7" descr="C:\Users\u20044\Desktop\вопроси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948" y="125629"/>
            <a:ext cx="1206683" cy="169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2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5249" y="725795"/>
            <a:ext cx="8195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…вам предлагают участие в конкурсе:</a:t>
            </a:r>
          </a:p>
          <a:p>
            <a:r>
              <a:rPr lang="ru-RU" sz="2400" b="1" u="sng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endParaRPr lang="ru-RU" sz="2400" b="1" u="sng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5249" y="31464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защититься от рекламы, если…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925" y="116632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25858" y="1556792"/>
            <a:ext cx="744835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«если успеешь подписаться в числе первых 30 человек, то получишь подарочный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набор от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2000" dirty="0" err="1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The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body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shop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</a:t>
            </a:r>
          </a:p>
          <a:p>
            <a:endParaRPr lang="ru-RU" sz="20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Сколько наборов разыгрывается? 1 или 30? 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0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Какова вероятность выигрыша? 1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 80000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! (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80 тыс. экз. – тираж журнала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).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0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Какова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цена журнала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в магазине? Она на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30%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ниже(!),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чем цена журнала по подписке. Подписка на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год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– 1260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руб. (105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руб. – цена журнала). Розничная цена – 65 – 80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рублей.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0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Очевидно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что участие 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 таком конкурсе – 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невыгодно</a:t>
            </a:r>
            <a:r>
              <a:rPr lang="ru-RU" sz="20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!</a:t>
            </a:r>
            <a:r>
              <a:rPr lang="ru-RU" sz="20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!!</a:t>
            </a:r>
            <a:endParaRPr lang="ru-RU" sz="20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05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9527" y="590020"/>
            <a:ext cx="79789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…используют научные и псевдонаучные тексты:</a:t>
            </a:r>
          </a:p>
          <a:p>
            <a:endParaRPr lang="ru-RU" sz="2400" b="1" u="sng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Здесь 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совет простой – перевести на понятный язык содержание текста, подвергнуть критике каждое обещание рекламодателя. </a:t>
            </a:r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2189" y="33445"/>
            <a:ext cx="9217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защититься от рекламы, если…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69526" y="4481238"/>
            <a:ext cx="79789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«восстанавливающий «</a:t>
            </a:r>
            <a:r>
              <a:rPr lang="ru-RU" sz="2800" dirty="0" err="1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цикамид</a:t>
            </a:r>
            <a:r>
              <a:rPr lang="ru-RU" sz="28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 </a:t>
            </a:r>
            <a:r>
              <a:rPr lang="ru-RU" sz="28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? </a:t>
            </a:r>
          </a:p>
          <a:p>
            <a:pPr algn="ctr"/>
            <a:r>
              <a:rPr lang="ru-RU" sz="28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(реклама </a:t>
            </a:r>
            <a:r>
              <a:rPr lang="ru-RU" sz="2800" i="1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шампуня </a:t>
            </a:r>
            <a:r>
              <a:rPr lang="ru-RU" sz="2800" i="1" dirty="0" err="1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Elseve</a:t>
            </a:r>
            <a:r>
              <a:rPr lang="ru-RU" sz="2800" i="1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)</a:t>
            </a:r>
            <a:r>
              <a:rPr lang="ru-RU" sz="28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endParaRPr lang="ru-RU" sz="2800" i="1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386" y="2492895"/>
            <a:ext cx="59627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3200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салицилат</a:t>
            </a:r>
            <a:r>
              <a:rPr lang="ru-RU" sz="28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»?  «</a:t>
            </a:r>
            <a:r>
              <a:rPr lang="ru-RU" sz="2800" dirty="0" err="1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кератолитик</a:t>
            </a:r>
            <a:r>
              <a:rPr lang="ru-RU" sz="28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»? </a:t>
            </a:r>
          </a:p>
          <a:p>
            <a:pPr algn="ctr"/>
            <a:r>
              <a:rPr lang="ru-RU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(реклама средства от прыщей)</a:t>
            </a:r>
            <a:endParaRPr lang="ru-RU" sz="2400" i="1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05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4640" y="687580"/>
            <a:ext cx="77222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…Вы видите полезные советы по стилю и макияжу:</a:t>
            </a:r>
          </a:p>
          <a:p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1. Посчитать 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стоимость тех покупок, которые вы совершите, чтобы им воспользоваться.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16632"/>
            <a:ext cx="79203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защититься от рекламы, если…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100" y="116632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E:\на нпк\готовое\(стр. 80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925" y="2276307"/>
            <a:ext cx="3240360" cy="4337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666" y="3576436"/>
            <a:ext cx="2451100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 rot="19428770">
            <a:off x="5965333" y="4327292"/>
            <a:ext cx="1710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4</a:t>
            </a:r>
            <a:r>
              <a:rPr lang="en-US" dirty="0" smtClean="0"/>
              <a:t> 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500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рублей</a:t>
            </a:r>
          </a:p>
        </p:txBody>
      </p:sp>
    </p:spTree>
    <p:extLst>
      <p:ext uri="{BB962C8B-B14F-4D97-AF65-F5344CB8AC3E}">
        <p14:creationId xmlns:p14="http://schemas.microsoft.com/office/powerpoint/2010/main" val="84256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5905" y="1040965"/>
            <a:ext cx="72287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…создают проблему и предлагают решение:</a:t>
            </a:r>
          </a:p>
          <a:p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1. Изучать «проблему», читать литературу по теме, советоваться со старшими.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60648"/>
            <a:ext cx="7056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защититься от рекламы, если…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068" y="116632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87624" y="3212976"/>
            <a:ext cx="722870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«Кожа вокруг глаз тускнеет и </a:t>
            </a:r>
            <a:r>
              <a:rPr lang="ru-RU" sz="2400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быстро стареет </a:t>
            </a:r>
            <a:r>
              <a:rPr lang="ru-RU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от стрессов» «</a:t>
            </a:r>
            <a:r>
              <a:rPr lang="en-US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L’Oreal</a:t>
            </a:r>
            <a:r>
              <a:rPr lang="ru-RU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»</a:t>
            </a:r>
          </a:p>
          <a:p>
            <a:endParaRPr lang="ru-RU" sz="2400" i="1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</a:t>
            </a:r>
            <a:r>
              <a:rPr lang="ru-RU" sz="2400" i="1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Первое правило </a:t>
            </a:r>
            <a:r>
              <a:rPr lang="ru-RU" sz="2400" i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здоровой</a:t>
            </a:r>
            <a:r>
              <a:rPr lang="ru-RU" sz="2400" i="1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кожи – ежедневное очищение 2 раза в день». </a:t>
            </a:r>
            <a:r>
              <a:rPr lang="ru-RU" sz="2400" i="1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«VICHY»</a:t>
            </a:r>
          </a:p>
          <a:p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56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4660" y="959305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…вы видите эффект </a:t>
            </a:r>
            <a:r>
              <a:rPr lang="ru-RU" sz="2400" u="sng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новизны (новый сезон, новые тенденции, новинки, тренды</a:t>
            </a:r>
            <a:r>
              <a:rPr lang="ru-RU" sz="2400" u="sng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).</a:t>
            </a:r>
            <a:endParaRPr lang="ru-RU" sz="2400" u="sng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36540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защититься от рекламы, если…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459" y="116632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01857" y="1790302"/>
            <a:ext cx="71610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Если вы </a:t>
            </a:r>
            <a:r>
              <a:rPr lang="ru-RU" sz="24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встречаете призыв «успеть», «быть первым», это само по себе должно насторожить</a:t>
            </a:r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Это манипуляция! Это попытка надавить на ваши чувства и усыпить разум! </a:t>
            </a:r>
            <a:endParaRPr lang="ru-RU" sz="2400" dirty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6" name="AutoShape 2" descr="http://risovach.ru/thumb/upload/200s400/2014/12/generator/speshka_67961398_orig_.jpg?5viq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://risovach.ru/thumb/upload/200s400/2014/12/generator/speshka_67961398_orig_.jpg?5viq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http://risovach.ru/thumb/upload/200s400/2014/12/generator/speshka_67961398_orig_.jpg?5viq7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 descr="C:\Users\u20044\Desktop\спешк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767" y="4098626"/>
            <a:ext cx="1905000" cy="2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:\на нпк\готовое\Elle girl № 148 (декабрь 2015 г.) стр. 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98626"/>
            <a:ext cx="1886719" cy="265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 стрелкой 12"/>
          <p:cNvCxnSpPr>
            <a:stCxn id="2055" idx="1"/>
            <a:endCxn id="2056" idx="3"/>
          </p:cNvCxnSpPr>
          <p:nvPr/>
        </p:nvCxnSpPr>
        <p:spPr>
          <a:xfrm flipH="1">
            <a:off x="4370487" y="5303539"/>
            <a:ext cx="1248280" cy="121804"/>
          </a:xfrm>
          <a:prstGeom prst="straightConnector1">
            <a:avLst/>
          </a:prstGeom>
          <a:ln w="57150">
            <a:solidFill>
              <a:srgbClr val="FF0000"/>
            </a:solidFill>
            <a:prstDash val="sysDash"/>
            <a:tailEnd type="arrow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970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7575" y="744597"/>
            <a:ext cx="72548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dirty="0" smtClean="0">
              <a:solidFill>
                <a:srgbClr val="DDE9EC">
                  <a:lumMod val="25000"/>
                </a:srgb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…основной способ противодействия рекламе: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только разум;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только </a:t>
            </a:r>
            <a:r>
              <a:rPr lang="ru-RU" sz="2400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логическое </a:t>
            </a:r>
            <a:r>
              <a:rPr lang="ru-RU" sz="2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мышление;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олько беспристрастный анализ;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олько критическое восприятие.</a:t>
            </a:r>
          </a:p>
        </p:txBody>
      </p:sp>
      <p:sp>
        <p:nvSpPr>
          <p:cNvPr id="6" name="AutoShape 2" descr="http://risovach.ru/thumb/upload/200s400/2014/12/generator/speshka_67961398_orig_.jpg?5viq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://risovach.ru/thumb/upload/200s400/2014/12/generator/speshka_67961398_orig_.jpg?5viq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http://risovach.ru/thumb/upload/200s400/2014/12/generator/speshka_67961398_orig_.jpg?5viq7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201857" y="465138"/>
            <a:ext cx="4209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Важно помнить, </a:t>
            </a:r>
            <a:r>
              <a:rPr lang="ru-RU" sz="2800" b="1" cap="all" dirty="0" smtClean="0">
                <a:ln w="0"/>
                <a:solidFill>
                  <a:srgbClr val="464653">
                    <a:lumMod val="50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что…</a:t>
            </a:r>
            <a:endParaRPr lang="ru-RU" sz="2800" b="1" cap="all" dirty="0">
              <a:ln w="0"/>
              <a:solidFill>
                <a:srgbClr val="464653">
                  <a:lumMod val="50000"/>
                </a:srgb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65175" y="5441325"/>
            <a:ext cx="7942143" cy="523220"/>
          </a:xfrm>
          <a:prstGeom prst="rect">
            <a:avLst/>
          </a:prstGeom>
          <a:ln w="57150">
            <a:noFill/>
            <a:prstDash val="dash"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lvl="0" algn="just"/>
            <a:r>
              <a:rPr lang="ru-RU" sz="28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отому </a:t>
            </a:r>
            <a:r>
              <a:rPr lang="ru-RU" sz="2800" dirty="0">
                <a:solidFill>
                  <a:srgbClr val="DDE9EC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что реклама целится в </a:t>
            </a:r>
            <a:r>
              <a:rPr lang="ru-RU" sz="2800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наши </a:t>
            </a:r>
            <a:r>
              <a:rPr lang="ru-RU" sz="28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чувства! </a:t>
            </a:r>
            <a:endParaRPr lang="ru-RU" sz="2800" dirty="0">
              <a:solidFill>
                <a:srgbClr val="C0000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150" y="3212975"/>
            <a:ext cx="3062460" cy="1901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AutoShape 4" descr="https://encrypted-tbn0.gstatic.com/images?q=tbn:ANd9GcRd-nKKDOvzZhrCIibMiB6TzZQ2exYxSEOLwVs-ndm0K0vnuS8v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497" y="3263693"/>
            <a:ext cx="1944216" cy="185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C:\Users\u20044\Desktop\djghjcbntkmysq pyfr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438" l="6122" r="938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328" y="102985"/>
            <a:ext cx="883041" cy="230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вал 13"/>
          <p:cNvSpPr/>
          <p:nvPr/>
        </p:nvSpPr>
        <p:spPr>
          <a:xfrm>
            <a:off x="8312740" y="1898759"/>
            <a:ext cx="158308" cy="160553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19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493675"/>
            <a:ext cx="59944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СЕМЕЙНЫЙ БЮДЖЕТ.  </a:t>
            </a:r>
            <a:r>
              <a:rPr lang="ru-RU" sz="2800" b="1" cap="all" dirty="0" err="1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ИГРа</a:t>
            </a: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9" name="Рисунок 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4" t="23720" r="50551" b="13139"/>
          <a:stretch>
            <a:fillRect/>
          </a:stretch>
        </p:blipFill>
        <p:spPr bwMode="auto">
          <a:xfrm>
            <a:off x="786243" y="228600"/>
            <a:ext cx="904876" cy="102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91119" y="367099"/>
            <a:ext cx="6912206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Федеральное государственное казённое общеобразовательное учреждение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«Московский кадетский корпус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«Пансион воспитанниц Министерства обороны Российской Федерации»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195736" y="5727711"/>
            <a:ext cx="57063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АВТОР: </a:t>
            </a: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Педагог-организатор: </a:t>
            </a: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Шакирова О.В.</a:t>
            </a:r>
            <a:endParaRPr lang="ru-RU" sz="1400" b="1" dirty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0610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juristmoscow.ru/images/1879353_f5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108" y="611017"/>
            <a:ext cx="7161973" cy="550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41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expressfit.ru/wp-content/uploads/2016/06/rekomendatsii-dlya-roditelei-po-vospitaniyu-giperaktivnykh-detei-313774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049" y="926998"/>
            <a:ext cx="2010834" cy="134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5576" y="117150"/>
            <a:ext cx="8388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0. Делим детей на команды. Выдаем  «расчетные листы».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matyditya.ru/wp-content/uploads/2016/01/CHto-daritsya-podrostkam-v-15-letnem-vozraste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12" y="1456138"/>
            <a:ext cx="2091233" cy="134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594011"/>
              </p:ext>
            </p:extLst>
          </p:nvPr>
        </p:nvGraphicFramePr>
        <p:xfrm>
          <a:off x="1691680" y="3140968"/>
          <a:ext cx="6192688" cy="273630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42658"/>
                <a:gridCol w="4850030"/>
              </a:tblGrid>
              <a:tr h="655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№ задания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Количество заработанных монет в течение урока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237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Georgia" panose="02040502050405020303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237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Georgia" panose="02040502050405020303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237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Georgia" panose="02040502050405020303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237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Georgia" panose="02040502050405020303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416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expressfit.ru/wp-content/uploads/2016/06/rekomendatsii-dlya-roditelei-po-vospitaniyu-giperaktivnykh-detei-313774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1340767"/>
            <a:ext cx="1720440" cy="114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5576" y="116632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1. Назовите максимально возможное количество видов доходов и примерную сумму: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matyditya.ru/wp-content/uploads/2016/01/CHto-daritsya-podrostkam-v-15-letnem-vozraste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2799835"/>
            <a:ext cx="1720440" cy="110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548" y="3933056"/>
            <a:ext cx="687287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87824" y="1756527"/>
            <a:ext cx="54726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….заработная плата, доход от владения имуществом, доход от сбережений, доход от предпринимательской деятельности, государственные выплаты - пенсии, пособия на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детей.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68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expressfit.ru/wp-content/uploads/2016/06/rekomendatsii-dlya-roditelei-po-vospitaniyu-giperaktivnykh-detei-313774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1340767"/>
            <a:ext cx="1720440" cy="114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5576" y="116632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2. Ответьте правильно на вопросы: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matyditya.ru/wp-content/uploads/2016/01/CHto-daritsya-podrostkam-v-15-letnem-vozraste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2799835"/>
            <a:ext cx="1720440" cy="110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87824" y="1150940"/>
            <a:ext cx="54726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 Денежные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средства, которые семья получает от других –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доход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Государственные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выплаты пожилым людям –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пенсия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Где человек хранит свободные денежные средства –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банк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Затраты денег на семейные нужды –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расходы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 какому виду расходов относятся расходы на оплату электроэнергии –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постоянные расходы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 какому виду расходов относятся расходы на покупку компьютера –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переменные расходы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.</a:t>
            </a:r>
            <a:endParaRPr lang="ru-RU" sz="2000" i="1" dirty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34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expressfit.ru/wp-content/uploads/2016/06/rekomendatsii-dlya-roditelei-po-vospitaniyu-giperaktivnykh-detei-313774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1340767"/>
            <a:ext cx="1720440" cy="114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5576" y="116632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3. Заполните пропуски: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matyditya.ru/wp-content/uploads/2016/01/CHto-daritsya-podrostkam-v-15-letnem-vozraste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2799835"/>
            <a:ext cx="1720440" cy="110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87824" y="1150940"/>
            <a:ext cx="547260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 Имея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дом, можно сдать его в _____________ и получать доход в виде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_________________________.</a:t>
            </a:r>
          </a:p>
          <a:p>
            <a:pPr marL="457200" indent="-457200">
              <a:buFont typeface="+mj-lt"/>
              <a:buAutoNum type="arabicPeriod"/>
            </a:pPr>
            <a:endParaRPr lang="ru-RU" sz="2000" i="1" dirty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Свободные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деньги можно положить в банк и получить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__________________________________________________________.</a:t>
            </a:r>
          </a:p>
          <a:p>
            <a:pPr marL="457200" indent="-457200">
              <a:buFont typeface="+mj-lt"/>
              <a:buAutoNum type="arabicPeriod"/>
            </a:pPr>
            <a:endParaRPr lang="ru-RU" sz="2000" i="1" dirty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Семья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часто получает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_____________________________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в виде пенсий, пособий, других целевых выплат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.</a:t>
            </a:r>
            <a:endParaRPr lang="ru-RU" sz="2000" i="1" dirty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4584" y="116632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3. Заполните пропуски: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09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expressfit.ru/wp-content/uploads/2016/06/rekomendatsii-dlya-roditelei-po-vospitaniyu-giperaktivnykh-detei-313774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1340767"/>
            <a:ext cx="1720440" cy="114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5576" y="116632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4. Запишите суммы на необходимые и желаемые расходы: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matyditya.ru/wp-content/uploads/2016/01/CHto-daritsya-podrostkam-v-15-letnem-vozraste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2799835"/>
            <a:ext cx="1720440" cy="110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31640" y="4518811"/>
            <a:ext cx="698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Сравните ваши доходы и расходы.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Скажите, все ли вы можете приобрести на данный момент? Если нет, то почему? Что можно отложить до следующего пополнения семейных доходов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?</a:t>
            </a:r>
            <a:endParaRPr lang="ru-RU" sz="2000" i="1" dirty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701" y="1247467"/>
            <a:ext cx="5547715" cy="2655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083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497031"/>
            <a:ext cx="5994412" cy="1305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ЭКОНОМИЯ СЕМЕЙНОГО    </a:t>
            </a: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БЮДЖЕТА. ПРАКТИКУМ.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9" name="Рисунок 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4" t="23720" r="50551" b="13139"/>
          <a:stretch>
            <a:fillRect/>
          </a:stretch>
        </p:blipFill>
        <p:spPr bwMode="auto">
          <a:xfrm>
            <a:off x="786243" y="228600"/>
            <a:ext cx="904876" cy="102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91119" y="367099"/>
            <a:ext cx="6912206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Федеральное государственное казённое общеобразовательное учреждение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«Московский кадетский корпус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«Пансион воспитанниц Министерства обороны Российской Федерации»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195736" y="5727711"/>
            <a:ext cx="57063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АВТОР: </a:t>
            </a: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Заведующий отделом  ВР:  </a:t>
            </a: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Нескина Н.Б.</a:t>
            </a:r>
            <a:endParaRPr lang="ru-RU" sz="1400" b="1" dirty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3805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612845"/>
            <a:ext cx="741682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u="sng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Тема занятия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: «Экономия семейного бюджета»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 </a:t>
            </a:r>
          </a:p>
          <a:p>
            <a:r>
              <a:rPr lang="ru-RU" sz="2000" i="1" u="sng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Место занятия в системе образования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: для обучающихся 9-х классов, в системе внеурочной деятельности (мероприятия социального направления развития личности).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 </a:t>
            </a:r>
          </a:p>
          <a:p>
            <a:r>
              <a:rPr lang="ru-RU" sz="2000" i="1" u="sng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Форма занятия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: экономическая деловая игра-практикум.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 </a:t>
            </a:r>
          </a:p>
          <a:p>
            <a:r>
              <a:rPr lang="ru-RU" sz="2000" i="1" u="sng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Цель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: 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1. Создать условия для формирования у воспитанников экономических представлений о бюджете семьи.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2. Познакомиться со структурой рационального бюджета семьи, попытаться составить баланс семейных доходов и расходов.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69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927" y="1052736"/>
            <a:ext cx="7794537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www.awicons.com/stock-icons/soft/preview/su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774" y="4581128"/>
            <a:ext cx="3100426" cy="198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/>
          <p:cNvSpPr/>
          <p:nvPr/>
        </p:nvSpPr>
        <p:spPr>
          <a:xfrm rot="5400000">
            <a:off x="4836376" y="4167592"/>
            <a:ext cx="471945" cy="442308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61" y="3320109"/>
            <a:ext cx="874383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55576" y="116632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1. Подсчитать сумму ежемесячного дохода семьи: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19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116632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2. Подсчитать ежемесячные расходы семьи: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03" y="900277"/>
            <a:ext cx="7075487" cy="463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www.awicons.com/stock-icons/soft/preview/su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445224"/>
            <a:ext cx="1601223" cy="102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748" y="4732590"/>
            <a:ext cx="874383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172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093" y="1358602"/>
            <a:ext cx="6827837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116632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3. Сравнить данные по предыдущему заданию с «Рациональным потребительским бюджетом»: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48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301828"/>
            <a:ext cx="748883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Активы</a:t>
            </a:r>
            <a:r>
              <a:rPr lang="ru-RU" sz="24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– это все блага, которые находятся в вашей </a:t>
            </a:r>
            <a:r>
              <a:rPr lang="ru-RU" sz="24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собственности </a:t>
            </a:r>
            <a:r>
              <a:rPr lang="ru-RU" sz="24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 имеют денежную стоимость (деньги, квартира, машины, шубы, бриллианты, книги, телевизоры, личные вещи, предметы гигиены, посуда и многое другое).</a:t>
            </a:r>
          </a:p>
          <a:p>
            <a:endParaRPr lang="ru-RU" sz="2400" b="1" dirty="0" smtClean="0">
              <a:solidFill>
                <a:srgbClr val="00206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Потребительские </a:t>
            </a:r>
            <a:r>
              <a:rPr lang="ru-RU" sz="2400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активы </a:t>
            </a:r>
            <a:r>
              <a:rPr lang="ru-RU" sz="24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– приобретаются для удовлетворения потребностей и требуют постоянного денежного содержания.</a:t>
            </a:r>
          </a:p>
          <a:p>
            <a:endParaRPr lang="ru-RU" sz="2400" b="1" dirty="0" smtClean="0">
              <a:solidFill>
                <a:srgbClr val="00206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Инвестиционные </a:t>
            </a:r>
            <a:r>
              <a:rPr lang="ru-RU" sz="2400" b="1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активы </a:t>
            </a:r>
            <a:r>
              <a:rPr lang="ru-RU" sz="24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– приобретаются с целью получения доходов (собственный бизнес, ценные бумаги, квартира для сдачи в аренду, драгоценные металлы)</a:t>
            </a:r>
          </a:p>
          <a:p>
            <a:endParaRPr lang="ru-RU" sz="2400" b="1" dirty="0" smtClean="0">
              <a:solidFill>
                <a:srgbClr val="00206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r>
              <a:rPr lang="ru-RU" sz="24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– материальные обязательства.</a:t>
            </a:r>
          </a:p>
          <a:p>
            <a:pPr algn="just"/>
            <a:endParaRPr lang="ru-RU" sz="2400" dirty="0">
              <a:solidFill>
                <a:srgbClr val="002060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6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06398" y="1052736"/>
            <a:ext cx="74168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1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. 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Из чего складывается семейный бюджет?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а) из заработной платы, пенсии, стипендии;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б) из доходов и расходов;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в) из денег </a:t>
            </a:r>
          </a:p>
          <a:p>
            <a:r>
              <a:rPr lang="en-US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 </a:t>
            </a:r>
            <a:endParaRPr lang="ru-RU" sz="2000" i="1" dirty="0">
              <a:solidFill>
                <a:srgbClr val="00206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2. Деньги, которые поступают в бюджет семьи, – это…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я) расходы;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е) проценты;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ю) доходы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endParaRPr lang="ru-RU" sz="2000" i="1" dirty="0">
              <a:solidFill>
                <a:srgbClr val="00206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3. Авторское вознаграждение – это… 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б) зарплата;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г) налог;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д) гонорар </a:t>
            </a: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318495"/>
            <a:ext cx="5994412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Тест-кроссворд</a:t>
            </a:r>
            <a:r>
              <a:rPr lang="ru-RU" sz="2400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</a:t>
            </a:r>
            <a:endParaRPr lang="ru-RU" sz="2400" b="1" cap="all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36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612845"/>
            <a:ext cx="74168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4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. 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Деньги, которые тратятся из бюджета семьи, – это… 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ш) доходы;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ж) расходы;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х) прибыль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endParaRPr lang="ru-RU" sz="2000" i="1" dirty="0">
              <a:solidFill>
                <a:srgbClr val="00206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5. Правильным ведением бюджета считается то, при котором доходы… 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е) больше расходов;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и) равны расходам;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а) меньше расходов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endParaRPr lang="ru-RU" sz="2000" i="1" dirty="0">
              <a:solidFill>
                <a:srgbClr val="00206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6. Зарплата, пенсия, стипендия – это разные виды… 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т)доходов;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п)расходов;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к)гонорара </a:t>
            </a:r>
          </a:p>
          <a:p>
            <a:endParaRPr lang="ru-RU" sz="2000" i="1" u="sng" dirty="0" smtClean="0">
              <a:solidFill>
                <a:srgbClr val="00206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000" i="1" dirty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Если </a:t>
            </a: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дети </a:t>
            </a:r>
            <a:r>
              <a:rPr lang="ru-RU" sz="2000" i="1" dirty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правильно ответили на все вопросы, </a:t>
            </a: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то должно </a:t>
            </a:r>
            <a:r>
              <a:rPr lang="ru-RU" sz="2000" i="1" dirty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получиться слово </a:t>
            </a: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«БЮДЖЕТ».</a:t>
            </a:r>
            <a:endParaRPr lang="ru-RU" sz="20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07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2497031"/>
            <a:ext cx="5994412" cy="820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3600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СПАСИБО ЗА ВНИМАНИЕ.</a:t>
            </a:r>
            <a:endParaRPr lang="ru-RU" sz="3600" b="1" cap="all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93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41417" y="3487316"/>
            <a:ext cx="3411196" cy="113877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Потреб. АКТИВЫ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638" y="3501008"/>
            <a:ext cx="3411196" cy="113877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Инвест. АКТИВЫ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55478" y="4297055"/>
            <a:ext cx="3411196" cy="113877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gorod.n-sk.info/wp-content/uploads/2016/07/Deng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836712"/>
            <a:ext cx="3744416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633151" y="4466332"/>
            <a:ext cx="194417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+</a:t>
            </a:r>
            <a:endParaRPr lang="ru-RU" sz="80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88991" y="4463903"/>
            <a:ext cx="194417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80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thestartupgarage.com/wp-content/uploads/2012/07/the-startup-garage-non-profit-public-charity-vs-private-foundati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38" y="860745"/>
            <a:ext cx="3744370" cy="2496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5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2772" y="332656"/>
            <a:ext cx="7704856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Во владении у семьи имеется </a:t>
            </a:r>
            <a:r>
              <a:rPr lang="ru-RU" sz="1600" b="1" i="1" u="sng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автомобиль</a:t>
            </a:r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купленный в кредит.  </a:t>
            </a:r>
            <a:endParaRPr lang="ru-RU" sz="1600" b="1" i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img7.autonavigator.ru/carsfoto/1600/5101/208981/Nissan_Micra_Hatchback%205%20door_2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129" y="869547"/>
            <a:ext cx="336037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лево 13"/>
          <p:cNvSpPr/>
          <p:nvPr/>
        </p:nvSpPr>
        <p:spPr>
          <a:xfrm rot="14267010">
            <a:off x="6197688" y="3113774"/>
            <a:ext cx="996555" cy="648072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 rot="17053466">
            <a:off x="2683446" y="3113774"/>
            <a:ext cx="996555" cy="648072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331639" y="3979911"/>
            <a:ext cx="74888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Ежемесячная выплата по кредиту – 12.500 руб. /мес. (на 5 лет)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Аренда </a:t>
            </a:r>
            <a:r>
              <a:rPr lang="ru-RU" sz="2000" dirty="0" err="1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машино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-места – 5.000 руб./руб. 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Бензин – 10.000 руб./мес.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Страховка (КАСКО) – 3.500 руб./мес.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Мелкий ремонт – 5.000 руб./мес.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34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2772" y="332656"/>
            <a:ext cx="7704856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Во владении у семьи имеется </a:t>
            </a:r>
            <a:r>
              <a:rPr lang="ru-RU" sz="1600" b="1" i="1" u="sng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автомобиль</a:t>
            </a:r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купленный в кредит.  </a:t>
            </a:r>
            <a:endParaRPr lang="ru-RU" sz="1600" b="1" i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26272" y="2690336"/>
            <a:ext cx="62513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Автомобиль – это актив или пассив?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1225208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225207"/>
            <a:ext cx="3411196" cy="984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1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1284" y="1209817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03119" y="47667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+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91459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72" y="3108052"/>
            <a:ext cx="1206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296756" y="3259628"/>
            <a:ext cx="6595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Сколько стоит владение автомобилем?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39752" y="3884855"/>
            <a:ext cx="65957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В каком случае покупку автомобиля можно считать инвестиционным активом?</a:t>
            </a:r>
            <a:endParaRPr lang="ru-RU" sz="24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13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2772" y="332656"/>
            <a:ext cx="7704856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Во владении у семьи имеется </a:t>
            </a:r>
            <a:r>
              <a:rPr lang="ru-RU" sz="1600" b="1" i="1" u="sng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автомобиль</a:t>
            </a:r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купленный в кредит.  </a:t>
            </a:r>
            <a:endParaRPr lang="ru-RU" sz="1600" b="1" i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1225208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225207"/>
            <a:ext cx="3411196" cy="984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1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1284" y="1209817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03119" y="47667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+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91459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75855" y="2658070"/>
            <a:ext cx="309634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Аренда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машино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-места – 5.000 руб./руб. 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Бензин – 10.000 руб./мес.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Мелкий ремонт – 5.000 руб./мес.</a:t>
            </a:r>
            <a:endParaRPr lang="ru-RU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53539" y="3933056"/>
            <a:ext cx="26374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Ежемесячная выплата по кредиту – 12.500 руб. /мес.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Страховка (КАСКО) – 3.500 руб./мес.</a:t>
            </a:r>
          </a:p>
        </p:txBody>
      </p:sp>
      <p:sp>
        <p:nvSpPr>
          <p:cNvPr id="17" name="Стрелка влево 16"/>
          <p:cNvSpPr/>
          <p:nvPr/>
        </p:nvSpPr>
        <p:spPr>
          <a:xfrm rot="16200000">
            <a:off x="4464262" y="1944652"/>
            <a:ext cx="719530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лево 17"/>
          <p:cNvSpPr/>
          <p:nvPr/>
        </p:nvSpPr>
        <p:spPr>
          <a:xfrm rot="16200000">
            <a:off x="6621261" y="2561012"/>
            <a:ext cx="1275253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62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2772" y="332656"/>
            <a:ext cx="7704856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Во владении у семьи имеется </a:t>
            </a:r>
            <a:r>
              <a:rPr lang="ru-RU" sz="1600" b="1" i="1" u="sng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автомобиль</a:t>
            </a:r>
            <a:r>
              <a:rPr lang="ru-RU" sz="1600" b="1" i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купленный в кредит.  </a:t>
            </a:r>
            <a:endParaRPr lang="ru-RU" sz="1600" b="1" i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1225208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Потреб.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225207"/>
            <a:ext cx="3411196" cy="98488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Инвест. АКТИВЫ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1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1284" y="1209817"/>
            <a:ext cx="3411196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ПАССИВЫ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03119" y="47667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+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91459" y="510892"/>
            <a:ext cx="1066641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</a:t>
            </a:r>
            <a:endParaRPr lang="ru-RU" sz="4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5576" y="3771037"/>
            <a:ext cx="30963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Сдается в аренду как такси – 3.000 руб./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сут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53539" y="3933056"/>
            <a:ext cx="26374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Ежемесячная выплата по кредиту – 12.500 руб. /мес.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Страховка (КАСКО) – 3.500 руб./мес.</a:t>
            </a:r>
          </a:p>
        </p:txBody>
      </p:sp>
      <p:sp>
        <p:nvSpPr>
          <p:cNvPr id="17" name="Стрелка влево 16"/>
          <p:cNvSpPr/>
          <p:nvPr/>
        </p:nvSpPr>
        <p:spPr>
          <a:xfrm rot="16200000">
            <a:off x="1450162" y="2349897"/>
            <a:ext cx="1572558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лево 17"/>
          <p:cNvSpPr/>
          <p:nvPr/>
        </p:nvSpPr>
        <p:spPr>
          <a:xfrm rot="16200000">
            <a:off x="6621261" y="2561012"/>
            <a:ext cx="1275253" cy="530879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3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475</TotalTime>
  <Words>1599</Words>
  <Application>Microsoft Office PowerPoint</Application>
  <PresentationFormat>Экран (4:3)</PresentationFormat>
  <Paragraphs>305</Paragraphs>
  <Slides>42</Slides>
  <Notes>42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Касьяненко Анастасия Анатольевна</dc:creator>
  <cp:lastModifiedBy>Касьяненко Анастасия Анатольевна</cp:lastModifiedBy>
  <cp:revision>54</cp:revision>
  <dcterms:created xsi:type="dcterms:W3CDTF">2016-03-29T14:41:24Z</dcterms:created>
  <dcterms:modified xsi:type="dcterms:W3CDTF">2016-12-14T07:59:44Z</dcterms:modified>
</cp:coreProperties>
</file>