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61" r:id="rId2"/>
    <p:sldId id="271" r:id="rId3"/>
    <p:sldId id="272" r:id="rId4"/>
    <p:sldId id="268" r:id="rId5"/>
    <p:sldId id="267" r:id="rId6"/>
    <p:sldId id="266" r:id="rId7"/>
    <p:sldId id="265" r:id="rId8"/>
    <p:sldId id="264" r:id="rId9"/>
    <p:sldId id="287" r:id="rId10"/>
    <p:sldId id="291" r:id="rId11"/>
    <p:sldId id="273" r:id="rId12"/>
    <p:sldId id="274" r:id="rId13"/>
    <p:sldId id="275" r:id="rId14"/>
    <p:sldId id="276" r:id="rId15"/>
    <p:sldId id="277" r:id="rId16"/>
    <p:sldId id="278" r:id="rId17"/>
    <p:sldId id="29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250" autoAdjust="0"/>
    <p:restoredTop sz="94660"/>
  </p:normalViewPr>
  <p:slideViewPr>
    <p:cSldViewPr>
      <p:cViewPr varScale="1">
        <p:scale>
          <a:sx n="63" d="100"/>
          <a:sy n="63" d="100"/>
        </p:scale>
        <p:origin x="-11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42570-D447-4D19-9BE8-FFF84F2F08A2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5AAE7B-2078-4D23-BC5F-E72FFAF615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15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493675"/>
            <a:ext cx="59944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РЕКЛАМА В ГЛЯНЦЕВЫХ ЖУРНАЛАХ </a:t>
            </a:r>
          </a:p>
          <a:p>
            <a:pPr algn="ctr"/>
            <a:r>
              <a:rPr lang="ru-RU" sz="28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ДЛЯ ДЕВУШЕК-ПОДРОСТКОВ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89" name="Рисунок 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4" t="23720" r="50551" b="13139"/>
          <a:stretch>
            <a:fillRect/>
          </a:stretch>
        </p:blipFill>
        <p:spPr bwMode="auto">
          <a:xfrm>
            <a:off x="786243" y="228600"/>
            <a:ext cx="904876" cy="102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691119" y="367099"/>
            <a:ext cx="6912206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Федеральное государственное казённое общеобразовательное учреждение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«Московский кадетский корпус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«Пансион воспитанниц Министерства обороны Российской Федерации»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4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81011" y="1340768"/>
            <a:ext cx="56475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3.	Реклама отучает девушку управлять собственными 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финансами. </a:t>
            </a:r>
            <a:endParaRPr lang="ru-RU" sz="24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138" y="2348880"/>
            <a:ext cx="3684086" cy="3976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3059832" y="116631"/>
            <a:ext cx="3661526" cy="939059"/>
            <a:chOff x="3059832" y="116631"/>
            <a:chExt cx="3661526" cy="939059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875668" y="260648"/>
              <a:ext cx="185826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ru-RU" sz="2800" b="1" cap="all" dirty="0">
                  <a:ln w="0"/>
                  <a:solidFill>
                    <a:srgbClr val="464653">
                      <a:lumMod val="50000"/>
                    </a:srgbClr>
                  </a:solidFill>
                  <a:effectLst>
                    <a:reflection blurRad="12700" stA="50000" endPos="50000" dist="5000" dir="5400000" sy="-100000" rotWithShape="0"/>
                  </a:effectLst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«Против»</a:t>
              </a:r>
            </a:p>
          </p:txBody>
        </p:sp>
        <p:pic>
          <p:nvPicPr>
            <p:cNvPr id="9" name="Picture 4" descr="C:\Users\u20044\Desktop\крестик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316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116631"/>
              <a:ext cx="988484" cy="939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5733933" y="116631"/>
              <a:ext cx="987425" cy="938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9440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93164" y="1628800"/>
            <a:ext cx="73868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…используются  известные, </a:t>
            </a:r>
            <a:r>
              <a:rPr lang="ru-RU" sz="2400" b="1" u="sng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</a:t>
            </a:r>
            <a:r>
              <a:rPr lang="ru-RU" sz="2400" b="1" u="sng" dirty="0" err="1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медийные</a:t>
            </a:r>
            <a:r>
              <a:rPr lang="ru-RU" sz="2400" b="1" u="sng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 лица:</a:t>
            </a:r>
          </a:p>
          <a:p>
            <a:endParaRPr lang="ru-RU" sz="2400" u="sng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Понимать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что рекламный журнальный образ звезды – это картинка. </a:t>
            </a:r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Учитывать 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свои индивидуальные особенности. 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То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что к лицу «звезде», не всегда к лицу 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вам.</a:t>
            </a:r>
          </a:p>
          <a:p>
            <a:pPr marL="457200" indent="-457200">
              <a:buAutoNum type="arabicPeriod"/>
            </a:pPr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Задать 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себе вопрос: зачем мне нужна эта покупка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?</a:t>
            </a:r>
            <a:endParaRPr lang="ru-RU" sz="24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46906"/>
            <a:ext cx="68489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cap="all" dirty="0" smtClean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 защ</a:t>
            </a:r>
            <a:r>
              <a:rPr lang="ru-RU" sz="2800" b="1" cap="all" dirty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итить</a:t>
            </a:r>
            <a:r>
              <a:rPr lang="ru-RU" sz="2800" b="1" cap="all" dirty="0" smtClean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ся от рекламы, если…</a:t>
            </a:r>
            <a:endParaRPr lang="ru-RU" sz="2800" b="1" cap="all" dirty="0">
              <a:ln w="0"/>
              <a:solidFill>
                <a:srgbClr val="464653">
                  <a:lumMod val="50000"/>
                </a:srgb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6" name="AutoShape 2" descr="https://pp.vk.me/c543106/v543106475/198a/rZBJZMoeD_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7" name="Picture 7" descr="C:\Users\u20044\Desktop\вопроси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948" y="125629"/>
            <a:ext cx="1206683" cy="169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86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5249" y="725795"/>
            <a:ext cx="81951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…вам предлагают участие в конкурсе:</a:t>
            </a:r>
          </a:p>
          <a:p>
            <a:r>
              <a:rPr lang="ru-RU" sz="2400" b="1" u="sng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endParaRPr lang="ru-RU" sz="2400" b="1" u="sng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5249" y="31464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cap="all" dirty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 защититься от рекламы, если…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925" y="116632"/>
            <a:ext cx="1206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25858" y="1556792"/>
            <a:ext cx="744835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«если успеешь подписаться в числе первых 30 человек, то получишь подарочный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набор от 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</a:t>
            </a:r>
            <a:r>
              <a:rPr lang="ru-RU" sz="2000" dirty="0" err="1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The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body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shop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</a:t>
            </a:r>
          </a:p>
          <a:p>
            <a:endParaRPr lang="ru-RU" sz="20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Сколько наборов разыгрывается? 1 или 30? 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0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Какова вероятность выигрыша? 1 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 80000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! (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80 тыс. экз. – тираж журнала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).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0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Какова 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цена журнала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в магазине? Она на 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30%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ниже(!), 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чем цена журнала по подписке. Подписка на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год 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– 1260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руб. (105 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руб. – цена журнала). Розничная цена – 65 – 80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рублей.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0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Очевидно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что участие 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 таком конкурсе –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невыгодно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!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!!</a:t>
            </a:r>
            <a:endParaRPr lang="ru-RU" sz="20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86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9527" y="590020"/>
            <a:ext cx="79789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…используют научные и псевдонаучные тексты:</a:t>
            </a:r>
          </a:p>
          <a:p>
            <a:endParaRPr lang="ru-RU" sz="2400" b="1" u="sng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Здесь 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совет простой – перевести на понятный язык содержание текста, подвергнуть критике каждое обещание рекламодателя. </a:t>
            </a:r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2189" y="33445"/>
            <a:ext cx="9217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cap="all" dirty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 защититься от рекламы, если…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206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69526" y="4481238"/>
            <a:ext cx="79789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«восстанавливающий «</a:t>
            </a:r>
            <a:r>
              <a:rPr lang="ru-RU" sz="2800" dirty="0" err="1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цикамид</a:t>
            </a:r>
            <a:r>
              <a:rPr lang="ru-RU" sz="28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 </a:t>
            </a:r>
            <a:r>
              <a:rPr lang="ru-RU" sz="28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? </a:t>
            </a:r>
          </a:p>
          <a:p>
            <a:pPr algn="ctr"/>
            <a:r>
              <a:rPr lang="ru-RU" sz="28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(реклама </a:t>
            </a:r>
            <a:r>
              <a:rPr lang="ru-RU" sz="2800" i="1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шампуня </a:t>
            </a:r>
            <a:r>
              <a:rPr lang="ru-RU" sz="2800" i="1" dirty="0" err="1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Elseve</a:t>
            </a:r>
            <a:r>
              <a:rPr lang="ru-RU" sz="2800" i="1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)</a:t>
            </a:r>
            <a:r>
              <a:rPr lang="ru-RU" sz="28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endParaRPr lang="ru-RU" sz="2800" i="1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386" y="2492895"/>
            <a:ext cx="59627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</a:t>
            </a:r>
            <a:r>
              <a:rPr lang="ru-RU" sz="32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салицилат</a:t>
            </a:r>
            <a:r>
              <a:rPr lang="ru-RU" sz="28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»?  «</a:t>
            </a:r>
            <a:r>
              <a:rPr lang="ru-RU" sz="2800" dirty="0" err="1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кератолитик</a:t>
            </a:r>
            <a:r>
              <a:rPr lang="ru-RU" sz="28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»? </a:t>
            </a:r>
          </a:p>
          <a:p>
            <a:pPr algn="ctr"/>
            <a:r>
              <a:rPr lang="ru-RU" sz="24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(реклама средства от прыщей)</a:t>
            </a:r>
            <a:endParaRPr lang="ru-RU" sz="2400" i="1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86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4640" y="687580"/>
            <a:ext cx="77222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…Вы видите полезные советы по стилю и макияжу:</a:t>
            </a:r>
          </a:p>
          <a:p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1. Посчитать 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стоимость тех покупок, которые вы совершите, чтобы им воспользоваться.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16632"/>
            <a:ext cx="79203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cap="all" dirty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 защититься от рекламы, если…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100" y="116632"/>
            <a:ext cx="1206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E:\на нпк\готовое\(стр. 80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925" y="2276307"/>
            <a:ext cx="3240360" cy="4337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666" y="3576436"/>
            <a:ext cx="2451100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 rot="19428770">
            <a:off x="5965333" y="4327292"/>
            <a:ext cx="1710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4</a:t>
            </a:r>
            <a:r>
              <a:rPr lang="en-US" dirty="0" smtClean="0"/>
              <a:t> 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500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рублей</a:t>
            </a:r>
          </a:p>
        </p:txBody>
      </p:sp>
    </p:spTree>
    <p:extLst>
      <p:ext uri="{BB962C8B-B14F-4D97-AF65-F5344CB8AC3E}">
        <p14:creationId xmlns:p14="http://schemas.microsoft.com/office/powerpoint/2010/main" val="367686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5905" y="1040965"/>
            <a:ext cx="72287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…создают проблему и предлагают решение:</a:t>
            </a:r>
          </a:p>
          <a:p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1. Изучать «проблему», читать литературу по теме, советоваться со старшими.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60648"/>
            <a:ext cx="70567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cap="all" dirty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 защититься от рекламы, если…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068" y="116632"/>
            <a:ext cx="1206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87624" y="3212976"/>
            <a:ext cx="722870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«Кожа вокруг глаз тускнеет и </a:t>
            </a:r>
            <a:r>
              <a:rPr lang="ru-RU" sz="2400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быстро стареет </a:t>
            </a:r>
            <a:r>
              <a:rPr lang="ru-RU" sz="24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от стрессов» «</a:t>
            </a:r>
            <a:r>
              <a:rPr lang="en-US" sz="24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L’Oreal</a:t>
            </a:r>
            <a:r>
              <a:rPr lang="ru-RU" sz="24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</a:t>
            </a:r>
          </a:p>
          <a:p>
            <a:endParaRPr lang="ru-RU" sz="2400" i="1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</a:t>
            </a:r>
            <a:r>
              <a:rPr lang="ru-RU" sz="2400" i="1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Первое правило </a:t>
            </a:r>
            <a:r>
              <a:rPr lang="ru-RU" sz="2400" i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здоровой</a:t>
            </a:r>
            <a:r>
              <a:rPr lang="ru-RU" sz="2400" i="1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кожи – ежедневное очищение 2 раза в день». </a:t>
            </a:r>
            <a:r>
              <a:rPr lang="ru-RU" sz="24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«VICHY»</a:t>
            </a:r>
          </a:p>
          <a:p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81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4660" y="959305"/>
            <a:ext cx="65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…вы видите эффект </a:t>
            </a:r>
            <a:r>
              <a:rPr lang="ru-RU" sz="2400" u="sng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новизны (новый сезон, новые тенденции, новинки, тренды</a:t>
            </a:r>
            <a:r>
              <a:rPr lang="ru-RU" sz="2400" u="sng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).</a:t>
            </a:r>
            <a:endParaRPr lang="ru-RU" sz="2400" u="sng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36540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cap="all" dirty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 защититься от рекламы, если…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459" y="116632"/>
            <a:ext cx="1206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01857" y="1790302"/>
            <a:ext cx="71610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Если вы 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встречаете призыв «успеть», «быть первым», это само по себе должно насторожить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 </a:t>
            </a:r>
          </a:p>
          <a:p>
            <a:pPr algn="just"/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Это манипуляция! Это попытка надавить на ваши чувства и усыпить разум! </a:t>
            </a:r>
            <a:endParaRPr lang="ru-RU" sz="24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6" name="AutoShape 2" descr="http://risovach.ru/thumb/upload/200s400/2014/12/generator/speshka_67961398_orig_.jpg?5viq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http://risovach.ru/thumb/upload/200s400/2014/12/generator/speshka_67961398_orig_.jpg?5viq7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http://risovach.ru/thumb/upload/200s400/2014/12/generator/speshka_67961398_orig_.jpg?5viq7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 descr="C:\Users\u20044\Desktop\спешк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767" y="4098626"/>
            <a:ext cx="1905000" cy="24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:\на нпк\готовое\Elle girl № 148 (декабрь 2015 г.) стр. 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98626"/>
            <a:ext cx="1886719" cy="2653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Прямая со стрелкой 12"/>
          <p:cNvCxnSpPr>
            <a:stCxn id="2055" idx="1"/>
            <a:endCxn id="2056" idx="3"/>
          </p:cNvCxnSpPr>
          <p:nvPr/>
        </p:nvCxnSpPr>
        <p:spPr>
          <a:xfrm flipH="1">
            <a:off x="4370487" y="5303539"/>
            <a:ext cx="1248280" cy="121804"/>
          </a:xfrm>
          <a:prstGeom prst="straightConnector1">
            <a:avLst/>
          </a:prstGeom>
          <a:ln w="57150">
            <a:solidFill>
              <a:srgbClr val="FF0000"/>
            </a:solidFill>
            <a:prstDash val="sysDash"/>
            <a:tailEnd type="arrow"/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081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7575" y="744597"/>
            <a:ext cx="72548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…основной способ противодействия рекламе: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только разум;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только </a:t>
            </a:r>
            <a:r>
              <a:rPr lang="ru-RU" sz="2400" dirty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логическое </a:t>
            </a:r>
            <a:r>
              <a:rPr lang="ru-RU" sz="2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мышление;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</a:t>
            </a:r>
            <a:r>
              <a:rPr lang="ru-RU" sz="2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олько беспристрастный анализ;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</a:t>
            </a:r>
            <a:r>
              <a:rPr lang="ru-RU" sz="2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олько критическое восприятие.</a:t>
            </a:r>
          </a:p>
        </p:txBody>
      </p:sp>
      <p:sp>
        <p:nvSpPr>
          <p:cNvPr id="6" name="AutoShape 2" descr="http://risovach.ru/thumb/upload/200s400/2014/12/generator/speshka_67961398_orig_.jpg?5viq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http://risovach.ru/thumb/upload/200s400/2014/12/generator/speshka_67961398_orig_.jpg?5viq7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http://risovach.ru/thumb/upload/200s400/2014/12/generator/speshka_67961398_orig_.jpg?5viq7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201857" y="465138"/>
            <a:ext cx="4209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Важно помнить, </a:t>
            </a:r>
            <a:r>
              <a:rPr lang="ru-RU" sz="2800" b="1" cap="all" dirty="0" smtClean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что…</a:t>
            </a:r>
            <a:endParaRPr lang="ru-RU" sz="2800" b="1" cap="all" dirty="0">
              <a:ln w="0"/>
              <a:solidFill>
                <a:srgbClr val="464653">
                  <a:lumMod val="50000"/>
                </a:srgb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65175" y="5441325"/>
            <a:ext cx="7942143" cy="523220"/>
          </a:xfrm>
          <a:prstGeom prst="rect">
            <a:avLst/>
          </a:prstGeom>
          <a:ln w="57150">
            <a:noFill/>
            <a:prstDash val="dash"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lvl="0" algn="just"/>
            <a:r>
              <a:rPr lang="ru-RU" sz="28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отому </a:t>
            </a:r>
            <a:r>
              <a:rPr lang="ru-RU" sz="28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что реклама целится в </a:t>
            </a:r>
            <a:r>
              <a:rPr lang="ru-RU" sz="2800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наши </a:t>
            </a:r>
            <a:r>
              <a:rPr lang="ru-RU" sz="28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чувства! </a:t>
            </a:r>
            <a:endParaRPr lang="ru-RU" sz="2800" dirty="0">
              <a:solidFill>
                <a:srgbClr val="C00000"/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150" y="3212975"/>
            <a:ext cx="3062460" cy="1901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AutoShape 4" descr="https://encrypted-tbn0.gstatic.com/images?q=tbn:ANd9GcRd-nKKDOvzZhrCIibMiB6TzZQ2exYxSEOLwVs-ndm0K0vnuS8v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497" y="3263693"/>
            <a:ext cx="1944216" cy="1851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 descr="C:\Users\u20044\Desktop\djghjcbntkmysq pyfr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438" l="6122" r="938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328" y="102985"/>
            <a:ext cx="883041" cy="230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вал 13"/>
          <p:cNvSpPr/>
          <p:nvPr/>
        </p:nvSpPr>
        <p:spPr>
          <a:xfrm>
            <a:off x="8312740" y="1898759"/>
            <a:ext cx="158308" cy="16055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6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72772" y="332656"/>
            <a:ext cx="7704856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Образ девушки-подростка </a:t>
            </a:r>
          </a:p>
          <a:p>
            <a:pPr algn="ctr"/>
            <a:r>
              <a:rPr lang="ru-RU" sz="28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 рекламных сообщениях</a:t>
            </a: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1600339"/>
            <a:ext cx="437423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Внешность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девушки из рекламы: безусловно </a:t>
            </a:r>
            <a:r>
              <a:rPr lang="ru-RU" sz="20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привлекательная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Поведение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: активная,  яркая, заметная, </a:t>
            </a:r>
            <a:r>
              <a:rPr lang="ru-RU" sz="20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выделяется из толпы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всегда идущая прямо к своей цели.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Особенности </a:t>
            </a:r>
            <a:r>
              <a:rPr lang="ru-RU" sz="20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сферы общения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: </a:t>
            </a:r>
            <a:r>
              <a:rPr lang="ru-RU" sz="20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общительная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с широким кругом друзей и знакомых, никогда не испытывает никаких сложностей в общении.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Самооценка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у девушки адекватная, </a:t>
            </a:r>
            <a:r>
              <a:rPr lang="ru-RU" sz="2000" u="sng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высокая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 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Во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всех текстах, в изображениях подразумевается </a:t>
            </a:r>
            <a:r>
              <a:rPr lang="ru-RU" sz="20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наличие парня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 </a:t>
            </a:r>
          </a:p>
          <a:p>
            <a:endParaRPr lang="ru-RU" sz="20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1600339"/>
            <a:ext cx="2826103" cy="448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9716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46442" y="126194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72772" y="332656"/>
            <a:ext cx="7704856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Образ девушки-подростка </a:t>
            </a:r>
            <a:endParaRPr lang="ru-RU" sz="2800" b="1" cap="all" dirty="0" smtClean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 </a:t>
            </a:r>
            <a:r>
              <a:rPr lang="ru-RU" sz="28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рекламных </a:t>
            </a: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сообщениях</a:t>
            </a: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20844" y="4946392"/>
            <a:ext cx="72276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Девушка - 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ученица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школы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(12-17 лет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Семья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: полная, благополучная эмоционально и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материально.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Доход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семьи достаточно большой. Источник дохода девушки – родители.</a:t>
            </a:r>
          </a:p>
          <a:p>
            <a:pPr marL="342900" indent="-342900">
              <a:buFont typeface="Arial" pitchFamily="34" charset="0"/>
              <a:buChar char="•"/>
            </a:pPr>
            <a:endParaRPr lang="ru-RU" sz="2000" dirty="0" smtClean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7170" name="Picture 2" descr="E:\на нпк\готовое\Elle girl № 148 (декабрь 2015 г.) стр. 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764" y="1370612"/>
            <a:ext cx="2526236" cy="337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E:\на нпк\готовое\Elle girl № 148 (декабрь 2015 г.) стр. 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70612"/>
            <a:ext cx="2457421" cy="3378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ятно 2 8"/>
          <p:cNvSpPr/>
          <p:nvPr/>
        </p:nvSpPr>
        <p:spPr>
          <a:xfrm>
            <a:off x="6519503" y="2121373"/>
            <a:ext cx="2425678" cy="1877432"/>
          </a:xfrm>
          <a:prstGeom prst="irregularSeal2">
            <a:avLst/>
          </a:prstGeom>
          <a:solidFill>
            <a:srgbClr val="FFFF00"/>
          </a:solidFill>
          <a:ln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19971186">
            <a:off x="6653828" y="2860034"/>
            <a:ext cx="23283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228 тыс. 141 руб.!</a:t>
            </a:r>
          </a:p>
        </p:txBody>
      </p:sp>
    </p:spTree>
    <p:extLst>
      <p:ext uri="{BB962C8B-B14F-4D97-AF65-F5344CB8AC3E}">
        <p14:creationId xmlns:p14="http://schemas.microsoft.com/office/powerpoint/2010/main" val="403273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49405" y="260648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Потребности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«виртуальной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девушки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 лежат на 3 уровне представленной на рисунке пирамиды потребностей.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93043" y="5445224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Это  потребность в принадлежности и любви (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быть принятой, принадлежать к общности, любить и быть любимой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). 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1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319" y="1196752"/>
            <a:ext cx="5942781" cy="3802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>
            <a:off x="2267744" y="2348880"/>
            <a:ext cx="1080120" cy="1138436"/>
          </a:xfrm>
          <a:prstGeom prst="straightConnector1">
            <a:avLst/>
          </a:prstGeom>
          <a:ln w="76200">
            <a:solidFill>
              <a:srgbClr val="FFC000"/>
            </a:solidFill>
            <a:prstDash val="sysDash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34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48138" y="116632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Образ жизни: </a:t>
            </a:r>
            <a:r>
              <a:rPr lang="ru-RU" sz="24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изучение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модных брендов, трендов, моделей.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97489" y="3684785"/>
            <a:ext cx="34563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Методом наблюдения установлено, что внимательное изучение гида может занять от 6 до 10 часов!</a:t>
            </a:r>
            <a:endParaRPr lang="ru-RU" b="1" dirty="0">
              <a:solidFill>
                <a:srgbClr val="C00000"/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8194" name="Picture 2" descr="E:\на нпк\упергид.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170" y="737320"/>
            <a:ext cx="4047317" cy="532859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innerShdw blurRad="9017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E:\на нпк\готовое\Elle girl № 148 (декабрь 2015 г.) стр. 72-83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764704"/>
            <a:ext cx="1838648" cy="2479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84748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E:\на нпк\готовое\Elle girl № 1 (февраль 2016 г.) стр.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89" y="1670996"/>
            <a:ext cx="2442196" cy="3632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21762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    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1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	Использование известных, «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медийных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лиц.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endParaRPr lang="ru-RU" sz="2400" u="sng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9219" name="Picture 3" descr="E:\на нпк\готовое\Elle girl № 146 (октябрь 2015 г.) стр. 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060" y="3284984"/>
            <a:ext cx="2270236" cy="308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36952" y="404664"/>
            <a:ext cx="7711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какие </a:t>
            </a:r>
            <a:r>
              <a:rPr lang="ru-RU" sz="28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приемы </a:t>
            </a: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использует</a:t>
            </a:r>
            <a:r>
              <a:rPr lang="en-US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реклама?</a:t>
            </a:r>
            <a:endParaRPr lang="ru-RU" sz="28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8121" y="2348880"/>
            <a:ext cx="5238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2. Конкурсы, награда за участие в которых – рекламируемый товар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218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16632"/>
            <a:ext cx="6192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3.          Научные и псевдонаучные тексты.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9673" y="4636496"/>
            <a:ext cx="51125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4.	Эффект новизны 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(«новый сезон», «новые тенденции», «новинки», «тренды»).</a:t>
            </a:r>
            <a:endParaRPr lang="ru-RU" sz="24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0242" name="Picture 2" descr="E:\на нпк\готовое\Elle girl № 146 (октябрь 2015 г.) стр. 16-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750" y="692696"/>
            <a:ext cx="2434122" cy="3418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E:\на нпк\готовое\Elle girl № 148 (декабрь 2015 г.) стр.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024" y="1737970"/>
            <a:ext cx="2487738" cy="3498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лево 6"/>
          <p:cNvSpPr/>
          <p:nvPr/>
        </p:nvSpPr>
        <p:spPr>
          <a:xfrm rot="20716495">
            <a:off x="3585604" y="1311807"/>
            <a:ext cx="1993111" cy="648072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69373">
            <a:off x="4554384" y="5511879"/>
            <a:ext cx="214960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846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на нпк\готовое\Elle girl № 1 (февраль 2016 г.) стр.1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466" y="974886"/>
            <a:ext cx="2863977" cy="382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2090" y="260648"/>
            <a:ext cx="70060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5. Полезные советы по стилю, по макияжу</a:t>
            </a:r>
            <a:r>
              <a:rPr lang="ru-RU" sz="24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 </a:t>
            </a:r>
            <a:endParaRPr lang="ru-RU" sz="2400" u="sng" dirty="0" smtClean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endParaRPr lang="ru-RU" sz="2400" u="sng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1267" name="Picture 3" descr="E:\на нпк\готовое\Elle girl № 146 (октябрь 2015 г.) стр. 66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677" y="1426518"/>
            <a:ext cx="3079922" cy="3602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11760" y="5623887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6. Прямое представление 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товара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(рассматриваешь 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товары как в 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магазине)</a:t>
            </a:r>
            <a:endParaRPr lang="ru-RU" dirty="0"/>
          </a:p>
        </p:txBody>
      </p:sp>
      <p:sp>
        <p:nvSpPr>
          <p:cNvPr id="8" name="Стрелка влево 7"/>
          <p:cNvSpPr/>
          <p:nvPr/>
        </p:nvSpPr>
        <p:spPr>
          <a:xfrm rot="20716495">
            <a:off x="3263580" y="767608"/>
            <a:ext cx="1993111" cy="648072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69373">
            <a:off x="4820235" y="4852837"/>
            <a:ext cx="214960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638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2405" y="1196751"/>
            <a:ext cx="77752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2.	Реклама может сформировать 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шопоголизм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». </a:t>
            </a:r>
            <a:endParaRPr lang="ru-RU" sz="24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cs410428.vk.me/v410428907/3ade/EtzwQiNDW2Y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219" y="3401616"/>
            <a:ext cx="3384376" cy="25388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368" y="2240546"/>
            <a:ext cx="3582215" cy="2493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609" y="-27384"/>
            <a:ext cx="3528392" cy="90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440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</TotalTime>
  <Words>672</Words>
  <Application>Microsoft Office PowerPoint</Application>
  <PresentationFormat>Экран (4:3)</PresentationFormat>
  <Paragraphs>106</Paragraphs>
  <Slides>17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Касьяненко Анастасия Анатольевна</dc:creator>
  <cp:lastModifiedBy>Касьяненко Анастасия Анатольевна</cp:lastModifiedBy>
  <cp:revision>40</cp:revision>
  <dcterms:created xsi:type="dcterms:W3CDTF">2016-03-29T14:41:24Z</dcterms:created>
  <dcterms:modified xsi:type="dcterms:W3CDTF">2016-12-13T15:37:11Z</dcterms:modified>
</cp:coreProperties>
</file>