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6" r:id="rId2"/>
    <p:sldId id="258" r:id="rId3"/>
    <p:sldId id="260" r:id="rId4"/>
    <p:sldId id="259" r:id="rId5"/>
    <p:sldId id="261" r:id="rId6"/>
    <p:sldId id="266" r:id="rId7"/>
    <p:sldId id="268" r:id="rId8"/>
    <p:sldId id="267" r:id="rId9"/>
    <p:sldId id="264" r:id="rId10"/>
    <p:sldId id="263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22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6800" y="1406020"/>
            <a:ext cx="6172199" cy="2251579"/>
          </a:xfrm>
        </p:spPr>
        <p:txBody>
          <a:bodyPr lIns="0" rIns="0" anchor="t">
            <a:noAutofit/>
          </a:bodyPr>
          <a:lstStyle>
            <a:lvl1pPr>
              <a:defRPr sz="6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6800" y="3905864"/>
            <a:ext cx="6172200" cy="1123336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54400" y="1554480"/>
            <a:ext cx="4222308" cy="388620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69848" y="1554480"/>
            <a:ext cx="2075688" cy="3886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56432" y="1554480"/>
            <a:ext cx="4224528" cy="3886200"/>
          </a:xfrm>
        </p:spPr>
        <p:txBody>
          <a:bodyPr vert="eaVer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3456432" y="1545336"/>
            <a:ext cx="4224528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848" y="1472184"/>
            <a:ext cx="6172200" cy="2130552"/>
          </a:xfrm>
        </p:spPr>
        <p:txBody>
          <a:bodyPr anchor="t">
            <a:noAutofit/>
          </a:bodyPr>
          <a:lstStyle>
            <a:lvl1pPr algn="l">
              <a:defRPr sz="4800" b="1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3886200"/>
            <a:ext cx="6172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776" y="609600"/>
            <a:ext cx="3616325" cy="1066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86998" y="1915859"/>
            <a:ext cx="3646966" cy="2881426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6754" y="1915881"/>
            <a:ext cx="3639311" cy="288139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>
          <a:xfrm>
            <a:off x="493776" y="6356350"/>
            <a:ext cx="5102352" cy="365125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776" y="609600"/>
            <a:ext cx="3615734" cy="1066799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1" y="1916113"/>
            <a:ext cx="3638550" cy="646112"/>
          </a:xfrm>
        </p:spPr>
        <p:txBody>
          <a:bodyPr anchor="t">
            <a:normAutofit/>
          </a:bodyPr>
          <a:lstStyle>
            <a:lvl1pPr marL="0" indent="0"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860676"/>
            <a:ext cx="3638550" cy="288289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92625" y="1916113"/>
            <a:ext cx="3660775" cy="646112"/>
          </a:xfrm>
        </p:spPr>
        <p:txBody>
          <a:bodyPr anchor="t">
            <a:normAutofit/>
          </a:bodyPr>
          <a:lstStyle>
            <a:lvl1pPr marL="0" indent="0"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92626" y="2860676"/>
            <a:ext cx="3651250" cy="28829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>
          <a:xfrm>
            <a:off x="493776" y="6356350"/>
            <a:ext cx="5102352" cy="365125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162800" y="1551543"/>
            <a:ext cx="1828800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450" y="1920876"/>
            <a:ext cx="3654425" cy="288924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776" y="606425"/>
            <a:ext cx="3629025" cy="1041400"/>
          </a:xfrm>
        </p:spPr>
        <p:txBody>
          <a:bodyPr anchor="t">
            <a:normAutofit/>
          </a:bodyPr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920875"/>
            <a:ext cx="3629025" cy="1812925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493776" y="6356350"/>
            <a:ext cx="5102352" cy="365125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776" y="600074"/>
            <a:ext cx="2074862" cy="1981201"/>
          </a:xfrm>
          <a:ln>
            <a:noFill/>
          </a:ln>
        </p:spPr>
        <p:txBody>
          <a:bodyPr anchor="t">
            <a:normAutofit/>
          </a:bodyPr>
          <a:lstStyle>
            <a:lvl1pPr algn="l">
              <a:defRPr sz="1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63862" y="1650999"/>
            <a:ext cx="5627687" cy="422076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63862" y="614363"/>
            <a:ext cx="3741738" cy="90963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493776" y="6356350"/>
            <a:ext cx="5102352" cy="365125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1554480"/>
            <a:ext cx="2073348" cy="197946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4400" y="1547036"/>
            <a:ext cx="4222308" cy="38862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62800" y="189468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69848" y="6356350"/>
            <a:ext cx="5102352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59752" y="6356350"/>
            <a:ext cx="1137684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1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финансы фон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38000"/>
                    </a14:imgEffect>
                    <a14:imgEffect>
                      <a14:brightnessContrast contrast="-1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040" y="0"/>
            <a:ext cx="916104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188640"/>
            <a:ext cx="8568952" cy="2520280"/>
          </a:xfrm>
        </p:spPr>
        <p:txBody>
          <a:bodyPr/>
          <a:lstStyle/>
          <a:p>
            <a:pPr algn="ctr"/>
            <a:r>
              <a:rPr lang="ru-RU" sz="2800" dirty="0" smtClean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ЗАНЯТИЙ ПО ИЗУЧЕНИЮ ТЕМЫ   </a:t>
            </a:r>
            <a:r>
              <a:rPr lang="ru-RU" sz="4800" b="1" dirty="0" smtClean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«Доходы и расходы семьи» </a:t>
            </a:r>
            <a:br>
              <a:rPr lang="ru-RU" sz="4800" b="1" dirty="0" smtClean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РАМКАХ МОДУЛЯ: </a:t>
            </a:r>
            <a:endParaRPr lang="ru-RU" sz="2800" dirty="0">
              <a:solidFill>
                <a:srgbClr val="6600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3789040"/>
            <a:ext cx="8568952" cy="4032448"/>
          </a:xfrm>
        </p:spPr>
        <p:txBody>
          <a:bodyPr>
            <a:normAutofit fontScale="25000" lnSpcReduction="20000"/>
          </a:bodyPr>
          <a:lstStyle/>
          <a:p>
            <a:pPr algn="ctr">
              <a:lnSpc>
                <a:spcPct val="170000"/>
              </a:lnSpc>
            </a:pPr>
            <a:r>
              <a:rPr lang="ru-RU" sz="11100" b="1" i="0" dirty="0" smtClean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«СОДЕРЖАНИЕ  И МЕТОДИКА ПРЕПОДАВАНИЯ ПО УПРАВЛЕНИЮ ЛИЧНЫМИ ФИНАНСАМИ И ФОРМИРОВАНИЮ СЕМЕЙНОГО БЮДЖЕТА»</a:t>
            </a:r>
          </a:p>
          <a:p>
            <a:pPr algn="just"/>
            <a:endParaRPr lang="ru-RU" i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i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i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3014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Картинки по запросу рамка рубл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2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492896"/>
            <a:ext cx="7128792" cy="660672"/>
          </a:xfrm>
        </p:spPr>
        <p:txBody>
          <a:bodyPr/>
          <a:lstStyle/>
          <a:p>
            <a:pPr algn="ctr"/>
            <a:r>
              <a:rPr lang="ru-RU" sz="4000" dirty="0" smtClean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</a:t>
            </a:r>
            <a:br>
              <a:rPr lang="ru-RU" sz="4000" dirty="0" smtClean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br>
              <a:rPr lang="ru-RU" sz="4000" dirty="0" smtClean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</a:t>
            </a:r>
            <a:endParaRPr lang="ru-RU" sz="4000" dirty="0">
              <a:solidFill>
                <a:srgbClr val="6600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5915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764704"/>
            <a:ext cx="8568952" cy="792088"/>
          </a:xfrm>
        </p:spPr>
        <p:txBody>
          <a:bodyPr/>
          <a:lstStyle/>
          <a:p>
            <a:pPr algn="ctr"/>
            <a:r>
              <a:rPr lang="ru-RU" sz="2800" dirty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 проектной группы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1844824"/>
            <a:ext cx="8496944" cy="4032448"/>
          </a:xfrm>
        </p:spPr>
        <p:txBody>
          <a:bodyPr>
            <a:normAutofit/>
          </a:bodyPr>
          <a:lstStyle/>
          <a:p>
            <a:pPr marL="342900" indent="-342900">
              <a:buAutoNum type="arabicPeriod"/>
            </a:pPr>
            <a:r>
              <a:rPr lang="ru-RU" sz="2400" b="1" i="0" dirty="0" smtClean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Човгун М.В.           </a:t>
            </a:r>
            <a:r>
              <a:rPr lang="ru-RU" sz="2400" i="0" dirty="0" smtClean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начальник учебного курса 5-х классов</a:t>
            </a:r>
          </a:p>
          <a:p>
            <a:pPr marL="342900" indent="-342900">
              <a:buAutoNum type="arabicPeriod"/>
              <a:tabLst>
                <a:tab pos="2870200" algn="l"/>
              </a:tabLst>
            </a:pPr>
            <a:r>
              <a:rPr lang="ru-RU" sz="2400" b="1" i="0" dirty="0" smtClean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Галкина Н.Н.         </a:t>
            </a:r>
            <a:r>
              <a:rPr lang="ru-RU" sz="2400" i="0" dirty="0" smtClean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воспитатель</a:t>
            </a:r>
          </a:p>
          <a:p>
            <a:pPr marL="342900" indent="-342900">
              <a:buAutoNum type="arabicPeriod"/>
            </a:pPr>
            <a:r>
              <a:rPr lang="ru-RU" sz="2400" b="1" i="0" dirty="0" smtClean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Землянская И.Е.   </a:t>
            </a:r>
            <a:r>
              <a:rPr lang="ru-RU" sz="2400" i="0" dirty="0" smtClean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воспитатель </a:t>
            </a:r>
          </a:p>
          <a:p>
            <a:pPr marL="342900" indent="-342900">
              <a:buAutoNum type="arabicPeriod"/>
            </a:pPr>
            <a:r>
              <a:rPr lang="ru-RU" sz="2400" b="1" i="0" dirty="0" smtClean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Зиновьева Т.В.       </a:t>
            </a:r>
            <a:r>
              <a:rPr lang="ru-RU" sz="2400" i="0" dirty="0" smtClean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воспитатель</a:t>
            </a:r>
          </a:p>
          <a:p>
            <a:pPr marL="342900" indent="-342900">
              <a:buAutoNum type="arabicPeriod"/>
            </a:pPr>
            <a:r>
              <a:rPr lang="ru-RU" sz="2400" b="1" i="0" dirty="0" smtClean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Иванцова Н.Б.</a:t>
            </a:r>
            <a:r>
              <a:rPr lang="ru-RU" sz="2400" i="0" dirty="0" smtClean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– воспитатель</a:t>
            </a:r>
          </a:p>
          <a:p>
            <a:pPr marL="342900" indent="-342900">
              <a:buAutoNum type="arabicPeriod"/>
            </a:pPr>
            <a:r>
              <a:rPr lang="ru-RU" sz="2400" b="1" i="0" dirty="0" smtClean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Малафеева Е.В.     </a:t>
            </a:r>
            <a:r>
              <a:rPr lang="ru-RU" sz="2400" i="0" dirty="0" smtClean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воспитатель</a:t>
            </a:r>
          </a:p>
          <a:p>
            <a:pPr marL="342900" indent="-342900">
              <a:buAutoNum type="arabicPeriod"/>
              <a:tabLst>
                <a:tab pos="2957513" algn="l"/>
              </a:tabLst>
            </a:pPr>
            <a:r>
              <a:rPr lang="ru-RU" sz="2400" b="1" i="0" dirty="0" smtClean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Соловьева Е.С.      </a:t>
            </a:r>
            <a:r>
              <a:rPr lang="ru-RU" sz="2400" i="0" dirty="0" smtClean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воспитатель</a:t>
            </a:r>
          </a:p>
          <a:p>
            <a:pPr marL="342900" indent="-342900">
              <a:buAutoNum type="arabicPeriod"/>
            </a:pPr>
            <a:r>
              <a:rPr lang="ru-RU" sz="2400" b="1" i="0" dirty="0" smtClean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Шляхтенко  О.Л.  </a:t>
            </a:r>
            <a:r>
              <a:rPr lang="ru-RU" sz="2400" i="0" dirty="0" smtClean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воспитатель</a:t>
            </a:r>
          </a:p>
          <a:p>
            <a:endParaRPr lang="ru-RU" sz="2400" i="0" dirty="0" smtClean="0">
              <a:solidFill>
                <a:srgbClr val="6600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endParaRPr lang="ru-RU" sz="2400" i="0" dirty="0">
              <a:solidFill>
                <a:srgbClr val="6600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2338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04664"/>
            <a:ext cx="8568952" cy="1728192"/>
          </a:xfrm>
        </p:spPr>
        <p:txBody>
          <a:bodyPr/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dirty="0" smtClean="0">
                <a:solidFill>
                  <a:srgbClr val="660033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Цель проекта: </a:t>
            </a:r>
            <a:br>
              <a:rPr lang="ru-RU" sz="2400" dirty="0" smtClean="0">
                <a:solidFill>
                  <a:srgbClr val="660033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400" b="0" dirty="0" smtClean="0">
                <a:solidFill>
                  <a:srgbClr val="660033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Повышение Финансовой Грамотности Воспитанниц</a:t>
            </a:r>
            <a:r>
              <a:rPr lang="ru-RU" sz="2400" b="0" dirty="0">
                <a:latin typeface="Calibri"/>
                <a:ea typeface="Calibri"/>
                <a:cs typeface="Times New Roman"/>
              </a:rPr>
              <a:t/>
            </a:r>
            <a:br>
              <a:rPr lang="ru-RU" sz="2400" b="0" dirty="0">
                <a:latin typeface="Calibri"/>
                <a:ea typeface="Calibri"/>
                <a:cs typeface="Times New Roman"/>
              </a:rPr>
            </a:br>
            <a:endParaRPr lang="ru-RU" sz="24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772816"/>
            <a:ext cx="8640960" cy="3384376"/>
          </a:xfrm>
        </p:spPr>
        <p:txBody>
          <a:bodyPr>
            <a:noAutofit/>
          </a:bodyPr>
          <a:lstStyle/>
          <a:p>
            <a:r>
              <a:rPr lang="ru-RU" sz="2400" b="1" i="0" dirty="0" smtClean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sz="2400" b="1" i="0" dirty="0" smtClean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i="0" dirty="0" smtClean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0" dirty="0" smtClean="0">
                <a:solidFill>
                  <a:srgbClr val="660033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дать </a:t>
            </a:r>
            <a:r>
              <a:rPr lang="ru-RU" sz="2400" i="0" dirty="0">
                <a:solidFill>
                  <a:srgbClr val="660033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базовые знания о потребностях, благах, личных и семейных доходах и расходах, об общих принципах управления доходами и расходами, свойствах и функциях </a:t>
            </a:r>
            <a:r>
              <a:rPr lang="ru-RU" sz="2400" i="0" dirty="0" smtClean="0">
                <a:solidFill>
                  <a:srgbClr val="660033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денег;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i="0" dirty="0" smtClean="0">
                <a:solidFill>
                  <a:srgbClr val="660033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формировать </a:t>
            </a:r>
            <a:r>
              <a:rPr lang="ru-RU" sz="2400" i="0" dirty="0">
                <a:solidFill>
                  <a:srgbClr val="660033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у обучающихся установки на необходимость вести учет доходов и расходов, </a:t>
            </a:r>
            <a:r>
              <a:rPr lang="ru-RU" sz="2400" i="0" dirty="0" smtClean="0">
                <a:solidFill>
                  <a:srgbClr val="660033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навыки </a:t>
            </a:r>
            <a:r>
              <a:rPr lang="ru-RU" sz="2400" i="0" dirty="0">
                <a:solidFill>
                  <a:srgbClr val="660033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планирования личного и семейного бюджетов и их </a:t>
            </a:r>
            <a:r>
              <a:rPr lang="ru-RU" sz="2400" i="0" dirty="0" smtClean="0">
                <a:solidFill>
                  <a:srgbClr val="660033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значимости;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i="0" dirty="0" smtClean="0">
                <a:solidFill>
                  <a:srgbClr val="660033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формировать </a:t>
            </a:r>
            <a:r>
              <a:rPr lang="ru-RU" sz="2400" i="0" dirty="0">
                <a:solidFill>
                  <a:srgbClr val="660033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у обучающихся понимание необходимости долгосрочного финансового планирования.</a:t>
            </a:r>
            <a:br>
              <a:rPr lang="ru-RU" sz="2400" i="0" dirty="0">
                <a:solidFill>
                  <a:srgbClr val="660033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endParaRPr lang="ru-RU" sz="2400" i="0" dirty="0" smtClean="0">
              <a:solidFill>
                <a:srgbClr val="660033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r>
              <a:rPr lang="ru-RU" sz="2400" b="1" i="0" dirty="0" smtClean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целевая аудитория: </a:t>
            </a:r>
            <a:r>
              <a:rPr lang="ru-RU" sz="2400" i="0" dirty="0" smtClean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воспитанницы 5-7 классов</a:t>
            </a:r>
            <a:endParaRPr lang="ru-RU" sz="2400" i="0" dirty="0">
              <a:solidFill>
                <a:srgbClr val="6600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6083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7512979"/>
              </p:ext>
            </p:extLst>
          </p:nvPr>
        </p:nvGraphicFramePr>
        <p:xfrm>
          <a:off x="179512" y="764704"/>
          <a:ext cx="8605463" cy="55949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0002"/>
                <a:gridCol w="1943169"/>
                <a:gridCol w="6142292"/>
              </a:tblGrid>
              <a:tr h="792088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660033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1800" dirty="0">
                        <a:solidFill>
                          <a:srgbClr val="660033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660033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Название разработки</a:t>
                      </a:r>
                      <a:endParaRPr lang="ru-RU" sz="1800" dirty="0">
                        <a:solidFill>
                          <a:srgbClr val="660033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660033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Цели и задачи</a:t>
                      </a:r>
                      <a:endParaRPr lang="ru-RU" sz="1800" dirty="0">
                        <a:solidFill>
                          <a:srgbClr val="660033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802881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660033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endParaRPr lang="ru-RU" sz="1800" b="1" dirty="0">
                        <a:solidFill>
                          <a:srgbClr val="660033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660033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Классный час «Деньги»</a:t>
                      </a:r>
                    </a:p>
                    <a:p>
                      <a:pPr algn="ctr"/>
                      <a:r>
                        <a:rPr lang="ru-RU" sz="1800" b="0" i="1" dirty="0" smtClean="0">
                          <a:solidFill>
                            <a:srgbClr val="660033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(Човгун М.В., Соловьева Е.С.)</a:t>
                      </a:r>
                      <a:endParaRPr lang="ru-RU" sz="1800" b="0" i="1" dirty="0">
                        <a:solidFill>
                          <a:srgbClr val="660033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indent="45021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6600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Цель: </a:t>
                      </a:r>
                      <a:r>
                        <a:rPr lang="ru-RU" sz="1800" dirty="0" smtClean="0">
                          <a:solidFill>
                            <a:srgbClr val="6600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способствовать формированию экономической грамотности.</a:t>
                      </a:r>
                      <a:r>
                        <a:rPr lang="ru-RU" sz="1800" b="1" dirty="0" smtClean="0">
                          <a:solidFill>
                            <a:srgbClr val="6600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</a:t>
                      </a:r>
                      <a:endParaRPr lang="ru-RU" sz="1800" b="0" dirty="0" smtClean="0">
                        <a:solidFill>
                          <a:srgbClr val="660033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indent="45021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6600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Задачи: </a:t>
                      </a:r>
                      <a:endParaRPr lang="ru-RU" sz="1800" dirty="0" smtClean="0">
                        <a:solidFill>
                          <a:srgbClr val="660033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marL="0" lvl="0" indent="0" algn="just">
                        <a:lnSpc>
                          <a:spcPct val="105000"/>
                        </a:lnSpc>
                        <a:spcAft>
                          <a:spcPts val="0"/>
                        </a:spcAft>
                        <a:buSzPts val="1000"/>
                        <a:buFontTx/>
                        <a:buNone/>
                        <a:tabLst>
                          <a:tab pos="457200" algn="l"/>
                        </a:tabLst>
                      </a:pPr>
                      <a:r>
                        <a:rPr lang="ru-RU" sz="1800" dirty="0" smtClean="0">
                          <a:solidFill>
                            <a:srgbClr val="6600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- ознакомить учащихся с понятием денег, семейного бюджета.</a:t>
                      </a:r>
                      <a:endParaRPr lang="ru-RU" sz="1800" dirty="0" smtClean="0">
                        <a:solidFill>
                          <a:srgbClr val="660033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marL="0" lvl="0" indent="0" algn="just">
                        <a:lnSpc>
                          <a:spcPct val="105000"/>
                        </a:lnSpc>
                        <a:spcAft>
                          <a:spcPts val="0"/>
                        </a:spcAft>
                        <a:buSzPts val="1000"/>
                        <a:buFontTx/>
                        <a:buNone/>
                        <a:tabLst>
                          <a:tab pos="457200" algn="l"/>
                        </a:tabLst>
                      </a:pPr>
                      <a:r>
                        <a:rPr lang="ru-RU" sz="1800" dirty="0" smtClean="0">
                          <a:solidFill>
                            <a:srgbClr val="6600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- формировать умение коллективного обсуждения, правильно расставлять приоритеты и принимать разумные решения, развивать познавательную активность и творческое начало личности, критического мышления и адаптивные возможности  к изменяющимся внешним условиям;.</a:t>
                      </a:r>
                      <a:endParaRPr lang="ru-RU" sz="1800" dirty="0" smtClean="0">
                        <a:solidFill>
                          <a:srgbClr val="660033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marL="0" lvl="0" indent="0" algn="just">
                        <a:lnSpc>
                          <a:spcPct val="105000"/>
                        </a:lnSpc>
                        <a:spcAft>
                          <a:spcPts val="0"/>
                        </a:spcAft>
                        <a:buSzPts val="1000"/>
                        <a:buFontTx/>
                        <a:buNone/>
                        <a:tabLst>
                          <a:tab pos="457200" algn="l"/>
                        </a:tabLst>
                      </a:pPr>
                      <a:r>
                        <a:rPr lang="ru-RU" sz="1800" dirty="0" smtClean="0">
                          <a:solidFill>
                            <a:srgbClr val="6600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- воспитывать экономность, бережливость, предприимчивость,  совершенствование методики воспитательного воздействия на личность обучающегося через групповые и игровые формы; воспитание интереса к игре, предмету экономике.</a:t>
                      </a:r>
                      <a:endParaRPr lang="ru-RU" sz="1800" dirty="0" smtClean="0">
                        <a:solidFill>
                          <a:srgbClr val="660033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050" name="Picture 2" descr="Картинки по запросу деньг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779085"/>
            <a:ext cx="2376264" cy="1559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3718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0134342"/>
              </p:ext>
            </p:extLst>
          </p:nvPr>
        </p:nvGraphicFramePr>
        <p:xfrm>
          <a:off x="395536" y="260648"/>
          <a:ext cx="8496945" cy="6480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3762"/>
                <a:gridCol w="1987188"/>
                <a:gridCol w="5755995"/>
              </a:tblGrid>
              <a:tr h="899109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660033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1800" dirty="0">
                        <a:solidFill>
                          <a:srgbClr val="660033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660033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Название разработки</a:t>
                      </a:r>
                      <a:endParaRPr lang="ru-RU" sz="1800" dirty="0">
                        <a:solidFill>
                          <a:srgbClr val="660033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660033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Цели и задачи</a:t>
                      </a:r>
                      <a:endParaRPr lang="ru-RU" sz="1800" dirty="0">
                        <a:solidFill>
                          <a:srgbClr val="660033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581611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rgbClr val="660033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  <a:endParaRPr lang="ru-RU" sz="1800" b="1" dirty="0">
                        <a:solidFill>
                          <a:srgbClr val="660033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800" b="1" kern="1800" dirty="0" smtClean="0">
                          <a:solidFill>
                            <a:srgbClr val="6600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Классный час «Бюджет семьи. Доходная и расходная части семейного бюджета»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800" b="0" i="1" kern="1800" dirty="0" smtClean="0">
                          <a:solidFill>
                            <a:srgbClr val="660033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(Малафеева Е.В.)</a:t>
                      </a:r>
                      <a:endParaRPr lang="ru-RU" sz="1800" b="0" i="1" dirty="0" smtClean="0">
                        <a:solidFill>
                          <a:srgbClr val="660033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l"/>
                      <a:endParaRPr lang="ru-RU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450215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rgbClr val="6600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Цель:   </a:t>
                      </a: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660033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способствовать формированию экономической грамотности.</a:t>
                      </a:r>
                      <a:r>
                        <a:rPr kumimoji="0" lang="ru-RU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660033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</a:t>
                      </a:r>
                      <a:endParaRPr kumimoji="0" lang="ru-RU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660033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marL="0" lvl="0" indent="0">
                        <a:lnSpc>
                          <a:spcPct val="100000"/>
                        </a:lnSpc>
                        <a:spcAft>
                          <a:spcPts val="1000"/>
                        </a:spcAft>
                        <a:buSzPts val="1000"/>
                        <a:buFont typeface="Symbol"/>
                        <a:buNone/>
                        <a:tabLst>
                          <a:tab pos="457200" algn="l"/>
                        </a:tabLst>
                      </a:pPr>
                      <a:endParaRPr lang="ru-RU" sz="1800" b="1" dirty="0" smtClean="0">
                        <a:solidFill>
                          <a:srgbClr val="660033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marL="0" lvl="0" indent="0">
                        <a:lnSpc>
                          <a:spcPct val="100000"/>
                        </a:lnSpc>
                        <a:spcAft>
                          <a:spcPts val="1000"/>
                        </a:spcAft>
                        <a:buSzPts val="1000"/>
                        <a:buFont typeface="Symbol"/>
                        <a:buNone/>
                        <a:tabLst>
                          <a:tab pos="457200" algn="l"/>
                        </a:tabLst>
                      </a:pPr>
                      <a:r>
                        <a:rPr kumimoji="0" lang="ru-RU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660033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Задачи: </a:t>
                      </a:r>
                      <a:endParaRPr kumimoji="0" lang="ru-RU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660033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marL="171450" lvl="0" indent="-171450">
                        <a:lnSpc>
                          <a:spcPct val="100000"/>
                        </a:lnSpc>
                        <a:spcAft>
                          <a:spcPts val="1000"/>
                        </a:spcAft>
                        <a:buSzPts val="1000"/>
                        <a:buFontTx/>
                        <a:buChar char="-"/>
                        <a:tabLst>
                          <a:tab pos="457200" algn="l"/>
                        </a:tabLst>
                      </a:pPr>
                      <a:r>
                        <a:rPr lang="ru-RU" sz="1800" dirty="0" smtClean="0">
                          <a:solidFill>
                            <a:srgbClr val="6600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ознакомить учащихся со структурой потребительского бюджета семьи, составлением баланса доходов и расходов. </a:t>
                      </a:r>
                    </a:p>
                    <a:p>
                      <a:pPr marL="171450" lvl="0" indent="-171450">
                        <a:lnSpc>
                          <a:spcPct val="100000"/>
                        </a:lnSpc>
                        <a:spcAft>
                          <a:spcPts val="1000"/>
                        </a:spcAft>
                        <a:buSzPts val="1000"/>
                        <a:buFontTx/>
                        <a:buChar char="-"/>
                        <a:tabLst>
                          <a:tab pos="457200" algn="l"/>
                        </a:tabLst>
                      </a:pPr>
                      <a:r>
                        <a:rPr lang="ru-RU" sz="1800" dirty="0" smtClean="0">
                          <a:solidFill>
                            <a:srgbClr val="6600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- формировать умение коллективно обсуждать рациональность тех или иных затрат и принимать разумное решение.</a:t>
                      </a:r>
                      <a:r>
                        <a:rPr lang="ru-RU" sz="1800" i="1" dirty="0" smtClean="0">
                          <a:solidFill>
                            <a:srgbClr val="6600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 smtClean="0">
                        <a:solidFill>
                          <a:srgbClr val="660033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marL="0" lvl="0" indent="0">
                        <a:lnSpc>
                          <a:spcPct val="100000"/>
                        </a:lnSpc>
                        <a:spcAft>
                          <a:spcPts val="1000"/>
                        </a:spcAft>
                        <a:buSzPts val="1000"/>
                        <a:buFont typeface="Symbol"/>
                        <a:buNone/>
                        <a:tabLst>
                          <a:tab pos="457200" algn="l"/>
                        </a:tabLst>
                      </a:pPr>
                      <a:r>
                        <a:rPr lang="ru-RU" sz="1800" dirty="0" smtClean="0">
                          <a:solidFill>
                            <a:srgbClr val="6600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- воспитывать экономность, бережливость, предприимчивость.</a:t>
                      </a:r>
                      <a:endParaRPr lang="ru-RU" sz="1800" dirty="0" smtClean="0">
                        <a:solidFill>
                          <a:srgbClr val="660033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100" name="Picture 4" descr="Картинки по запросу семейный бюджет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157192"/>
            <a:ext cx="2592288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5965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7895944"/>
              </p:ext>
            </p:extLst>
          </p:nvPr>
        </p:nvGraphicFramePr>
        <p:xfrm>
          <a:off x="107504" y="188640"/>
          <a:ext cx="8928991" cy="6406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088"/>
                <a:gridCol w="2088232"/>
                <a:gridCol w="6048671"/>
              </a:tblGrid>
              <a:tr h="216024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660033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1800" dirty="0">
                        <a:solidFill>
                          <a:srgbClr val="660033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660033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Название разработки</a:t>
                      </a:r>
                      <a:endParaRPr lang="ru-RU" sz="1800" dirty="0">
                        <a:solidFill>
                          <a:srgbClr val="660033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660033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Цели и задачи</a:t>
                      </a:r>
                      <a:endParaRPr lang="ru-RU" sz="1800" dirty="0">
                        <a:solidFill>
                          <a:srgbClr val="660033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583591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rgbClr val="660033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</a:t>
                      </a:r>
                      <a:endParaRPr lang="ru-RU" sz="1800" b="1" dirty="0">
                        <a:solidFill>
                          <a:srgbClr val="660033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660033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</a:p>
                    <a:p>
                      <a:pPr algn="ctr"/>
                      <a:endParaRPr lang="ru-RU" sz="1800" b="1" dirty="0" smtClean="0">
                        <a:solidFill>
                          <a:srgbClr val="660033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800" b="1" dirty="0" smtClean="0">
                        <a:solidFill>
                          <a:srgbClr val="660033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800" b="1" dirty="0" smtClean="0">
                        <a:solidFill>
                          <a:srgbClr val="660033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800" b="1" dirty="0" smtClean="0">
                        <a:solidFill>
                          <a:srgbClr val="660033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800" b="1" dirty="0" smtClean="0">
                        <a:solidFill>
                          <a:srgbClr val="660033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800" b="1" dirty="0" smtClean="0">
                        <a:solidFill>
                          <a:srgbClr val="660033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rgbClr val="660033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sz="1800" b="1" i="0" u="none" strike="noStrike" kern="1800" cap="none" spc="0" normalizeH="0" baseline="0" noProof="0" dirty="0" smtClean="0">
                          <a:ln>
                            <a:noFill/>
                          </a:ln>
                          <a:solidFill>
                            <a:srgbClr val="660033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Классный час </a:t>
                      </a:r>
                      <a:r>
                        <a:rPr lang="ru-RU" sz="1800" b="1" dirty="0" smtClean="0">
                          <a:solidFill>
                            <a:srgbClr val="660033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«Доходы семьи»</a:t>
                      </a:r>
                    </a:p>
                    <a:p>
                      <a:pPr algn="ctr"/>
                      <a:r>
                        <a:rPr lang="ru-RU" sz="1800" b="0" i="1" dirty="0" smtClean="0">
                          <a:solidFill>
                            <a:srgbClr val="660033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(Зиновьева Т.В.)</a:t>
                      </a:r>
                      <a:endParaRPr lang="ru-RU" sz="1800" b="0" i="1" dirty="0">
                        <a:solidFill>
                          <a:srgbClr val="660033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450215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u="none" dirty="0" smtClean="0">
                          <a:solidFill>
                            <a:srgbClr val="6600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Цели: </a:t>
                      </a: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660033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способствовать формированию экономической грамотности.</a:t>
                      </a:r>
                      <a:r>
                        <a:rPr kumimoji="0" lang="ru-RU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660033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</a:t>
                      </a:r>
                      <a:endParaRPr kumimoji="0" lang="ru-RU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660033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Pts val="1000"/>
                        <a:buFont typeface="Symbol"/>
                        <a:buNone/>
                        <a:tabLst>
                          <a:tab pos="457200" algn="l"/>
                        </a:tabLst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660033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         Задачи: </a:t>
                      </a:r>
                      <a:endParaRPr kumimoji="0" lang="ru-RU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660033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Pts val="1000"/>
                        <a:buFont typeface="Symbol"/>
                        <a:buNone/>
                        <a:tabLst>
                          <a:tab pos="457200" algn="l"/>
                        </a:tabLst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660033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ru-RU" sz="1800" u="none" dirty="0" smtClean="0">
                          <a:solidFill>
                            <a:srgbClr val="6600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формирование первоначального понятия о семейном бюджете; освоение воспитанницами знаний о структуре семейного бюджета;  выявление основных источников формирования семейного бюджета; приобретение навыков экономичности, бережливости.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800" i="1" u="none" dirty="0" smtClean="0">
                          <a:solidFill>
                            <a:srgbClr val="6600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u="none" dirty="0" smtClean="0">
                          <a:solidFill>
                            <a:srgbClr val="6600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–  умения учащихся анализировать полученную информацию и выделять главное; развитие экономического образа мышления и потребности в овладении знаниями и умениями составления семейного бюджета, востребованными в повседневной жизни; формирование умения коллективно обсуждать рациональность тех или иных затрат и принимать разумное решение.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800" u="none" dirty="0" smtClean="0">
                          <a:solidFill>
                            <a:srgbClr val="6600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- воспитание ответственности за экономическое решение практических задач по рациональному использованию доходов семьи; воспитание экономности, бережливости, предприимчивости.</a:t>
                      </a: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122" name="Picture 2" descr="Картинки по запросу семейный бюдже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862760"/>
            <a:ext cx="2764428" cy="1683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1725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5633461"/>
              </p:ext>
            </p:extLst>
          </p:nvPr>
        </p:nvGraphicFramePr>
        <p:xfrm>
          <a:off x="323528" y="188640"/>
          <a:ext cx="8605463" cy="65527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0002"/>
                <a:gridCol w="1943169"/>
                <a:gridCol w="6142292"/>
              </a:tblGrid>
              <a:tr h="1122065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rgbClr val="660033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1800" dirty="0">
                        <a:solidFill>
                          <a:srgbClr val="660033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rgbClr val="660033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Название разработки</a:t>
                      </a:r>
                      <a:endParaRPr lang="ru-RU" sz="1800" dirty="0">
                        <a:solidFill>
                          <a:srgbClr val="660033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rgbClr val="660033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Цели и задачи</a:t>
                      </a:r>
                      <a:endParaRPr lang="ru-RU" sz="1800" dirty="0">
                        <a:solidFill>
                          <a:srgbClr val="660033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430663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rgbClr val="660033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</a:t>
                      </a:r>
                      <a:endParaRPr lang="ru-RU" sz="1800" b="1" dirty="0">
                        <a:solidFill>
                          <a:srgbClr val="660033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 smtClean="0">
                          <a:solidFill>
                            <a:srgbClr val="660033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Классный час </a:t>
                      </a:r>
                      <a:r>
                        <a:rPr lang="ru-RU" sz="1800" b="1" dirty="0" smtClean="0">
                          <a:solidFill>
                            <a:srgbClr val="660033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«Расходы семьи»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0" i="1" dirty="0" smtClean="0">
                          <a:solidFill>
                            <a:srgbClr val="660033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(Галкина Н.Н.)</a:t>
                      </a:r>
                      <a:endParaRPr lang="ru-RU" sz="1800" b="0" i="1" dirty="0">
                        <a:solidFill>
                          <a:srgbClr val="660033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876300" algn="l"/>
                        </a:tabLst>
                      </a:pPr>
                      <a:r>
                        <a:rPr lang="ru-RU" sz="1800" b="1" dirty="0" smtClean="0">
                          <a:solidFill>
                            <a:srgbClr val="6600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Цель: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876300" algn="l"/>
                        </a:tabLst>
                      </a:pPr>
                      <a:r>
                        <a:rPr lang="ru-RU" sz="1800" dirty="0" smtClean="0">
                          <a:solidFill>
                            <a:srgbClr val="660033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формировать у воспитанниц практические навыки в составлении и использовании семейного бюджета,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876300" algn="l"/>
                        </a:tabLst>
                      </a:pPr>
                      <a:r>
                        <a:rPr lang="ru-RU" sz="1800" b="1" dirty="0" smtClean="0">
                          <a:solidFill>
                            <a:srgbClr val="660033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Задачи: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876300" algn="l"/>
                        </a:tabLst>
                      </a:pPr>
                      <a:r>
                        <a:rPr lang="ru-RU" sz="1800" dirty="0" smtClean="0">
                          <a:solidFill>
                            <a:srgbClr val="660033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умение оценивать ситуацию, в которой может оказаться семья и самостоятельно  принимать решение;  совершенствовать навыки руководить деньгами.</a:t>
                      </a:r>
                    </a:p>
                    <a:p>
                      <a:pPr indent="45021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 smtClean="0">
                        <a:solidFill>
                          <a:srgbClr val="660033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146" name="Picture 2" descr="Картинки по запросу семейный бюдже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5085184"/>
            <a:ext cx="2406857" cy="1661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1133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2192488"/>
              </p:ext>
            </p:extLst>
          </p:nvPr>
        </p:nvGraphicFramePr>
        <p:xfrm>
          <a:off x="323528" y="188640"/>
          <a:ext cx="8605463" cy="66247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0002"/>
                <a:gridCol w="1943169"/>
                <a:gridCol w="6142292"/>
              </a:tblGrid>
              <a:tr h="881095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660033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1800" dirty="0">
                        <a:solidFill>
                          <a:srgbClr val="660033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660033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Название разработки</a:t>
                      </a:r>
                      <a:endParaRPr lang="ru-RU" sz="1800" dirty="0">
                        <a:solidFill>
                          <a:srgbClr val="660033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660033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Цели и задачи</a:t>
                      </a:r>
                      <a:endParaRPr lang="ru-RU" sz="1800" dirty="0">
                        <a:solidFill>
                          <a:srgbClr val="660033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743641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rgbClr val="660033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</a:t>
                      </a:r>
                      <a:endParaRPr lang="ru-RU" sz="1800" b="1" dirty="0">
                        <a:solidFill>
                          <a:srgbClr val="660033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763" indent="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 smtClean="0">
                          <a:solidFill>
                            <a:srgbClr val="660033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Классный час «Личные</a:t>
                      </a:r>
                    </a:p>
                    <a:p>
                      <a:pPr marL="4763" indent="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 smtClean="0">
                          <a:solidFill>
                            <a:srgbClr val="660033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расходы»</a:t>
                      </a:r>
                    </a:p>
                    <a:p>
                      <a:pPr marL="4763" indent="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0" i="1" dirty="0" smtClean="0">
                          <a:solidFill>
                            <a:srgbClr val="660033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(Иванцова Н.Б.)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660033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Цель:</a:t>
                      </a:r>
                      <a:r>
                        <a:rPr lang="ru-RU" sz="1800" b="1" i="1" dirty="0" smtClean="0">
                          <a:solidFill>
                            <a:srgbClr val="660033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6600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знакомство учащихся с финансово-экономической составляющей жизни человека</a:t>
                      </a:r>
                      <a:br>
                        <a:rPr lang="ru-RU" sz="1800" dirty="0" smtClean="0">
                          <a:solidFill>
                            <a:srgbClr val="6600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</a:br>
                      <a:endParaRPr lang="ru-RU" sz="1800" dirty="0" smtClean="0">
                        <a:solidFill>
                          <a:srgbClr val="660033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660033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Задачи: </a:t>
                      </a:r>
                      <a:endParaRPr lang="ru-RU" sz="1800" dirty="0" smtClean="0">
                        <a:solidFill>
                          <a:srgbClr val="660033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6600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 получить многоаспектное видение проблемы в процессе обсуждения;</a:t>
                      </a:r>
                      <a:br>
                        <a:rPr lang="ru-RU" sz="1800" dirty="0" smtClean="0">
                          <a:solidFill>
                            <a:srgbClr val="6600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800" dirty="0" smtClean="0">
                          <a:solidFill>
                            <a:srgbClr val="6600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 сформировать у учащихся рациональное отношение к денежным средствам;</a:t>
                      </a:r>
                      <a:br>
                        <a:rPr lang="ru-RU" sz="1800" dirty="0" smtClean="0">
                          <a:solidFill>
                            <a:srgbClr val="6600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800" dirty="0" smtClean="0">
                          <a:solidFill>
                            <a:srgbClr val="6600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 ознакомить с основами составления сбалансированного семейного бюджета;</a:t>
                      </a:r>
                      <a:br>
                        <a:rPr lang="ru-RU" sz="1800" dirty="0" smtClean="0">
                          <a:solidFill>
                            <a:srgbClr val="6600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800" dirty="0" smtClean="0">
                          <a:solidFill>
                            <a:srgbClr val="6600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 акцентировать внимание на соотношение духовных и материальных ценностей;</a:t>
                      </a:r>
                      <a:endParaRPr lang="ru-RU" sz="1800" dirty="0" smtClean="0">
                        <a:solidFill>
                          <a:srgbClr val="660033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6600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 раскрыть основы культуры обращения с деньгами.</a:t>
                      </a:r>
                      <a:endParaRPr lang="ru-RU" sz="1800" dirty="0">
                        <a:solidFill>
                          <a:srgbClr val="660033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170" name="Picture 2" descr="Картинки по запросу семейный бюдже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170956"/>
            <a:ext cx="2448272" cy="1620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1009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9844760"/>
              </p:ext>
            </p:extLst>
          </p:nvPr>
        </p:nvGraphicFramePr>
        <p:xfrm>
          <a:off x="323528" y="476672"/>
          <a:ext cx="8605463" cy="6120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0002"/>
                <a:gridCol w="1943169"/>
                <a:gridCol w="6142292"/>
              </a:tblGrid>
              <a:tr h="843193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660033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1800" dirty="0">
                        <a:solidFill>
                          <a:srgbClr val="660033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660033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Название разработки</a:t>
                      </a:r>
                      <a:endParaRPr lang="ru-RU" sz="1800" dirty="0">
                        <a:solidFill>
                          <a:srgbClr val="660033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660033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Цели и задачи</a:t>
                      </a:r>
                      <a:endParaRPr lang="ru-RU" sz="1800" dirty="0">
                        <a:solidFill>
                          <a:srgbClr val="660033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277487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rgbClr val="660033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</a:t>
                      </a:r>
                      <a:endParaRPr lang="ru-RU" sz="1800" b="1" dirty="0">
                        <a:solidFill>
                          <a:srgbClr val="660033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6600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  Игра </a:t>
                      </a:r>
                    </a:p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6600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«Тратим экономно»</a:t>
                      </a:r>
                    </a:p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i="1" dirty="0" smtClean="0">
                          <a:solidFill>
                            <a:srgbClr val="660033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(Шляхтенко О.Л.,</a:t>
                      </a:r>
                    </a:p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i="1" dirty="0" smtClean="0">
                          <a:solidFill>
                            <a:srgbClr val="660033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Землянская И.Е.)</a:t>
                      </a:r>
                    </a:p>
                    <a:p>
                      <a:pPr algn="l"/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6600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Цель</a:t>
                      </a:r>
                      <a:r>
                        <a:rPr lang="ru-RU" sz="1800" dirty="0" smtClean="0">
                          <a:solidFill>
                            <a:srgbClr val="6600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:  </a:t>
                      </a:r>
                      <a:r>
                        <a:rPr lang="ru-RU" sz="1800" dirty="0" smtClean="0">
                          <a:solidFill>
                            <a:srgbClr val="660033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формирование навыков  практического  применения знаний  о понятиях «бюджет», «доход», «накопления», «экономия»</a:t>
                      </a:r>
                      <a:endParaRPr lang="ru-RU" sz="1800" dirty="0" smtClean="0">
                        <a:solidFill>
                          <a:srgbClr val="660033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800" b="1" dirty="0" smtClean="0">
                        <a:solidFill>
                          <a:srgbClr val="660033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 smtClean="0">
                          <a:solidFill>
                            <a:srgbClr val="6600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Задачи:</a:t>
                      </a:r>
                      <a:r>
                        <a:rPr lang="ru-RU" sz="1800" dirty="0" smtClean="0">
                          <a:solidFill>
                            <a:srgbClr val="6600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</a:t>
                      </a:r>
                      <a:endParaRPr lang="ru-RU" sz="1800" dirty="0" smtClean="0">
                        <a:solidFill>
                          <a:srgbClr val="660033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6600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1800" baseline="0" dirty="0" smtClean="0">
                          <a:solidFill>
                            <a:srgbClr val="6600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п</a:t>
                      </a:r>
                      <a:r>
                        <a:rPr lang="ru-RU" sz="1800" dirty="0" smtClean="0">
                          <a:solidFill>
                            <a:srgbClr val="6600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овторить и обобщить полученные ранее теоретические занятия о семейном  бюджете, его доходной и расходной частях;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6600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1800" baseline="0" dirty="0" smtClean="0">
                          <a:solidFill>
                            <a:srgbClr val="6600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н</a:t>
                      </a:r>
                      <a:r>
                        <a:rPr lang="ru-RU" sz="1800" dirty="0" smtClean="0">
                          <a:solidFill>
                            <a:srgbClr val="660033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аучить планировать и делать покупки;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660033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1800" baseline="0" dirty="0" smtClean="0">
                          <a:solidFill>
                            <a:srgbClr val="660033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р</a:t>
                      </a:r>
                      <a:r>
                        <a:rPr lang="ru-RU" sz="1800" dirty="0" smtClean="0">
                          <a:solidFill>
                            <a:srgbClr val="660033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азвивать умение самостоятельно мыслить  при планировании  бюджета и      предстоящих  расходов;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660033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1800" baseline="0" dirty="0" smtClean="0">
                          <a:solidFill>
                            <a:srgbClr val="660033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в</a:t>
                      </a:r>
                      <a:r>
                        <a:rPr lang="ru-RU" sz="1800" dirty="0" smtClean="0">
                          <a:solidFill>
                            <a:srgbClr val="660033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оспитывать бережное отношение к деньгам;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660033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1800" baseline="0" dirty="0" smtClean="0">
                          <a:solidFill>
                            <a:srgbClr val="660033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р</a:t>
                      </a:r>
                      <a:r>
                        <a:rPr lang="ru-RU" sz="1800" dirty="0" smtClean="0">
                          <a:solidFill>
                            <a:srgbClr val="660033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азвивать  познавательный интерес и логическое мышление.</a:t>
                      </a: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074" name="Picture 2" descr="Картинки по запросу деньг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527" y="5157192"/>
            <a:ext cx="2456273" cy="1381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1408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radeshow">
  <a:themeElements>
    <a:clrScheme name="Tradeshow">
      <a:dk1>
        <a:srgbClr val="3F3F3F"/>
      </a:dk1>
      <a:lt1>
        <a:srgbClr val="FFFFFF"/>
      </a:lt1>
      <a:dk2>
        <a:srgbClr val="7DAFC3"/>
      </a:dk2>
      <a:lt2>
        <a:srgbClr val="E5E4DF"/>
      </a:lt2>
      <a:accent1>
        <a:srgbClr val="7C959A"/>
      </a:accent1>
      <a:accent2>
        <a:srgbClr val="DB8631"/>
      </a:accent2>
      <a:accent3>
        <a:srgbClr val="E3CC5A"/>
      </a:accent3>
      <a:accent4>
        <a:srgbClr val="ACADA8"/>
      </a:accent4>
      <a:accent5>
        <a:srgbClr val="927C61"/>
      </a:accent5>
      <a:accent6>
        <a:srgbClr val="B3B435"/>
      </a:accent6>
      <a:hlink>
        <a:srgbClr val="0079A4"/>
      </a:hlink>
      <a:folHlink>
        <a:srgbClr val="595959"/>
      </a:folHlink>
    </a:clrScheme>
    <a:fontScheme name="Tradeshow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宋体"/>
        <a:font script="Hant" typeface="新細明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Ｐゴシック"/>
        <a:font script="Hang" typeface="HY견명조"/>
        <a:font script="Hans" typeface="华文楷体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Tradeshow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300000"/>
              </a:schemeClr>
            </a:gs>
            <a:gs pos="35000">
              <a:schemeClr val="phClr">
                <a:tint val="45000"/>
                <a:satMod val="300000"/>
              </a:schemeClr>
            </a:gs>
            <a:gs pos="69000">
              <a:schemeClr val="phClr">
                <a:tint val="45000"/>
                <a:satMod val="350000"/>
              </a:schemeClr>
            </a:gs>
            <a:gs pos="100000">
              <a:schemeClr val="phClr">
                <a:tint val="60000"/>
                <a:satMod val="350000"/>
              </a:schemeClr>
            </a:gs>
          </a:gsLst>
          <a:path path="circle">
            <a:fillToRect l="50000" t="50000" r="100000" b="100000"/>
          </a:path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38475" cap="flat" cmpd="sng" algn="ctr">
          <a:solidFill>
            <a:schemeClr val="phClr"/>
          </a:solidFill>
          <a:prstDash val="solid"/>
        </a:ln>
        <a:ln w="548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4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brightRoom" dir="tl">
              <a:rot lat="0" lon="0" rev="3600000"/>
            </a:lightRig>
          </a:scene3d>
          <a:sp3d contourW="31750" prstMaterial="flat">
            <a:bevelT w="127000" h="254000" prst="angle"/>
            <a:contourClr>
              <a:schemeClr val="phClr">
                <a:shade val="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20000">
              <a:schemeClr val="phClr">
                <a:tint val="80000"/>
                <a:lumMod val="100000"/>
              </a:schemeClr>
            </a:gs>
            <a:gs pos="100000">
              <a:schemeClr val="phClr">
                <a:tint val="100000"/>
                <a:lumMod val="80000"/>
              </a:schemeClr>
            </a:gs>
          </a:gsLst>
          <a:path path="circle">
            <a:fillToRect l="50000" t="20000" r="100000" b="100000"/>
          </a:path>
        </a:gradFill>
        <a:gradFill rotWithShape="1">
          <a:gsLst>
            <a:gs pos="0">
              <a:schemeClr val="phClr">
                <a:tint val="100000"/>
                <a:lumMod val="100000"/>
              </a:schemeClr>
            </a:gs>
            <a:gs pos="100000">
              <a:schemeClr val="phClr">
                <a:shade val="100000"/>
                <a:lumMod val="60000"/>
              </a:schemeClr>
            </a:gs>
          </a:gsLst>
          <a:path path="circle">
            <a:fillToRect l="50000" t="2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Выставка</Template>
  <TotalTime>213</TotalTime>
  <Words>613</Words>
  <Application>Microsoft Office PowerPoint</Application>
  <PresentationFormat>Экран (4:3)</PresentationFormat>
  <Paragraphs>99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Tradeshow</vt:lpstr>
      <vt:lpstr>РАЗРАБОТКА ЗАНЯТИЙ ПО ИЗУЧЕНИЮ ТЕМЫ   «Доходы и расходы семьи»   В РАМКАХ МОДУЛЯ: </vt:lpstr>
      <vt:lpstr>Состав проектной группы</vt:lpstr>
      <vt:lpstr>Цель проекта:  Повышение Финансовой Грамотности Воспитанниц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 за  внимание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Доходы и расходы семьи</dc:title>
  <cp:lastModifiedBy>Малафеева </cp:lastModifiedBy>
  <cp:revision>25</cp:revision>
  <dcterms:modified xsi:type="dcterms:W3CDTF">2016-12-14T11:16:23Z</dcterms:modified>
</cp:coreProperties>
</file>