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notesMasterIdLst>
    <p:notesMasterId r:id="rId13"/>
  </p:notesMasterIdLst>
  <p:sldIdLst>
    <p:sldId id="366" r:id="rId2"/>
    <p:sldId id="377" r:id="rId3"/>
    <p:sldId id="262" r:id="rId4"/>
    <p:sldId id="368" r:id="rId5"/>
    <p:sldId id="332" r:id="rId6"/>
    <p:sldId id="380" r:id="rId7"/>
    <p:sldId id="367" r:id="rId8"/>
    <p:sldId id="381" r:id="rId9"/>
    <p:sldId id="382" r:id="rId10"/>
    <p:sldId id="383" r:id="rId11"/>
    <p:sldId id="376" r:id="rId1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66"/>
    <a:srgbClr val="003366"/>
    <a:srgbClr val="FFFF99"/>
    <a:srgbClr val="CC6600"/>
    <a:srgbClr val="009242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488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3" d="100"/>
        <a:sy n="83" d="100"/>
      </p:scale>
      <p:origin x="0" y="-14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14AA-D090-4C64-9E70-6FF25010AA66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6088F-1649-4510-AF6D-D1CE28487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799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164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939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2230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106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93038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053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7383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624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084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325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193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771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989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123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631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069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7A87E-D327-4CE4-AB50-078788C82CB0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3B35616-5BB2-4499-9B9E-A1AFF7993A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061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284984"/>
            <a:ext cx="8229600" cy="24480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работа на тему: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«Разработка внеурочных мероприятий в рамках Клуба Юных Финансистов»</a:t>
            </a:r>
            <a:endParaRPr lang="ru-RU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80844" y="2058297"/>
            <a:ext cx="55384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sz="2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endParaRPr lang="ru-RU" sz="200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и методика преподавания тем </a:t>
            </a:r>
            <a:r>
              <a:rPr lang="ru-RU" sz="2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финансовым инструментам</a:t>
            </a:r>
            <a:endParaRPr lang="ru-RU" sz="200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41" y="256331"/>
            <a:ext cx="1102364" cy="136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296986"/>
            <a:ext cx="697161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ts val="480"/>
              </a:spcBef>
              <a:spcAft>
                <a:spcPts val="0"/>
              </a:spcAft>
            </a:pPr>
            <a:r>
              <a:rPr lang="ru-RU" cap="all" dirty="0">
                <a:solidFill>
                  <a:srgbClr val="000066"/>
                </a:solidFill>
                <a:latin typeface="Times New Roman"/>
                <a:ea typeface="Times New Roman"/>
              </a:rPr>
              <a:t>ф</a:t>
            </a:r>
            <a:r>
              <a:rPr lang="ru-RU" dirty="0">
                <a:solidFill>
                  <a:srgbClr val="000066"/>
                </a:solidFill>
                <a:latin typeface="Times New Roman"/>
                <a:ea typeface="Times New Roman"/>
              </a:rPr>
              <a:t>едеральное государственное казенное общеобразовательное учреждение</a:t>
            </a:r>
            <a:endParaRPr lang="ru-RU" sz="1600" dirty="0">
              <a:solidFill>
                <a:srgbClr val="000066"/>
              </a:solidFill>
              <a:latin typeface="Times New Roman"/>
              <a:ea typeface="Times New Roman"/>
            </a:endParaRPr>
          </a:p>
          <a:p>
            <a:pPr algn="ctr"/>
            <a:r>
              <a:rPr lang="ru-RU" b="1" dirty="0">
                <a:solidFill>
                  <a:srgbClr val="000066"/>
                </a:solidFill>
                <a:latin typeface="Times New Roman"/>
                <a:ea typeface="Times New Roman"/>
              </a:rPr>
              <a:t>«Московский кадетский корпус «Пансион воспитанниц Министерства обороны Российской Федерации»</a:t>
            </a:r>
            <a:endParaRPr lang="ru-RU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6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784307"/>
            <a:ext cx="2736304" cy="211590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512" y="836712"/>
            <a:ext cx="7272808" cy="83099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defTabSz="457200"/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стол «Инструменты фондового рынка» </a:t>
            </a:r>
          </a:p>
          <a:p>
            <a:pPr lvl="0" algn="ctr" defTabSz="457200"/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Эссе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844824"/>
            <a:ext cx="4887379" cy="83099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defTabSz="457200"/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Памятки для воспитанниц и их родителей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2869485"/>
            <a:ext cx="5713561" cy="83099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defTabSz="457200"/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сертификатов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Клуба Юных Финансистов</a:t>
            </a:r>
          </a:p>
        </p:txBody>
      </p:sp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179512" y="14077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итогов:</a:t>
            </a:r>
            <a:endParaRPr lang="ru-RU" sz="4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680870"/>
            <a:ext cx="2262187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1632" y="4422881"/>
            <a:ext cx="7272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4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актуализация </a:t>
            </a:r>
            <a:r>
              <a:rPr lang="ru-RU" sz="24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 о финансовых инструментах-ценных бумагах, развитие компетенций, необходимых для грамотного поведения в финансово экономической сфере.</a:t>
            </a:r>
          </a:p>
        </p:txBody>
      </p:sp>
    </p:spTree>
    <p:extLst>
      <p:ext uri="{BB962C8B-B14F-4D97-AF65-F5344CB8AC3E}">
        <p14:creationId xmlns:p14="http://schemas.microsoft.com/office/powerpoint/2010/main" val="3516840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148478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924944"/>
            <a:ext cx="6024696" cy="401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0446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71" y="3450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  <a:endParaRPr lang="ru-RU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1" y="836712"/>
            <a:ext cx="3692033" cy="281409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79512" y="4146847"/>
            <a:ext cx="8208912" cy="493816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финансовой грамотности обучающихся способствует принятию грамотных решений, снижению рисков.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188308"/>
            <a:ext cx="55798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государственной политики - необходимость повышения финансовой грамотности 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val="147664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562350"/>
            <a:ext cx="3295650" cy="3295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311" y="116632"/>
            <a:ext cx="8229600" cy="106613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424936" cy="54988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внеурочные мероприятия в рамках Клуба Юного Финансиста, которые могут повысить уровень финансовой грамотности обучающихся, воспитать в обучающихся правильное отношение к финансам</a:t>
            </a:r>
            <a:endParaRPr lang="ru-RU" sz="3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4400" dirty="0" smtClean="0"/>
          </a:p>
        </p:txBody>
      </p:sp>
    </p:spTree>
    <p:extLst>
      <p:ext uri="{BB962C8B-B14F-4D97-AF65-F5344CB8AC3E}">
        <p14:creationId xmlns:p14="http://schemas.microsoft.com/office/powerpoint/2010/main" val="233150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539" y="-4823"/>
            <a:ext cx="8229600" cy="841536"/>
          </a:xfrm>
        </p:spPr>
        <p:txBody>
          <a:bodyPr anchor="ctr">
            <a:normAutofit/>
          </a:bodyPr>
          <a:lstStyle/>
          <a:p>
            <a:r>
              <a:rPr lang="ru-RU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 </a:t>
            </a:r>
            <a:endParaRPr lang="ru-RU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60486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знаний о финансовых инструментах;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в обучающихся активной 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жизненной и гражданской 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позиции;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мотивации и познавательной активности за счет разнообразия форм работы;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в 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правильного отношения </a:t>
            </a:r>
            <a:r>
              <a:rPr lang="ru-RU" sz="6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6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финансам.</a:t>
            </a: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68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764704"/>
            <a:ext cx="3613402" cy="2440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179512" y="116632"/>
            <a:ext cx="8647936" cy="66247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иды </a:t>
            </a:r>
            <a:r>
              <a:rPr lang="ru-RU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обучения:</a:t>
            </a:r>
          </a:p>
          <a:p>
            <a:pPr lvl="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объяснительно-иллюстративное;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проблемное;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программированное;</a:t>
            </a:r>
          </a:p>
          <a:p>
            <a:pPr lvl="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игровое.</a:t>
            </a:r>
          </a:p>
          <a:p>
            <a:pPr lvl="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24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обучения:</a:t>
            </a:r>
          </a:p>
          <a:p>
            <a:pPr lvl="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коллективные, групповые, индивидуальные.</a:t>
            </a:r>
          </a:p>
          <a:p>
            <a:pPr lvl="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r>
              <a:rPr lang="ru-RU" sz="24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технологии проведения занятий: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стол;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идактическая игра;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кейс-технология;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ИКТ-технологии;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проекты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buClr>
                <a:schemeClr val="accent1"/>
              </a:buClr>
              <a:buSzPct val="85000"/>
              <a:defRPr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240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endParaRPr kumimoji="0" lang="ru-RU" sz="240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7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03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981" y="32859"/>
            <a:ext cx="8229600" cy="53092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</a:t>
            </a:r>
            <a:r>
              <a:rPr lang="ru-RU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6698101"/>
              </p:ext>
            </p:extLst>
          </p:nvPr>
        </p:nvGraphicFramePr>
        <p:xfrm>
          <a:off x="0" y="718289"/>
          <a:ext cx="9144001" cy="60230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7824"/>
                <a:gridCol w="3286809"/>
                <a:gridCol w="2869368"/>
              </a:tblGrid>
              <a:tr h="415087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Метапредметные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Предметные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Личностные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607992"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оказать помощь в овладении навыками познавательной, учебно-исследовательской и проектной деятельности, 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выработать  умения самостоятельно определять цели, задачи, разрабатывать план деятельности,   </a:t>
                      </a:r>
                    </a:p>
                    <a:p>
                      <a:pPr marL="0" indent="0" algn="l">
                        <a:buFontTx/>
                        <a:buChar char="-"/>
                      </a:pP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     умение ориентироваться в различных источниках информации,</a:t>
                      </a:r>
                    </a:p>
                    <a:p>
                      <a:pPr marL="0" indent="0" algn="l">
                        <a:buFontTx/>
                        <a:buChar char="-"/>
                      </a:pP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освоение способов решения проблем творческого и поискового характера</a:t>
                      </a:r>
                      <a:endParaRPr lang="ru-RU" sz="1800" baseline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формирование системы знаний о финансовой сфере в жизни общества;</a:t>
                      </a:r>
                    </a:p>
                    <a:p>
                      <a:pPr algn="l"/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формирование экономического мышления: умения принимать рациональные  решения в условиях ограниченности денежных средств, оценивать возможные последствия для себя, своей семьи и общества в целом и принимать ответственность за них;</a:t>
                      </a:r>
                    </a:p>
                    <a:p>
                      <a:pPr algn="l"/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выработка умения находить и оценивать финансовую информацию из различных источников, включая Интернет, а также умения анализировать, преобразовывать и использовать полученную информацию для решения практических финансовых задач в реальной жизни.</a:t>
                      </a:r>
                    </a:p>
                    <a:p>
                      <a:pPr algn="l"/>
                      <a:endParaRPr lang="ru-RU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формирование гражданской позиции обучающихся как активных и ответственных членов российского общества, осознающих свои права и обязанности, уважающих закон и правопорядок, обладающих чувством собственного достоинства;</a:t>
                      </a:r>
                    </a:p>
                    <a:p>
                      <a:pPr marL="0" indent="0" algn="l">
                        <a:buFontTx/>
                        <a:buChar char="-"/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навыков сотрудничества со сверстниками и взрослыми  в разных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игровых и реальных экономических ситуациях,</a:t>
                      </a:r>
                    </a:p>
                    <a:p>
                      <a:pPr marL="0" indent="0" algn="l">
                        <a:buFontTx/>
                        <a:buChar char="-"/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овладение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начальными навыками адаптации в мире финансов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80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1659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 проектом работали: </a:t>
            </a:r>
            <a:endParaRPr lang="ru-RU" sz="4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6183806"/>
              </p:ext>
            </p:extLst>
          </p:nvPr>
        </p:nvGraphicFramePr>
        <p:xfrm>
          <a:off x="179512" y="692697"/>
          <a:ext cx="8856984" cy="60486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21795"/>
                <a:gridCol w="4935189"/>
              </a:tblGrid>
              <a:tr h="80040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Астафьева Арина Сергеевна</a:t>
                      </a:r>
                      <a:endParaRPr lang="ru-RU" sz="18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Баданина</a:t>
                      </a:r>
                      <a:r>
                        <a:rPr lang="ru-RU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Галина Анатольевна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Финансовая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сказка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384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Лопакова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Альбина Григорьевна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Классный час «Урок финансовой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грамотности»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89457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Мещерякова </a:t>
                      </a:r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Линие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Анисовна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Цикл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финансовых бесед «Деньги. Бюджет. Банк. Рынок. Банковская карта»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1791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Тимченко Антонина Николаевна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Семейная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игра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80040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Изъюрова</a:t>
                      </a:r>
                      <a:r>
                        <a:rPr lang="ru-RU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Ирина Алексеевна</a:t>
                      </a:r>
                    </a:p>
                    <a:p>
                      <a:pPr algn="ctr"/>
                      <a:r>
                        <a:rPr lang="ru-RU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Трофимова Марина Николаевна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Урок-практикум (кейсы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задачи)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9024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Зинковская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Анастасия</a:t>
                      </a:r>
                      <a:r>
                        <a:rPr lang="ru-RU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Александровна</a:t>
                      </a:r>
                    </a:p>
                    <a:p>
                      <a:pPr algn="ctr"/>
                      <a:r>
                        <a:rPr lang="ru-RU" sz="18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Бужилова</a:t>
                      </a:r>
                      <a:r>
                        <a:rPr lang="ru-RU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Ольга Васильевна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Круглый стол «Инструменты фондового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рынка» </a:t>
                      </a:r>
                    </a:p>
                    <a:p>
                      <a:pPr algn="ctr"/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Эссе </a:t>
                      </a: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91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Лукомская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Алина Владимировна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Памятки для воспитанниц и их родителей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873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Воспитанницы 6 курса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сертификатов Клуба Юных Финансистов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17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>
            <a:spLocks noGrp="1"/>
          </p:cNvSpPr>
          <p:nvPr>
            <p:ph type="title"/>
          </p:nvPr>
        </p:nvSpPr>
        <p:spPr>
          <a:xfrm>
            <a:off x="179512" y="14077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нового материала:</a:t>
            </a:r>
            <a:endParaRPr lang="ru-RU" sz="4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023" y="1057688"/>
            <a:ext cx="3343608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сказка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580908"/>
            <a:ext cx="4572000" cy="95410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«Урок финансовой грамотности»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2436" y="2535015"/>
            <a:ext cx="4572000" cy="138499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Цикл финансовых бесед «Деньги. Бюджет. Банк. Рынок. Банковская карта»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05954" y="4755787"/>
            <a:ext cx="69972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</a:p>
          <a:p>
            <a:r>
              <a:rPr lang="ru-RU" sz="24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сформировать у воспитанниц 6 курса  представление о  финансах, финансовых инструментах простым и понятным языком.</a:t>
            </a:r>
          </a:p>
        </p:txBody>
      </p:sp>
      <p:pic>
        <p:nvPicPr>
          <p:cNvPr id="12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80908"/>
            <a:ext cx="2533650" cy="18002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873054"/>
            <a:ext cx="3072606" cy="20939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a0651\Desktop\Без назван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07267"/>
            <a:ext cx="1399056" cy="162774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0651\Desktop\question-mark-1019993_960_7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5" y="4581128"/>
            <a:ext cx="2132856" cy="213285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507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go2.imgsmail.ru/imgpreview?key=4dfd5aafb35a85ac&amp;mb=imgdb_preview_281&amp;q=90&amp;w=1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6670">
            <a:off x="6066834" y="2678520"/>
            <a:ext cx="2536722" cy="166889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Новый рису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12" y="1878379"/>
            <a:ext cx="5661025" cy="236855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17669" y="1355159"/>
            <a:ext cx="2805329" cy="5232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Семейная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132856"/>
            <a:ext cx="5721438" cy="5232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Урок-практикум (кейсы и задачи)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2735" y="260648"/>
            <a:ext cx="77156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материала:</a:t>
            </a:r>
            <a:endParaRPr lang="ru-RU" sz="4000" dirty="0"/>
          </a:p>
        </p:txBody>
      </p:sp>
      <p:pic>
        <p:nvPicPr>
          <p:cNvPr id="9" name="Picture 8" descr="http://www.clipartbest.com/cliparts/9ip/RAB/9ipRABki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856282">
            <a:off x="5759507" y="780985"/>
            <a:ext cx="1875090" cy="187509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83568" y="4509120"/>
            <a:ext cx="75466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</a:p>
          <a:p>
            <a:r>
              <a:rPr lang="ru-RU" sz="24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сформировать у воспитанниц 6 курса  </a:t>
            </a:r>
            <a:r>
              <a:rPr lang="ru-RU" sz="24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оценивать рациональность тех или иных затрат, познакомить воспитанниц с особенностями финансовой деятельности.</a:t>
            </a:r>
            <a:endParaRPr lang="ru-RU" sz="2400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60181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1997</TotalTime>
  <Words>542</Words>
  <Application>Microsoft Office PowerPoint</Application>
  <PresentationFormat>Экран (4:3)</PresentationFormat>
  <Paragraphs>91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Грань</vt:lpstr>
      <vt:lpstr>Презентация PowerPoint</vt:lpstr>
      <vt:lpstr>Актуальность проекта</vt:lpstr>
      <vt:lpstr>Цель проекта:</vt:lpstr>
      <vt:lpstr>Задачи проекта: </vt:lpstr>
      <vt:lpstr>Презентация PowerPoint</vt:lpstr>
      <vt:lpstr>Планируемые результаты:</vt:lpstr>
      <vt:lpstr>Над проектом работали: </vt:lpstr>
      <vt:lpstr>Введение нового материала:</vt:lpstr>
      <vt:lpstr>Презентация PowerPoint</vt:lpstr>
      <vt:lpstr>Подведение итогов: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Астафьева Арина Сергеевна</cp:lastModifiedBy>
  <cp:revision>172</cp:revision>
  <cp:lastPrinted>2016-11-28T22:54:29Z</cp:lastPrinted>
  <dcterms:created xsi:type="dcterms:W3CDTF">2016-10-16T13:09:36Z</dcterms:created>
  <dcterms:modified xsi:type="dcterms:W3CDTF">2016-12-14T11:36:42Z</dcterms:modified>
</cp:coreProperties>
</file>