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3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90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663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0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9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064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56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024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41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447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76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42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55E7D-69F2-4CFD-B449-F445D9052FCC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08111-044E-44F7-BDE9-C98F4A5B76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93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9675" y="1096109"/>
            <a:ext cx="105098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Задача:</a:t>
            </a:r>
            <a:endParaRPr lang="en-US" b="1" dirty="0" smtClean="0"/>
          </a:p>
          <a:p>
            <a:pPr algn="just"/>
            <a:r>
              <a:rPr lang="ru-RU" dirty="0" smtClean="0"/>
              <a:t>Бабушка </a:t>
            </a:r>
            <a:r>
              <a:rPr lang="ru-RU" dirty="0"/>
              <a:t>решила подарить внучке на выпускной вечер платье, и попросила внучку рассчитать, сколько денег ей следует положить в банк под 12% годовых, чтобы хватило на платье. Внучка узнала, что уровень ожидаемой инфляции примерно 6% в год, а также, что платье на текущий момент стоит 10 000 руб. Какую сумму внучка назвала бабушке, если учесть, что платье будет куплено через полгода, а внучка бережливо относится к деньгам своей бабушки?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9675" y="4554843"/>
            <a:ext cx="99261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Решение: </a:t>
            </a:r>
            <a:endParaRPr lang="ru-RU" b="1" dirty="0" smtClean="0"/>
          </a:p>
          <a:p>
            <a:r>
              <a:rPr lang="ru-RU" dirty="0"/>
              <a:t>Ч</a:t>
            </a:r>
            <a:r>
              <a:rPr lang="ru-RU" dirty="0" smtClean="0"/>
              <a:t>ерез </a:t>
            </a:r>
            <a:r>
              <a:rPr lang="ru-RU" dirty="0"/>
              <a:t>полгода платье будет стоить 10300 руб.</a:t>
            </a:r>
          </a:p>
          <a:p>
            <a:r>
              <a:rPr lang="en-US" dirty="0"/>
              <a:t>X</a:t>
            </a:r>
            <a:r>
              <a:rPr lang="ru-RU" dirty="0"/>
              <a:t>=10300-(</a:t>
            </a:r>
            <a:r>
              <a:rPr lang="en-US" dirty="0"/>
              <a:t>x</a:t>
            </a:r>
            <a:r>
              <a:rPr lang="ru-RU" dirty="0" smtClean="0"/>
              <a:t>*0,12/2</a:t>
            </a:r>
            <a:r>
              <a:rPr lang="ru-RU" dirty="0"/>
              <a:t>)</a:t>
            </a:r>
          </a:p>
          <a:p>
            <a:r>
              <a:rPr lang="ru-RU" dirty="0"/>
              <a:t>1,06х=10300</a:t>
            </a:r>
          </a:p>
          <a:p>
            <a:r>
              <a:rPr lang="ru-RU" dirty="0" smtClean="0"/>
              <a:t>Х=10300</a:t>
            </a:r>
            <a:r>
              <a:rPr lang="en-US" dirty="0" smtClean="0"/>
              <a:t>/</a:t>
            </a:r>
            <a:r>
              <a:rPr lang="ru-RU" dirty="0" smtClean="0"/>
              <a:t>1,06=9717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79675" y="3374084"/>
            <a:ext cx="61694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ответа:</a:t>
            </a:r>
            <a:endParaRPr lang="en-US" b="1" dirty="0" smtClean="0"/>
          </a:p>
          <a:p>
            <a:r>
              <a:rPr lang="ru-RU" dirty="0" smtClean="0"/>
              <a:t>1</a:t>
            </a:r>
            <a:r>
              <a:rPr lang="ru-RU" dirty="0"/>
              <a:t>. 10 300 руб.  2. 8 430 руб.  3. 9 700 руб.  4.</a:t>
            </a:r>
            <a:r>
              <a:rPr lang="ru-RU" b="1" dirty="0"/>
              <a:t> </a:t>
            </a:r>
            <a:r>
              <a:rPr lang="ru-RU" b="1" dirty="0" smtClean="0"/>
              <a:t>9 717 руб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://cliparts.co/cliparts/rcn/rKa/rcnrKan9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1320" y="3006533"/>
            <a:ext cx="1551304" cy="2194187"/>
          </a:xfrm>
          <a:prstGeom prst="rect">
            <a:avLst/>
          </a:prstGeom>
          <a:noFill/>
        </p:spPr>
      </p:pic>
      <p:pic>
        <p:nvPicPr>
          <p:cNvPr id="10248" name="Picture 8" descr="http://www.clipartbest.com/cliparts/9ip/RAB/9ipRABki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87268" y="2855405"/>
            <a:ext cx="1875090" cy="1875091"/>
          </a:xfrm>
          <a:prstGeom prst="rect">
            <a:avLst/>
          </a:prstGeom>
          <a:noFill/>
        </p:spPr>
      </p:pic>
      <p:pic>
        <p:nvPicPr>
          <p:cNvPr id="10250" name="Picture 10" descr="http://mtwain.ru/images/sa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35312" y="4876800"/>
            <a:ext cx="1810511" cy="1810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61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8102" y="775503"/>
            <a:ext cx="10405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Молодожены </a:t>
            </a:r>
            <a:r>
              <a:rPr lang="ru-RU" dirty="0"/>
              <a:t>Сергей и Татьяна вложили средства в депозит крупного банка- участника системы страхования вкладов, обещавшего хороший процентный доход. Каждый из молодоженов открыл собственный вклад. Однако, через 2 года у банка была отозвана лицензия, а клиентам было предложено обратиться в агентство по страхованию вкладов. На какое страховое возмещение смогут рассчитывать Сергей и Татьяна?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8102" y="3113590"/>
            <a:ext cx="10405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ответа:</a:t>
            </a:r>
          </a:p>
          <a:p>
            <a:r>
              <a:rPr lang="ru-RU" dirty="0" smtClean="0"/>
              <a:t>А</a:t>
            </a:r>
            <a:r>
              <a:rPr lang="ru-RU" dirty="0"/>
              <a:t>. Страховое возмещение в размере 100% суммы вклада получат Татьяна и Сергей, при условии, что общая сумма вклада обоих не превышает 1  400 000 руб., проценты не включаются в выплаты.</a:t>
            </a:r>
          </a:p>
          <a:p>
            <a:r>
              <a:rPr lang="ru-RU" dirty="0" smtClean="0"/>
              <a:t>Б</a:t>
            </a:r>
            <a:r>
              <a:rPr lang="ru-RU" dirty="0"/>
              <a:t>. Страховое возмещение в размере 100% суммы вклада получит каждый из них, при условии, что сумма вклада каждого не превышает 1 400 000 руб., проценты не включаются в выплаты.</a:t>
            </a:r>
          </a:p>
          <a:p>
            <a:r>
              <a:rPr lang="ru-RU" b="1" dirty="0" smtClean="0"/>
              <a:t>В</a:t>
            </a:r>
            <a:r>
              <a:rPr lang="ru-RU" b="1" dirty="0"/>
              <a:t>. Страховое возмещение в размере 100% суммы вклада получит каждый из них, при условии, что сумма вклада каждого не превышает 1 400 000 руб., проценты полностью включаются в выплаты. </a:t>
            </a:r>
            <a:endParaRPr lang="ru-RU" dirty="0"/>
          </a:p>
          <a:p>
            <a:r>
              <a:rPr lang="ru-RU" dirty="0"/>
              <a:t>Г. Страховое возмещение в размере 100% суммы вклада получит каждый из них, при условии, что сумма вклада каждого не превышает 1 000 000 руб., проценты не включаются в выплаты. Страховое возмещение выплачивается каждому вкладчику в размере 100% суммы всех вкладов (счетов) в банке, включая причитающиеся на дату отзыва лицензии проценты по вкладам (счетам), но в совокупности не более 700 тысяч рублей. </a:t>
            </a:r>
          </a:p>
        </p:txBody>
      </p:sp>
    </p:spTree>
    <p:extLst>
      <p:ext uri="{BB962C8B-B14F-4D97-AF65-F5344CB8AC3E}">
        <p14:creationId xmlns:p14="http://schemas.microsoft.com/office/powerpoint/2010/main" val="826883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3930" y="1122743"/>
            <a:ext cx="104635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Индивидуальный </a:t>
            </a:r>
            <a:r>
              <a:rPr lang="ru-RU" dirty="0"/>
              <a:t>предприниматель Сергей за декабрь продал продукции на 200 тыс. рублей, заплатил налог 12 тыс. руб., потратил на сырье и комплектующие 28 </a:t>
            </a:r>
            <a:r>
              <a:rPr lang="ru-RU" dirty="0" err="1"/>
              <a:t>тыс.руб</a:t>
            </a:r>
            <a:r>
              <a:rPr lang="ru-RU" dirty="0"/>
              <a:t>., на заработную плату 100 </a:t>
            </a:r>
            <a:r>
              <a:rPr lang="ru-RU" dirty="0" err="1"/>
              <a:t>тыс.руб</a:t>
            </a:r>
            <a:r>
              <a:rPr lang="ru-RU" dirty="0"/>
              <a:t>., на аренду помещения, коммунальные услуги и услуги связи 30 </a:t>
            </a:r>
            <a:r>
              <a:rPr lang="ru-RU" dirty="0" err="1"/>
              <a:t>тыс.руб</a:t>
            </a:r>
            <a:r>
              <a:rPr lang="ru-RU" dirty="0"/>
              <a:t>. Друг Петр предлагает Сергею работу водителя с зарплатой не менее 50 </a:t>
            </a:r>
            <a:r>
              <a:rPr lang="ru-RU" dirty="0" err="1"/>
              <a:t>тыс.руб</a:t>
            </a:r>
            <a:r>
              <a:rPr lang="ru-RU" dirty="0"/>
              <a:t>. в месяц. Следует ли Сергею принять предложение и закрыть свой бизнес, если рыночная ситуация не изменится?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3930" y="3437681"/>
            <a:ext cx="106139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ответа:</a:t>
            </a:r>
          </a:p>
          <a:p>
            <a:pPr algn="just"/>
            <a:r>
              <a:rPr lang="ru-RU" dirty="0" smtClean="0"/>
              <a:t>1</a:t>
            </a:r>
            <a:r>
              <a:rPr lang="ru-RU" dirty="0"/>
              <a:t>. Нет, не стоит, т.к. свое дело в любом случае лучше работы по найму  2.</a:t>
            </a:r>
            <a:r>
              <a:rPr lang="ru-RU" b="1" dirty="0"/>
              <a:t> Да, Сергею следует принять предложение Петра</a:t>
            </a:r>
            <a:r>
              <a:rPr lang="ru-RU" dirty="0"/>
              <a:t>  3. Любое решение Сергея будет правильным, т.к. варианты равнозначны  4. Нет, не стоит, т.к. бизнес дает Сергею хорошую прибыль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63930" y="5312780"/>
            <a:ext cx="10463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Решение: </a:t>
            </a:r>
          </a:p>
          <a:p>
            <a:r>
              <a:rPr lang="ru-RU" dirty="0" smtClean="0"/>
              <a:t>Прибыль </a:t>
            </a:r>
            <a:r>
              <a:rPr lang="ru-RU" dirty="0"/>
              <a:t>= Выручка – Общие издержки. Прибыль Сергея =200000-12000-28000-100000-30000=30 тыс. руб. в месяц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814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780" y="1030147"/>
            <a:ext cx="104866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Билет </a:t>
            </a:r>
            <a:r>
              <a:rPr lang="ru-RU" dirty="0"/>
              <a:t>в аквапарк стоит 900 рублей для взрослых и 500 рублей для детей. В среднем в день парк посещает 600 детей и в полтора раза больше взрослых. Затраты на содержание парка составляют 21 млн. руб. в месяц (будем считать, что в месяце 30 дней). Сколько фирма тратит на рекламу, если до уплаты налогов ежемесячная прибыль составляет 9,5 млн. рублей?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0780" y="4027990"/>
            <a:ext cx="107933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Решение:</a:t>
            </a:r>
          </a:p>
          <a:p>
            <a:r>
              <a:rPr lang="ru-RU" dirty="0" smtClean="0"/>
              <a:t> </a:t>
            </a:r>
            <a:r>
              <a:rPr lang="ru-RU" dirty="0"/>
              <a:t>1. 600*500=300 000 руб. (ежедневный доход от продажи билетов детям</a:t>
            </a:r>
            <a:r>
              <a:rPr lang="ru-RU" dirty="0" smtClean="0"/>
              <a:t>) </a:t>
            </a:r>
            <a:r>
              <a:rPr lang="ru-RU" dirty="0"/>
              <a:t>2. 900*600*1.5=810 000 руб. (ежедневный доход от продажи билетов взрослым) </a:t>
            </a:r>
            <a:r>
              <a:rPr lang="ru-RU" dirty="0" smtClean="0"/>
              <a:t> </a:t>
            </a:r>
            <a:r>
              <a:rPr lang="ru-RU" dirty="0"/>
              <a:t>3. 300000+810000= 1 110 000 руб. (дневная выручка) </a:t>
            </a:r>
            <a:r>
              <a:rPr lang="ru-RU" dirty="0" smtClean="0"/>
              <a:t> </a:t>
            </a:r>
            <a:r>
              <a:rPr lang="ru-RU" dirty="0"/>
              <a:t>4. 1110000*30=33 300 000 руб. (выручка в месяц) </a:t>
            </a:r>
            <a:r>
              <a:rPr lang="ru-RU" dirty="0" smtClean="0"/>
              <a:t> </a:t>
            </a:r>
            <a:r>
              <a:rPr lang="ru-RU" dirty="0"/>
              <a:t>5. Прибыль = Выручка – Общие издержки </a:t>
            </a:r>
            <a:r>
              <a:rPr lang="ru-RU" dirty="0" smtClean="0"/>
              <a:t> </a:t>
            </a:r>
            <a:r>
              <a:rPr lang="ru-RU" dirty="0"/>
              <a:t>6. Общие издержки = Издержки + расходы на рекламу </a:t>
            </a:r>
            <a:r>
              <a:rPr lang="ru-RU" dirty="0" smtClean="0"/>
              <a:t> </a:t>
            </a:r>
            <a:r>
              <a:rPr lang="ru-RU" dirty="0"/>
              <a:t>7. Расходы на рекламу = Выручка – Прибыль – Издержки </a:t>
            </a:r>
            <a:r>
              <a:rPr lang="ru-RU" dirty="0" smtClean="0"/>
              <a:t> </a:t>
            </a:r>
            <a:r>
              <a:rPr lang="ru-RU" dirty="0"/>
              <a:t>8. 33 300 000 – 9 500 000 – 21 000 000 = 2 800 000 руб.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0780" y="2944567"/>
            <a:ext cx="8553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Ответ: </a:t>
            </a:r>
            <a:endParaRPr lang="ru-RU" b="1" dirty="0" smtClean="0"/>
          </a:p>
          <a:p>
            <a:r>
              <a:rPr lang="ru-RU" dirty="0" smtClean="0"/>
              <a:t>Фирма </a:t>
            </a:r>
            <a:r>
              <a:rPr lang="ru-RU" dirty="0"/>
              <a:t>тратит на рекламу 2 800 000 рублей</a:t>
            </a:r>
          </a:p>
        </p:txBody>
      </p:sp>
      <p:pic>
        <p:nvPicPr>
          <p:cNvPr id="3074" name="Picture 2" descr="http://go2.imgsmail.ru/imgpreview?key=6c1ed54f737a8406&amp;mb=imgdb_preview_925&amp;q=90&amp;w=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968" y="2315231"/>
            <a:ext cx="19050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566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6056" y="891250"/>
            <a:ext cx="95375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Банк </a:t>
            </a:r>
            <a:r>
              <a:rPr lang="ru-RU" dirty="0"/>
              <a:t>может начислять проценты на первоначальную сумму вклада (простые проценты) или на сумму вклада с накопившимися процентами (сложные проценты или проценты с капитализацией). Что выгоднее: положить деньги в банк на три года под 12 % годовых по схеме простых процентов или под 11% годовых по схеме сложных процентов?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6056" y="4456253"/>
            <a:ext cx="92597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Решение:</a:t>
            </a:r>
            <a:r>
              <a:rPr lang="ru-RU" dirty="0" smtClean="0"/>
              <a:t> </a:t>
            </a:r>
          </a:p>
          <a:p>
            <a:r>
              <a:rPr lang="ru-RU" dirty="0" smtClean="0"/>
              <a:t>1</a:t>
            </a:r>
            <a:r>
              <a:rPr lang="ru-RU" dirty="0"/>
              <a:t>. Х*0.12*3 = 0,36 Х (доход от вклада за 3 года по схеме простых процентов) </a:t>
            </a:r>
            <a:r>
              <a:rPr lang="ru-RU" dirty="0" smtClean="0"/>
              <a:t> </a:t>
            </a:r>
            <a:r>
              <a:rPr lang="ru-RU" dirty="0"/>
              <a:t>2. Х*(1+0,11)3 - Х = 0,368Х (доход от вклада за 3 года по схеме сложных процентов) </a:t>
            </a:r>
            <a:r>
              <a:rPr lang="ru-RU" dirty="0" smtClean="0"/>
              <a:t> </a:t>
            </a:r>
            <a:r>
              <a:rPr lang="ru-RU" dirty="0"/>
              <a:t>3. 0,368 Х – 0,36 Х = 0,008 </a:t>
            </a:r>
            <a:r>
              <a:rPr lang="ru-RU" dirty="0" smtClean="0"/>
              <a:t>Х</a:t>
            </a: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8653" y="2672459"/>
            <a:ext cx="9167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Ответ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Выгоднее </a:t>
            </a:r>
            <a:r>
              <a:rPr lang="ru-RU" dirty="0"/>
              <a:t>положить деньги под сложные </a:t>
            </a:r>
            <a:endParaRPr lang="ru-RU" dirty="0" smtClean="0"/>
          </a:p>
          <a:p>
            <a:r>
              <a:rPr lang="ru-RU" dirty="0" smtClean="0"/>
              <a:t>проценты</a:t>
            </a:r>
            <a:r>
              <a:rPr lang="ru-RU" dirty="0"/>
              <a:t>, так как доход больше на 0,8%</a:t>
            </a:r>
          </a:p>
          <a:p>
            <a:endParaRPr lang="ru-RU" dirty="0"/>
          </a:p>
        </p:txBody>
      </p:sp>
      <p:pic>
        <p:nvPicPr>
          <p:cNvPr id="2050" name="Picture 2" descr="http://go2.imgsmail.ru/imgpreview?key=4dfd5aafb35a85ac&amp;mb=imgdb_preview_281&amp;q=90&amp;w=1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826" y="2622609"/>
            <a:ext cx="2536722" cy="1668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443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502" y="752354"/>
            <a:ext cx="9769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2010 году 10 юаней (национальная валюта Китая) стоили 1,46 доллара США, а в 2014 году 10 юаней стоят 1,65 доллара США, а в 2016 году 1.45 доллара США. Определите величину выигрыша или проигрыша американца, хранившего всё это время дома 10 000 юаней.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5502" y="4421530"/>
            <a:ext cx="9850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Решение:</a:t>
            </a:r>
            <a:r>
              <a:rPr lang="ru-RU" dirty="0" smtClean="0"/>
              <a:t> </a:t>
            </a:r>
          </a:p>
          <a:p>
            <a:r>
              <a:rPr lang="ru-RU" dirty="0" smtClean="0"/>
              <a:t>1</a:t>
            </a:r>
            <a:r>
              <a:rPr lang="ru-RU" dirty="0"/>
              <a:t>. 10 000 юаней = 1460 долл. в 2010 г</a:t>
            </a:r>
            <a:r>
              <a:rPr lang="ru-RU" dirty="0" smtClean="0"/>
              <a:t>. </a:t>
            </a:r>
            <a:r>
              <a:rPr lang="ru-RU" dirty="0"/>
              <a:t>2. 10 000 юаней = 1650 долл. в 2014 году </a:t>
            </a:r>
            <a:r>
              <a:rPr lang="ru-RU" dirty="0" smtClean="0"/>
              <a:t> </a:t>
            </a:r>
            <a:r>
              <a:rPr lang="ru-RU" dirty="0"/>
              <a:t>3. Доход американца = 1650 - 1460 = 190 долларов (2 балла) 4. 10000 юаней=1450 долл. в 2016 году. Проигрыш=1460-1450=10 долларов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5502" y="3002440"/>
            <a:ext cx="9236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Ответ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Выигрыш </a:t>
            </a:r>
            <a:r>
              <a:rPr lang="ru-RU" dirty="0"/>
              <a:t>составил 190 долларов, проигрыш составил 10 долларов.</a:t>
            </a:r>
          </a:p>
        </p:txBody>
      </p:sp>
      <p:pic>
        <p:nvPicPr>
          <p:cNvPr id="6146" name="Picture 2" descr="Внешний вид 1 (одного) китайского юаня (аверс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76958" y="2000123"/>
            <a:ext cx="2680016" cy="1255141"/>
          </a:xfrm>
          <a:prstGeom prst="rect">
            <a:avLst/>
          </a:prstGeom>
          <a:noFill/>
        </p:spPr>
      </p:pic>
      <p:pic>
        <p:nvPicPr>
          <p:cNvPr id="6148" name="Picture 4" descr="Внешний вид 1 (одного) доллара США с портретом Джорджа Вашингто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30771" y="3414422"/>
            <a:ext cx="2798887" cy="11819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8889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nogodetnaya.ru/wp-content/uploads/2013/03/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9" t="7266" r="47604"/>
          <a:stretch/>
        </p:blipFill>
        <p:spPr bwMode="auto">
          <a:xfrm>
            <a:off x="8745793" y="3097272"/>
            <a:ext cx="2462982" cy="125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4562" y="555585"/>
            <a:ext cx="112505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Задача:</a:t>
            </a:r>
          </a:p>
          <a:p>
            <a:pPr algn="just"/>
            <a:r>
              <a:rPr lang="ru-RU" sz="1400" dirty="0" smtClean="0"/>
              <a:t>У </a:t>
            </a:r>
            <a:r>
              <a:rPr lang="ru-RU" sz="1400" dirty="0"/>
              <a:t>Ивановой Светланы Петровны трое детей возраста 20,  15 и 8 лет. 20-летний Станислав – студент очной формы обучения в ВУЗе на платной основе, плата за обучение 120 000 руб. в год. Заработная плата Светланы Петровны составляет 20 000 рублей. Она подала письменное заявление на имя работодателя на получение стандартного налогового вычета на детей в 2016г. и обратилась в налоговую инспекцию для получения социального налогового вычета. Какую сумму за год сэкономит грамотный налогоплательщик Светлана Петровна? СПРАВКА: В Налоговом кодексе РФ (ст.218) предусмотрен стандартный налоговый вычет на ребенка (детей) в возрасте до 18 лет, а также на каждого учащегося очной формы обучения, аспиранта, ординатора, студента в возрасте до 24 лет. Вычет предоставляется до месяца, в котором доход налогоплательщика, облагаемый по ставке 13% и исчисленный нарастающим итогом с начала года не превысит 350 000 рублей. На первого и второго ребенка вычет составляет – 1400 рублей в месяц; на третьего и каждого последующего ребенка – 3000 рублей в месяц. В Налоговом кодексе РФ (ст.219) также предусмотрено право на получение социального налогового вычета в сумме, уплаченной налогоплательщиком- родителем за обучение своих детей по очной форме обучения в возрасте до 24 лет в размере фактически произведенных расходов на это обучение, но не более 50 000 рублей в год на каждого ребенка.</a:t>
            </a:r>
          </a:p>
          <a:p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474562" y="4352082"/>
            <a:ext cx="110653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/>
              <a:t>Решение:</a:t>
            </a:r>
          </a:p>
          <a:p>
            <a:pPr algn="just"/>
            <a:r>
              <a:rPr lang="ru-RU" sz="1400" dirty="0" smtClean="0"/>
              <a:t>Общая </a:t>
            </a:r>
            <a:r>
              <a:rPr lang="ru-RU" sz="1400" dirty="0"/>
              <a:t>сумма стандартного налогового вычета составила 1400х2+3000=5 800 рублей в месяц. </a:t>
            </a:r>
            <a:r>
              <a:rPr lang="ru-RU" sz="1400" dirty="0" smtClean="0"/>
              <a:t>Эта </a:t>
            </a:r>
            <a:r>
              <a:rPr lang="ru-RU" sz="1400" dirty="0"/>
              <a:t>сумма будет вычитаться из дохода до конца года  включительно, поскольку налогооблагаемый доход  до конца года не достигнет порога 350 000 рублей. </a:t>
            </a:r>
            <a:r>
              <a:rPr lang="ru-RU" sz="1400" dirty="0" smtClean="0"/>
              <a:t>Ежемесячно </a:t>
            </a:r>
            <a:r>
              <a:rPr lang="ru-RU" sz="1400" dirty="0"/>
              <a:t>работодатель будет рассчитывать своей сотруднице НДФЛ из суммы (20000-5800) рублей, получаемой из разницы налогооблагаемых по ставке 13% доходов в размере 20 000 рублей и суммы налогового вычета в размере 5 800 рублей: НДФЛ = (20 000 руб. – 5 800 руб.) х 13% =1846 руб. Или: </a:t>
            </a:r>
            <a:r>
              <a:rPr lang="ru-RU" sz="1400" dirty="0" err="1"/>
              <a:t>НДФЛ</a:t>
            </a:r>
            <a:r>
              <a:rPr lang="ru-RU" sz="1400" dirty="0"/>
              <a:t>(без вычета) =20000*12*0,13=31200 руб. НДФЛ ( с вычетом) (20000*12-5800*12)*0,13=22152 руб</a:t>
            </a:r>
            <a:r>
              <a:rPr lang="ru-RU" sz="1400" dirty="0" smtClean="0"/>
              <a:t>. </a:t>
            </a:r>
            <a:r>
              <a:rPr lang="ru-RU" sz="1400" dirty="0"/>
              <a:t>Экономия  по стандартному вычету за год составит: 31200-22152=9048 руб. Социальные налоговые вычеты составят 50 тыс. </a:t>
            </a:r>
            <a:r>
              <a:rPr lang="ru-RU" sz="1400" dirty="0" err="1"/>
              <a:t>руб</a:t>
            </a:r>
            <a:r>
              <a:rPr lang="ru-RU" sz="1400" dirty="0"/>
              <a:t> в год, т.к. это максимально возможная сумма. Сумма к возврату </a:t>
            </a:r>
            <a:r>
              <a:rPr lang="ru-RU" sz="1400" dirty="0" err="1"/>
              <a:t>НДФЛ</a:t>
            </a:r>
            <a:r>
              <a:rPr lang="ru-RU" sz="1400" dirty="0"/>
              <a:t> составит 50 000Х13%=6500 </a:t>
            </a:r>
            <a:r>
              <a:rPr lang="ru-RU" sz="1400" dirty="0" err="1"/>
              <a:t>руб.в</a:t>
            </a:r>
            <a:r>
              <a:rPr lang="ru-RU" sz="1400" dirty="0"/>
              <a:t> год. Таким образом, грамотный налогоплательщик Светлана Петровна получит к возврату: 9048 + 6500 = 15548 руб. – это и есть сэкономленная на налоговых вычетах сумма.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4562" y="3541018"/>
            <a:ext cx="2569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Ответ:</a:t>
            </a:r>
            <a:r>
              <a:rPr lang="ru-RU" sz="1400" dirty="0" smtClean="0"/>
              <a:t> </a:t>
            </a:r>
            <a:r>
              <a:rPr lang="ru-RU" sz="1400" dirty="0"/>
              <a:t>15548 руб.</a:t>
            </a:r>
          </a:p>
        </p:txBody>
      </p:sp>
    </p:spTree>
    <p:extLst>
      <p:ext uri="{BB962C8B-B14F-4D97-AF65-F5344CB8AC3E}">
        <p14:creationId xmlns:p14="http://schemas.microsoft.com/office/powerpoint/2010/main" val="1434010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137" y="706056"/>
            <a:ext cx="105792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Задача:</a:t>
            </a:r>
          </a:p>
          <a:p>
            <a:r>
              <a:rPr lang="ru-RU" dirty="0" err="1" smtClean="0"/>
              <a:t>Ф.М</a:t>
            </a:r>
            <a:r>
              <a:rPr lang="ru-RU" dirty="0"/>
              <a:t>. Достоевский в романе «Братья Карамазовы» так описывает источник финансового благополучия </a:t>
            </a:r>
            <a:r>
              <a:rPr lang="ru-RU" dirty="0" err="1"/>
              <a:t>Грушеньки</a:t>
            </a:r>
            <a:r>
              <a:rPr lang="ru-RU" dirty="0"/>
              <a:t>: « Не то чтоб она давала деньги в рост, но известно было, например, что в компании с Федором Павловичем Карамазовым она некоторое время действительно занималась </a:t>
            </a:r>
            <a:r>
              <a:rPr lang="ru-RU" dirty="0" err="1"/>
              <a:t>скупкою</a:t>
            </a:r>
            <a:r>
              <a:rPr lang="ru-RU" dirty="0"/>
              <a:t> векселей за бесценок, по гривеннику за рубль, а потом приобрела на иных из этих векселей по рублю на гривенник». Какова доходность этих инвестиций?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86137" y="3275635"/>
            <a:ext cx="4398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ответа:</a:t>
            </a:r>
          </a:p>
          <a:p>
            <a:r>
              <a:rPr lang="ru-RU" dirty="0" smtClean="0"/>
              <a:t> 1. </a:t>
            </a:r>
            <a:r>
              <a:rPr lang="ru-RU" dirty="0"/>
              <a:t>100% </a:t>
            </a:r>
            <a:r>
              <a:rPr lang="ru-RU" dirty="0" smtClean="0"/>
              <a:t>2. </a:t>
            </a:r>
            <a:r>
              <a:rPr lang="ru-RU" dirty="0"/>
              <a:t>1000% </a:t>
            </a:r>
            <a:r>
              <a:rPr lang="ru-RU" dirty="0" smtClean="0"/>
              <a:t>3. </a:t>
            </a:r>
            <a:r>
              <a:rPr lang="ru-RU" b="1" dirty="0"/>
              <a:t>900% </a:t>
            </a:r>
            <a:r>
              <a:rPr lang="ru-RU" dirty="0" smtClean="0"/>
              <a:t>4.</a:t>
            </a:r>
            <a:r>
              <a:rPr lang="ru-RU" dirty="0"/>
              <a:t> 110%</a:t>
            </a:r>
          </a:p>
        </p:txBody>
      </p:sp>
      <p:pic>
        <p:nvPicPr>
          <p:cNvPr id="1026" name="Picture 2" descr="http://go1.imgsmail.ru/imgpreview?key=7db1572175ac4634&amp;mb=imgdb_preview_1550&amp;q=90&amp;w=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497" y="2277752"/>
            <a:ext cx="2227005" cy="328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342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9757" y="949125"/>
            <a:ext cx="10440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Если </a:t>
            </a:r>
            <a:r>
              <a:rPr lang="ru-RU" dirty="0"/>
              <a:t>бы Кошка застраховала «Кошкин дом» стоимостью 3000 тыс. руб. по системе пропорциональной ответственности на 1500 </a:t>
            </a:r>
            <a:r>
              <a:rPr lang="ru-RU" dirty="0" err="1"/>
              <a:t>тыс.руб</a:t>
            </a:r>
            <a:r>
              <a:rPr lang="ru-RU" dirty="0"/>
              <a:t>., то при сумме ущерба в 1800 </a:t>
            </a:r>
            <a:r>
              <a:rPr lang="ru-RU" dirty="0" err="1"/>
              <a:t>тыс.руб</a:t>
            </a:r>
            <a:r>
              <a:rPr lang="ru-RU" dirty="0"/>
              <a:t>. Стоимость страхового возмещения составит: </a:t>
            </a:r>
          </a:p>
          <a:p>
            <a:pPr algn="just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59757" y="3264061"/>
            <a:ext cx="6748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Варианты ответа:</a:t>
            </a:r>
            <a:r>
              <a:rPr lang="ru-RU" dirty="0" smtClean="0"/>
              <a:t> </a:t>
            </a:r>
          </a:p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b="1" dirty="0"/>
              <a:t>900 тыс. руб</a:t>
            </a:r>
            <a:r>
              <a:rPr lang="ru-RU" dirty="0"/>
              <a:t>. 2. 1800 </a:t>
            </a:r>
            <a:r>
              <a:rPr lang="ru-RU" dirty="0" err="1"/>
              <a:t>тыс.руб</a:t>
            </a:r>
            <a:r>
              <a:rPr lang="ru-RU" dirty="0"/>
              <a:t>. 3. 1500 </a:t>
            </a:r>
            <a:r>
              <a:rPr lang="ru-RU" dirty="0" err="1"/>
              <a:t>тыс.руб</a:t>
            </a:r>
            <a:r>
              <a:rPr lang="ru-RU" dirty="0"/>
              <a:t>. 4. 1200 </a:t>
            </a:r>
            <a:r>
              <a:rPr lang="ru-RU" dirty="0" err="1"/>
              <a:t>тыс.руб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 descr="https://i.ytimg.com/vi/ZA8UTX_THLg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302" y="2639961"/>
            <a:ext cx="3160365" cy="235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615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0779" y="879676"/>
            <a:ext cx="99542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Задача:</a:t>
            </a:r>
          </a:p>
          <a:p>
            <a:pPr algn="just"/>
            <a:r>
              <a:rPr lang="ru-RU" dirty="0" smtClean="0"/>
              <a:t>Фабрика </a:t>
            </a:r>
            <a:r>
              <a:rPr lang="ru-RU" dirty="0"/>
              <a:t>получает прибыль равную 200 млн. рублей в год, а кафе 15 млн. рублей. Затраты фабрика на производство составляют 1200 млн. рублей, а кафе – 75 млн. рублей. Чей бизнес эффективнее?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0779" y="3865944"/>
            <a:ext cx="9954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Решение: </a:t>
            </a:r>
          </a:p>
          <a:p>
            <a:r>
              <a:rPr lang="ru-RU" dirty="0" smtClean="0"/>
              <a:t>1.Эффективность </a:t>
            </a:r>
            <a:r>
              <a:rPr lang="ru-RU" dirty="0"/>
              <a:t>(рентабельность, норма прибыли) = (Прибыль/ затраты ) *100% </a:t>
            </a:r>
            <a:r>
              <a:rPr lang="ru-RU" dirty="0" smtClean="0"/>
              <a:t>2.Эффективность </a:t>
            </a:r>
            <a:r>
              <a:rPr lang="ru-RU" dirty="0"/>
              <a:t>фабрики = (200 млн./1 200 млн.) * 100% = 16,67 % </a:t>
            </a:r>
            <a:endParaRPr lang="ru-RU" dirty="0" smtClean="0"/>
          </a:p>
          <a:p>
            <a:r>
              <a:rPr lang="ru-RU" dirty="0" smtClean="0"/>
              <a:t>3.Эффективность </a:t>
            </a:r>
            <a:r>
              <a:rPr lang="ru-RU" dirty="0"/>
              <a:t>кафе = (15 млн./ 75 млн.) *100% = 20</a:t>
            </a:r>
            <a:r>
              <a:rPr lang="ru-RU" dirty="0" smtClean="0"/>
              <a:t>%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40779" y="2511309"/>
            <a:ext cx="8461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Ответ: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Эффективнее </a:t>
            </a:r>
            <a:r>
              <a:rPr lang="ru-RU" dirty="0"/>
              <a:t>бизнес кафе, так как 20% больше 16, 67%. </a:t>
            </a:r>
          </a:p>
        </p:txBody>
      </p:sp>
      <p:pic>
        <p:nvPicPr>
          <p:cNvPr id="5122" name="Picture 2" descr="http://stepin.stormway.ru/Piter/_IGP2809_10_11a_s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0" t="7758"/>
          <a:stretch/>
        </p:blipFill>
        <p:spPr bwMode="auto">
          <a:xfrm>
            <a:off x="8579904" y="1898474"/>
            <a:ext cx="1615007" cy="18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185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1645</Words>
  <Application>Microsoft Office PowerPoint</Application>
  <PresentationFormat>Произвольный</PresentationFormat>
  <Paragraphs>61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PricewaterhouseCoopers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Sergey A Trofimov</dc:creator>
  <cp:lastModifiedBy>Бужилова Ольга Васильевна</cp:lastModifiedBy>
  <cp:revision>19</cp:revision>
  <dcterms:created xsi:type="dcterms:W3CDTF">2016-12-11T19:20:50Z</dcterms:created>
  <dcterms:modified xsi:type="dcterms:W3CDTF">2016-12-12T11:21:05Z</dcterms:modified>
</cp:coreProperties>
</file>