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0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-sector.ru/wp-content/uploads/2016/10/5621dd43e1f23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4509120"/>
            <a:ext cx="3736504" cy="1968624"/>
          </a:xfr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Состав проектной группы: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dirty="0" err="1" smtClean="0">
                <a:solidFill>
                  <a:schemeClr val="tx1"/>
                </a:solidFill>
              </a:rPr>
              <a:t>Томашонок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И.В.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	Наумов </a:t>
            </a:r>
            <a:r>
              <a:rPr lang="ru-RU" dirty="0" smtClean="0">
                <a:solidFill>
                  <a:schemeClr val="tx1"/>
                </a:solidFill>
              </a:rPr>
              <a:t>В.П.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	</a:t>
            </a:r>
            <a:r>
              <a:rPr lang="ru-RU" dirty="0" smtClean="0">
                <a:solidFill>
                  <a:schemeClr val="tx1"/>
                </a:solidFill>
              </a:rPr>
              <a:t>Фролова М.В.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	Фридман Е.А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r>
              <a:rPr lang="ru-RU" dirty="0" smtClean="0">
                <a:solidFill>
                  <a:schemeClr val="tx1"/>
                </a:solidFill>
              </a:rPr>
              <a:t>	</a:t>
            </a:r>
          </a:p>
          <a:p>
            <a:endParaRPr lang="ru-RU" dirty="0"/>
          </a:p>
        </p:txBody>
      </p:sp>
      <p:sp>
        <p:nvSpPr>
          <p:cNvPr id="8" name="Лента лицом вверх 7"/>
          <p:cNvSpPr/>
          <p:nvPr/>
        </p:nvSpPr>
        <p:spPr>
          <a:xfrm>
            <a:off x="0" y="332656"/>
            <a:ext cx="8892480" cy="3600400"/>
          </a:xfrm>
          <a:prstGeom prst="ribbon2">
            <a:avLst>
              <a:gd name="adj1" fmla="val 22341"/>
              <a:gd name="adj2" fmla="val 68423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Модуль 4. </a:t>
            </a:r>
            <a:r>
              <a:rPr lang="ru-RU" sz="3200" i="1" u="sng" dirty="0" smtClean="0"/>
              <a:t>Содержание и методика преподавания тем по финансовым инструментам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://profpet.com/forums/imgs/29211736-strogiy-fon-dlya-prezenta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33670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/>
              <a:t>Цель:</a:t>
            </a:r>
            <a:r>
              <a:rPr lang="ru-RU" dirty="0" smtClean="0"/>
              <a:t> </a:t>
            </a:r>
            <a:r>
              <a:rPr lang="ru-RU" dirty="0" smtClean="0"/>
              <a:t>овладение основными понятиями рынка ценных бумаг и основами проведения операций с ценными </a:t>
            </a:r>
            <a:r>
              <a:rPr lang="ru-RU" dirty="0" smtClean="0"/>
              <a:t>бумагами, а также умение </a:t>
            </a:r>
            <a:r>
              <a:rPr lang="ru-RU" dirty="0" smtClean="0"/>
              <a:t>применять их в практической деятельности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dirty="0" smtClean="0"/>
              <a:t>Задачи: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сформировать знания </a:t>
            </a:r>
            <a:r>
              <a:rPr lang="ru-RU" dirty="0" smtClean="0"/>
              <a:t>об организации и функционировании </a:t>
            </a:r>
            <a:r>
              <a:rPr lang="ru-RU" dirty="0" smtClean="0"/>
              <a:t>рынка ценных бумаг и его месте на финансовом рынке;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сформировать знания </a:t>
            </a:r>
            <a:r>
              <a:rPr lang="ru-RU" dirty="0" smtClean="0"/>
              <a:t>о сущности и видах ценных бумаг и финансовых инструментах на рынке ценных бумаг;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сформировать умение </a:t>
            </a:r>
            <a:r>
              <a:rPr lang="ru-RU" dirty="0" smtClean="0"/>
              <a:t>давать характеристику ценным бумагам с позиций эмитентов и инвесторов как объектам привлечения капитала и инвестиций</a:t>
            </a:r>
            <a:r>
              <a:rPr lang="ru-RU" dirty="0" smtClean="0"/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сформировать умение </a:t>
            </a:r>
            <a:r>
              <a:rPr lang="ru-RU" dirty="0" smtClean="0"/>
              <a:t>производить элементарные финансовые вычисления, выявлять </a:t>
            </a:r>
            <a:r>
              <a:rPr lang="ru-RU" dirty="0" smtClean="0"/>
              <a:t>риски при инвестировании в ценные бумаги(акции, облигаций), определять математическое ожидание случайной величины;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приобретение </a:t>
            </a:r>
            <a:r>
              <a:rPr lang="ru-RU" dirty="0" smtClean="0"/>
              <a:t>навыков применения полученных знаний и умений в практической деятельности использования потенциальных возможностей фондового рынка для привлечения финансовых ресурсов, инвестирования в инструменты рынка ценных бумаг для получения дохода, выбора и построения стратегии и тактики </a:t>
            </a:r>
            <a:r>
              <a:rPr lang="ru-RU" dirty="0" smtClean="0"/>
              <a:t>поведения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8" descr="http://profpet.com/forums/imgs/29211736-strogiy-fon-dlya-prezenta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228184" y="692696"/>
            <a:ext cx="2915816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Автор: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Томашонок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 И.В.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60648"/>
            <a:ext cx="9144000" cy="864096"/>
          </a:xfrm>
          <a:prstGeom prst="rect">
            <a:avLst/>
          </a:prstGeom>
        </p:spPr>
        <p:txBody>
          <a:bodyPr vert="horz" lIns="45720" tIns="0" rIns="45720" bIns="0" anchor="b" anchorCtr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Методическая разработка комбинированного урока на тему: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sm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«Ценные бумаги.</a:t>
            </a:r>
            <a:r>
              <a:rPr kumimoji="0" lang="ru-RU" sz="4400" b="1" i="0" u="none" strike="noStrike" kern="1200" cap="sm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Фондовая биржа</a:t>
            </a:r>
            <a:r>
              <a:rPr kumimoji="0" lang="ru-RU" sz="4400" b="1" i="0" u="none" strike="noStrike" kern="1200" cap="sm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87016" y="1052736"/>
            <a:ext cx="8856984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Цель: </a:t>
            </a:r>
            <a:r>
              <a:rPr lang="ru-RU" sz="1400" dirty="0" smtClean="0"/>
              <a:t>Сформировать у учащихся целостную систему ведущих знаний по основным направлениям финансовой системы. Совершенствовать у учащихся гибкость и нестандартность их мышления. Прививать учащимся навыки самостоятельной работы. Применять учащимися на практике теоретические знания, полученные в ходе изучения экономической сферы </a:t>
            </a:r>
            <a:r>
              <a:rPr lang="ru-RU" sz="1400" dirty="0" smtClean="0"/>
              <a:t>общества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6386" name="AutoShape 2" descr="https://img-fotki.yandex.ru/get/43843/370575768.a4/0_1ae973_a1e6fc0d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img-fotki.yandex.ru/get/43843/370575768.a4/0_1ae973_a1e6fc0d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0" name="AutoShape 6" descr="https://img-fotki.yandex.ru/get/43843/370575768.a4/0_1ae973_a1e6fc0d_ori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5" name="AutoShape 11" descr="https://i-fin.ru/upload/iblock/128/12808fd2a654a95642cdd4e5f2315a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7" name="AutoShape 13" descr="https://i-fin.ru/upload/iblock/128/12808fd2a654a95642cdd4e5f2315a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9" name="AutoShape 15" descr="https://i-fin.ru/upload/iblock/128/12808fd2a654a95642cdd4e5f2315a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400" name="Picture 16" descr="C:\Documents and Settings\Флорова\Рабочий стол\12808fd2a654a95642cdd4e5f2315a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365104"/>
            <a:ext cx="3384376" cy="2204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03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2132856"/>
            <a:ext cx="4176464" cy="3845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404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132856"/>
            <a:ext cx="3390900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profpet.com/forums/imgs/29211736-strogiy-fon-dlya-prezenta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6228184" y="620688"/>
            <a:ext cx="2915816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Автор: Наумов В.П.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260648"/>
            <a:ext cx="9144000" cy="36004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1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Методическая разработка </a:t>
            </a:r>
            <a:r>
              <a:rPr kumimoji="0" lang="ru-RU" sz="21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по практической части модуля 4</a:t>
            </a:r>
            <a:endParaRPr kumimoji="0" lang="ru-RU" sz="21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Documents and Settings\Флорова\Рабочий стол\uk301256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940152" y="1988840"/>
            <a:ext cx="2896779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179512" y="1196752"/>
            <a:ext cx="8964488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Цель: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научить студентов иметь представление о финансовых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методах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увеличения капитала; понимать задачи и методологию финансовых расчетов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5536" y="1988840"/>
            <a:ext cx="5328592" cy="4176464"/>
          </a:xfrm>
          <a:prstGeom prst="roundRect">
            <a:avLst>
              <a:gd name="adj" fmla="val 5948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Для того, чтобы активно воздействовать на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финансовую устойчивость хозяйствующего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субъекта недостаточно располагать </a:t>
            </a:r>
            <a:r>
              <a:rPr lang="ru-RU" sz="2000" dirty="0" smtClean="0">
                <a:solidFill>
                  <a:schemeClr val="tx1"/>
                </a:solidFill>
              </a:rPr>
              <a:t>данными учёта </a:t>
            </a:r>
            <a:r>
              <a:rPr lang="ru-RU" sz="2000" dirty="0" smtClean="0">
                <a:solidFill>
                  <a:schemeClr val="tx1"/>
                </a:solidFill>
              </a:rPr>
              <a:t>и отчётности</a:t>
            </a:r>
          </a:p>
          <a:p>
            <a:pPr algn="ctr">
              <a:buNone/>
            </a:pPr>
            <a:endParaRPr lang="ru-RU" sz="2000" dirty="0" smtClean="0">
              <a:solidFill>
                <a:schemeClr val="tx1"/>
              </a:solidFill>
            </a:endParaRP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Необходимо знать методику расчета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предполагаемого дохода от принятия тех </a:t>
            </a:r>
            <a:r>
              <a:rPr lang="ru-RU" sz="2000" dirty="0" smtClean="0">
                <a:solidFill>
                  <a:schemeClr val="tx1"/>
                </a:solidFill>
              </a:rPr>
              <a:t>или иных </a:t>
            </a:r>
            <a:r>
              <a:rPr lang="ru-RU" sz="2000" dirty="0" smtClean="0">
                <a:solidFill>
                  <a:schemeClr val="tx1"/>
                </a:solidFill>
              </a:rPr>
              <a:t>управленческих решений в </a:t>
            </a:r>
            <a:r>
              <a:rPr lang="ru-RU" sz="2000" dirty="0" smtClean="0">
                <a:solidFill>
                  <a:schemeClr val="tx1"/>
                </a:solidFill>
              </a:rPr>
              <a:t>области финансов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ttp://profpet.com/forums/imgs/29211736-strogiy-fon-dlya-prezenta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620688"/>
            <a:ext cx="2699792" cy="562074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latin typeface="+mn-lt"/>
                <a:cs typeface="Arial" pitchFamily="34" charset="0"/>
              </a:rPr>
              <a:t>Автор: Фролова М.В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016" y="1052736"/>
            <a:ext cx="8856984" cy="1080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Цель: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приобретение навыков применения полученных знаний и умений в практической деятельности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использования потенциальных возможностей фондового рынка для привлечения финансовых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ресурсов, инвестирования в инструменты рынка ценных бумаг для получения дохода, выбора и</a:t>
            </a:r>
          </a:p>
          <a:p>
            <a:pPr>
              <a:buNone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построения стратегии и тактики 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поведения</a:t>
            </a:r>
            <a:endParaRPr lang="ru-RU" sz="1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116632"/>
            <a:ext cx="9144000" cy="620688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Методическая разработка ПО ПРИМЕНЕНИЮ</a:t>
            </a:r>
            <a:r>
              <a:rPr kumimoji="0" lang="ru-RU" b="1" i="0" u="none" strike="noStrike" kern="1200" cap="all" spc="0" normalizeH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МЕТОДОВ ИНТЕРАКТИВНОГО ОБУЧЕНИЯ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cap="all" baseline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Деловая</a:t>
            </a:r>
            <a:r>
              <a:rPr lang="ru-RU" b="1" cap="all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rPr>
              <a:t> игра «Акция как финансовый инструмент фондового рынка» </a:t>
            </a:r>
            <a:endParaRPr kumimoji="0" lang="ru-RU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51520" y="2132856"/>
            <a:ext cx="360040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988840"/>
            <a:ext cx="3888432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996952"/>
            <a:ext cx="4109673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6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51520" y="4365104"/>
            <a:ext cx="360040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http://profpet.com/forums/imgs/29211736-strogiy-fon-dlya-prezenta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12776"/>
            <a:ext cx="1872208" cy="360040"/>
          </a:xfrm>
        </p:spPr>
        <p:txBody>
          <a:bodyPr>
            <a:noAutofit/>
          </a:bodyPr>
          <a:lstStyle/>
          <a:p>
            <a:pPr algn="ctr"/>
            <a:r>
              <a:rPr lang="ru-RU" sz="1800" dirty="0" smtClean="0"/>
              <a:t>РЕБУСЫ</a:t>
            </a:r>
            <a:endParaRPr lang="ru-RU" sz="18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-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3312368" cy="1856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1311424"/>
          </a:xfrm>
          <a:prstGeom prst="rect">
            <a:avLst/>
          </a:prstGeom>
        </p:spPr>
        <p:txBody>
          <a:bodyPr vert="horz" lIns="45720" tIns="0" rIns="45720" bIns="0" anchor="b" anchorCtr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Методическая разработка внеурочной деятельности по теме: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400" b="1" i="0" u="none" strike="noStrike" kern="1200" cap="sm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«Финансовые инструменты»</a:t>
            </a:r>
          </a:p>
          <a:p>
            <a:pPr algn="r"/>
            <a:r>
              <a:rPr lang="ru-RU" sz="4200" b="1" dirty="0" smtClean="0"/>
              <a:t>Автор: Фридман Е.А</a:t>
            </a:r>
            <a:r>
              <a:rPr lang="ru-RU" sz="3800" b="1" dirty="0" smtClean="0"/>
              <a:t>.</a:t>
            </a:r>
            <a:endParaRPr lang="ru-RU" sz="3400" b="1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1" i="0" u="none" strike="noStrike" kern="1200" cap="all" spc="0" normalizeH="0" baseline="0" noProof="0" dirty="0" smtClean="0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all" spc="0" normalizeH="0" baseline="0" noProof="0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gradFill>
                <a:gsLst>
                  <a:gs pos="0">
                    <a:schemeClr val="accent4">
                      <a:tint val="13000"/>
                    </a:schemeClr>
                  </a:gs>
                  <a:gs pos="10000">
                    <a:schemeClr val="accent4">
                      <a:tint val="20000"/>
                    </a:schemeClr>
                  </a:gs>
                  <a:gs pos="49000">
                    <a:schemeClr val="accent4">
                      <a:tint val="70000"/>
                    </a:schemeClr>
                  </a:gs>
                  <a:gs pos="50000">
                    <a:schemeClr val="accent4">
                      <a:tint val="97000"/>
                    </a:schemeClr>
                  </a:gs>
                  <a:gs pos="100000">
                    <a:schemeClr val="accent4">
                      <a:tint val="2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lum contrast="-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9080"/>
            <a:ext cx="3312368" cy="1766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508104" y="1268760"/>
            <a:ext cx="2592288" cy="64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Кроссворд по теме: </a:t>
            </a:r>
          </a:p>
          <a:p>
            <a:r>
              <a:rPr lang="ru-RU" dirty="0" smtClean="0"/>
              <a:t>"Ценные бумаги"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lum contrast="-10000"/>
          </a:blip>
          <a:srcRect/>
          <a:stretch>
            <a:fillRect/>
          </a:stretch>
        </p:blipFill>
        <p:spPr bwMode="auto">
          <a:xfrm>
            <a:off x="4283968" y="1916832"/>
            <a:ext cx="2088232" cy="2611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lum contrast="-10000"/>
          </a:blip>
          <a:srcRect/>
          <a:stretch>
            <a:fillRect/>
          </a:stretch>
        </p:blipFill>
        <p:spPr bwMode="auto">
          <a:xfrm>
            <a:off x="6732240" y="1916832"/>
            <a:ext cx="2088232" cy="26119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79512" y="965340"/>
            <a:ext cx="82809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Цель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закрепление знаний по изучаемому блоку (модулю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3707904" y="4581128"/>
            <a:ext cx="5328592" cy="2135000"/>
          </a:xfrm>
          <a:prstGeom prst="rect">
            <a:avLst/>
          </a:prstGeom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dirty="0" smtClean="0"/>
              <a:t>ВИКТОРИНА: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Та бумага не простая,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И владелец её знает,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Что она ему раз в год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dirty="0" smtClean="0"/>
              <a:t>Дивиденды принесёт.   </a:t>
            </a:r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6444208" y="4941168"/>
            <a:ext cx="2699792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рубль - копейки, на доллары - центы,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Бегут-набегают в банке ... </a:t>
            </a:r>
            <a:r>
              <a:rPr kumimoji="0" lang="ru-RU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721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http://profpet.com/forums/imgs/29211736-strogiy-fon-dlya-prezentac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</p:spPr>
      </p:pic>
      <p:sp>
        <p:nvSpPr>
          <p:cNvPr id="8" name="Лента лицом вверх 7"/>
          <p:cNvSpPr/>
          <p:nvPr/>
        </p:nvSpPr>
        <p:spPr>
          <a:xfrm>
            <a:off x="0" y="1196752"/>
            <a:ext cx="8964488" cy="4176464"/>
          </a:xfrm>
          <a:prstGeom prst="ribbon2">
            <a:avLst>
              <a:gd name="adj1" fmla="val 22341"/>
              <a:gd name="adj2" fmla="val 71267"/>
            </a:avLst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СПАСИБО ЗА </a:t>
            </a:r>
          </a:p>
          <a:p>
            <a:pPr algn="ctr"/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ВНИМАНИЕ!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417</Words>
  <Application>Microsoft Office PowerPoint</Application>
  <PresentationFormat>Экран (4:3)</PresentationFormat>
  <Paragraphs>52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Автор: Фролова М.В.</vt:lpstr>
      <vt:lpstr>РЕБУСЫ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4. Содержание и методика преподавания тем по финансовым инструментам</dc:title>
  <cp:lastModifiedBy>Флорова</cp:lastModifiedBy>
  <cp:revision>23</cp:revision>
  <dcterms:modified xsi:type="dcterms:W3CDTF">2016-12-13T09:25:43Z</dcterms:modified>
</cp:coreProperties>
</file>