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4"/>
  </p:notesMasterIdLst>
  <p:sldIdLst>
    <p:sldId id="279" r:id="rId2"/>
    <p:sldId id="275" r:id="rId3"/>
    <p:sldId id="277" r:id="rId4"/>
    <p:sldId id="276" r:id="rId5"/>
    <p:sldId id="274" r:id="rId6"/>
    <p:sldId id="267" r:id="rId7"/>
    <p:sldId id="268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375" r:id="rId46"/>
    <p:sldId id="376" r:id="rId47"/>
    <p:sldId id="437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  <p:sldId id="433" r:id="rId68"/>
    <p:sldId id="434" r:id="rId69"/>
    <p:sldId id="435" r:id="rId70"/>
    <p:sldId id="436" r:id="rId71"/>
    <p:sldId id="438" r:id="rId72"/>
    <p:sldId id="439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>
        <p:scale>
          <a:sx n="118" d="100"/>
          <a:sy n="118" d="100"/>
        </p:scale>
        <p:origin x="-142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962105815591666"/>
          <c:y val="1.865384672390892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7024376083327883E-2"/>
          <c:y val="0.10903425886068405"/>
          <c:w val="0.55578725744124102"/>
          <c:h val="0.848791282506196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cat>
            <c:strRef>
              <c:f>Лист1!$A$2:$A$13</c:f>
              <c:strCache>
                <c:ptCount val="12"/>
                <c:pt idx="0">
                  <c:v>фишинг</c:v>
                </c:pt>
                <c:pt idx="1">
                  <c:v>вишинг, смишинг</c:v>
                </c:pt>
                <c:pt idx="2">
                  <c:v>фарминг</c:v>
                </c:pt>
                <c:pt idx="3">
                  <c:v>нигерийские письма</c:v>
                </c:pt>
                <c:pt idx="4">
                  <c:v>интернет-аукцион</c:v>
                </c:pt>
                <c:pt idx="5">
                  <c:v>электронная торговля</c:v>
                </c:pt>
                <c:pt idx="6">
                  <c:v>скандинавский аукцион</c:v>
                </c:pt>
                <c:pt idx="7">
                  <c:v>семь кошельков</c:v>
                </c:pt>
                <c:pt idx="8">
                  <c:v>с помощью платежной системы</c:v>
                </c:pt>
                <c:pt idx="9">
                  <c:v>кликфрод, кликджекинг</c:v>
                </c:pt>
                <c:pt idx="10">
                  <c:v>РАММ-счета</c:v>
                </c:pt>
                <c:pt idx="11">
                  <c:v>ХАЙП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FE-42A8-A8C4-1FEC9A706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59618130406757"/>
          <c:y val="5.6565260658320432E-2"/>
          <c:w val="0.37436401728305296"/>
          <c:h val="0.94179456948046492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82272"/>
        <c:axId val="116583808"/>
      </c:lineChart>
      <c:catAx>
        <c:axId val="116582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583808"/>
        <c:crosses val="autoZero"/>
        <c:auto val="1"/>
        <c:lblAlgn val="ctr"/>
        <c:lblOffset val="100"/>
        <c:noMultiLvlLbl val="0"/>
      </c:catAx>
      <c:valAx>
        <c:axId val="11658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5822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43328"/>
        <c:axId val="116644864"/>
      </c:lineChart>
      <c:catAx>
        <c:axId val="11664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644864"/>
        <c:crosses val="autoZero"/>
        <c:auto val="1"/>
        <c:lblAlgn val="ctr"/>
        <c:lblOffset val="100"/>
        <c:noMultiLvlLbl val="0"/>
      </c:catAx>
      <c:valAx>
        <c:axId val="116644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6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48288"/>
        <c:axId val="118749824"/>
      </c:lineChart>
      <c:catAx>
        <c:axId val="11874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749824"/>
        <c:crosses val="autoZero"/>
        <c:auto val="1"/>
        <c:lblAlgn val="ctr"/>
        <c:lblOffset val="100"/>
        <c:noMultiLvlLbl val="0"/>
      </c:catAx>
      <c:valAx>
        <c:axId val="11874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7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40544"/>
        <c:axId val="120142080"/>
      </c:lineChart>
      <c:catAx>
        <c:axId val="12014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142080"/>
        <c:crosses val="autoZero"/>
        <c:auto val="1"/>
        <c:lblAlgn val="ctr"/>
        <c:lblOffset val="100"/>
        <c:noMultiLvlLbl val="0"/>
      </c:catAx>
      <c:valAx>
        <c:axId val="120142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1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Лист2!$B$3:$B$6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09792"/>
        <c:axId val="120211328"/>
      </c:lineChart>
      <c:catAx>
        <c:axId val="12020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211328"/>
        <c:crosses val="autoZero"/>
        <c:auto val="1"/>
        <c:lblAlgn val="ctr"/>
        <c:lblOffset val="100"/>
        <c:noMultiLvlLbl val="0"/>
      </c:catAx>
      <c:valAx>
        <c:axId val="12021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20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FFE3E-3DE0-4C92-87ED-AFF7A0E149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7BF3B-7747-4DDD-91D8-28B3755B107A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/>
            <a:t>Постоянное привлечение денежных средств</a:t>
          </a:r>
        </a:p>
      </dgm:t>
    </dgm:pt>
    <dgm:pt modelId="{D57CB888-71A7-41E3-AE16-1D8769E2A62F}" type="parTrans" cxnId="{2AFCC96F-1894-4779-B34D-E6D52C7312D9}">
      <dgm:prSet/>
      <dgm:spPr/>
      <dgm:t>
        <a:bodyPr/>
        <a:lstStyle/>
        <a:p>
          <a:endParaRPr lang="ru-RU"/>
        </a:p>
      </dgm:t>
    </dgm:pt>
    <dgm:pt modelId="{935898E8-FD38-483A-A73C-A8D3889D4922}" type="sibTrans" cxnId="{2AFCC96F-1894-4779-B34D-E6D52C7312D9}">
      <dgm:prSet/>
      <dgm:spPr/>
      <dgm:t>
        <a:bodyPr/>
        <a:lstStyle/>
        <a:p>
          <a:endParaRPr lang="ru-RU"/>
        </a:p>
      </dgm:t>
    </dgm:pt>
    <dgm:pt modelId="{6F81CF9D-DFA9-4BBA-93BF-0040CE17F464}">
      <dgm:prSet phldrT="[Текст]"/>
      <dgm:spPr>
        <a:solidFill>
          <a:srgbClr val="996600"/>
        </a:solidFill>
      </dgm:spPr>
      <dgm:t>
        <a:bodyPr/>
        <a:lstStyle/>
        <a:p>
          <a:pPr algn="ctr"/>
          <a:r>
            <a:rPr lang="ru-RU" dirty="0"/>
            <a:t>Доход есть пока существует приток денег</a:t>
          </a:r>
        </a:p>
      </dgm:t>
    </dgm:pt>
    <dgm:pt modelId="{5BDC3615-2C9C-4C37-9BD6-58AB2F71445B}" type="parTrans" cxnId="{86131BC0-B8D1-4DE5-AF28-44E21625D180}">
      <dgm:prSet/>
      <dgm:spPr/>
      <dgm:t>
        <a:bodyPr/>
        <a:lstStyle/>
        <a:p>
          <a:endParaRPr lang="ru-RU"/>
        </a:p>
      </dgm:t>
    </dgm:pt>
    <dgm:pt modelId="{BC7A720F-94A4-46D0-B05B-C5B8F1334781}" type="sibTrans" cxnId="{86131BC0-B8D1-4DE5-AF28-44E21625D180}">
      <dgm:prSet/>
      <dgm:spPr/>
      <dgm:t>
        <a:bodyPr/>
        <a:lstStyle/>
        <a:p>
          <a:endParaRPr lang="ru-RU"/>
        </a:p>
      </dgm:t>
    </dgm:pt>
    <dgm:pt modelId="{1DF9CB69-3EB4-4ED3-9590-02ED0201CDFE}">
      <dgm:prSet phldrT="[Текст]"/>
      <dgm:spPr/>
      <dgm:t>
        <a:bodyPr/>
        <a:lstStyle/>
        <a:p>
          <a:pPr marL="0" indent="457200"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   Доход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организаторов пирамиды и выплаты инвестиционного дохода участникам формируется до тех пор пока существует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приток от новых участников</a:t>
          </a:r>
          <a:endParaRPr lang="ru-RU" dirty="0"/>
        </a:p>
      </dgm:t>
    </dgm:pt>
    <dgm:pt modelId="{0C920281-3848-4606-A4B6-9395B21E6678}" type="parTrans" cxnId="{6A28AAA2-2933-422E-9243-05B8E9DF466A}">
      <dgm:prSet/>
      <dgm:spPr/>
      <dgm:t>
        <a:bodyPr/>
        <a:lstStyle/>
        <a:p>
          <a:endParaRPr lang="ru-RU"/>
        </a:p>
      </dgm:t>
    </dgm:pt>
    <dgm:pt modelId="{774C55E0-3B70-4ECE-99D7-033FD8E21D31}" type="sibTrans" cxnId="{6A28AAA2-2933-422E-9243-05B8E9DF466A}">
      <dgm:prSet/>
      <dgm:spPr/>
      <dgm:t>
        <a:bodyPr/>
        <a:lstStyle/>
        <a:p>
          <a:endParaRPr lang="ru-RU"/>
        </a:p>
      </dgm:t>
    </dgm:pt>
    <dgm:pt modelId="{77B9484F-B37B-49E1-8E28-445680DDFB1E}">
      <dgm:prSet phldrT="[Текст]"/>
      <dgm:spPr>
        <a:solidFill>
          <a:srgbClr val="993366"/>
        </a:solidFill>
      </dgm:spPr>
      <dgm:t>
        <a:bodyPr/>
        <a:lstStyle/>
        <a:p>
          <a:pPr algn="ctr"/>
          <a:r>
            <a:rPr lang="ru-RU" dirty="0" smtClean="0"/>
            <a:t>Стимулирование притока денег </a:t>
          </a:r>
          <a:r>
            <a:rPr lang="ru-RU" dirty="0"/>
            <a:t>из взносов новых участников</a:t>
          </a:r>
        </a:p>
      </dgm:t>
    </dgm:pt>
    <dgm:pt modelId="{CB74610F-5CCA-441A-A839-7E42CAB0D2BF}" type="parTrans" cxnId="{709372CE-BDD3-48E1-B389-1A8C092A6653}">
      <dgm:prSet/>
      <dgm:spPr/>
      <dgm:t>
        <a:bodyPr/>
        <a:lstStyle/>
        <a:p>
          <a:endParaRPr lang="ru-RU"/>
        </a:p>
      </dgm:t>
    </dgm:pt>
    <dgm:pt modelId="{7DA18839-31D3-4CAB-9D5B-8CD4ECB62558}" type="sibTrans" cxnId="{709372CE-BDD3-48E1-B389-1A8C092A6653}">
      <dgm:prSet/>
      <dgm:spPr/>
      <dgm:t>
        <a:bodyPr/>
        <a:lstStyle/>
        <a:p>
          <a:endParaRPr lang="ru-RU"/>
        </a:p>
      </dgm:t>
    </dgm:pt>
    <dgm:pt modelId="{2D314498-FBD4-46AA-BFB8-4846521CC9EE}">
      <dgm:prSet phldrT="[Текст]"/>
      <dgm:spPr/>
      <dgm:t>
        <a:bodyPr/>
        <a:lstStyle/>
        <a:p>
          <a:pPr marL="228600" indent="0" algn="l"/>
          <a:endParaRPr lang="ru-RU" sz="2000" dirty="0"/>
        </a:p>
      </dgm:t>
    </dgm:pt>
    <dgm:pt modelId="{4272CC8F-3996-43D7-A503-366A062AF64A}" type="parTrans" cxnId="{055408E0-DFBE-4A78-9968-A6F155FBF144}">
      <dgm:prSet/>
      <dgm:spPr/>
      <dgm:t>
        <a:bodyPr/>
        <a:lstStyle/>
        <a:p>
          <a:endParaRPr lang="ru-RU"/>
        </a:p>
      </dgm:t>
    </dgm:pt>
    <dgm:pt modelId="{33230371-0C69-40F7-91A8-B6FEC4819213}" type="sibTrans" cxnId="{055408E0-DFBE-4A78-9968-A6F155FBF144}">
      <dgm:prSet/>
      <dgm:spPr/>
      <dgm:t>
        <a:bodyPr/>
        <a:lstStyle/>
        <a:p>
          <a:endParaRPr lang="ru-RU"/>
        </a:p>
      </dgm:t>
    </dgm:pt>
    <dgm:pt modelId="{A67CE7DB-BF77-4931-9F2F-B0AACDBC05B1}">
      <dgm:prSet phldrT="[Текст]"/>
      <dgm:spPr/>
      <dgm:t>
        <a:bodyPr/>
        <a:lstStyle/>
        <a:p>
          <a:pPr marL="228600" indent="0" algn="l"/>
          <a:endParaRPr lang="ru-RU" dirty="0"/>
        </a:p>
      </dgm:t>
    </dgm:pt>
    <dgm:pt modelId="{38B07808-31FC-441C-BE22-4D4C1970BF41}" type="parTrans" cxnId="{64738B85-0BFC-4F90-B380-8AF87CCAC60B}">
      <dgm:prSet/>
      <dgm:spPr/>
      <dgm:t>
        <a:bodyPr/>
        <a:lstStyle/>
        <a:p>
          <a:endParaRPr lang="ru-RU"/>
        </a:p>
      </dgm:t>
    </dgm:pt>
    <dgm:pt modelId="{BCB0E010-5AC4-487A-B8C3-2C83F9B3E27F}" type="sibTrans" cxnId="{64738B85-0BFC-4F90-B380-8AF87CCAC60B}">
      <dgm:prSet/>
      <dgm:spPr/>
      <dgm:t>
        <a:bodyPr/>
        <a:lstStyle/>
        <a:p>
          <a:endParaRPr lang="ru-RU"/>
        </a:p>
      </dgm:t>
    </dgm:pt>
    <dgm:pt modelId="{4C743877-BC3E-4310-AEB0-BB66A731B277}">
      <dgm:prSet phldrT="[Текст]"/>
      <dgm:spPr/>
      <dgm:t>
        <a:bodyPr/>
        <a:lstStyle/>
        <a:p>
          <a:pPr marL="0" indent="457200"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   В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многоуровневых пирамидах привлечение участников стимулируется денежными выплатами из взносов новых участников</a:t>
          </a:r>
          <a:endParaRPr lang="ru-RU" dirty="0"/>
        </a:p>
      </dgm:t>
    </dgm:pt>
    <dgm:pt modelId="{40CEBF8A-90F3-452A-AF1F-4A6597433FFE}" type="parTrans" cxnId="{B7AB0160-4E4C-4593-A83C-B9E904AEB286}">
      <dgm:prSet/>
      <dgm:spPr/>
      <dgm:t>
        <a:bodyPr/>
        <a:lstStyle/>
        <a:p>
          <a:endParaRPr lang="ru-RU"/>
        </a:p>
      </dgm:t>
    </dgm:pt>
    <dgm:pt modelId="{30E2F90A-CD7B-4256-A051-004D9F5FDA30}" type="sibTrans" cxnId="{B7AB0160-4E4C-4593-A83C-B9E904AEB286}">
      <dgm:prSet/>
      <dgm:spPr/>
      <dgm:t>
        <a:bodyPr/>
        <a:lstStyle/>
        <a:p>
          <a:endParaRPr lang="ru-RU"/>
        </a:p>
      </dgm:t>
    </dgm:pt>
    <dgm:pt modelId="{344A2B20-31FF-433B-A3F3-E36E2A2C3636}">
      <dgm:prSet phldrT="[Текст]" custT="1"/>
      <dgm:spPr/>
      <dgm:t>
        <a:bodyPr/>
        <a:lstStyle/>
        <a:p>
          <a:pPr marL="0" indent="457200"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Финансовая пирамида – это социально-экономическая система, основывающаяся на постоянном привлечении денежных средств участников под обещания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нерыночно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высокой доходности, без реальной деловой цели инвестирования</a:t>
          </a:r>
          <a:endParaRPr lang="ru-RU" sz="2000" dirty="0"/>
        </a:p>
      </dgm:t>
    </dgm:pt>
    <dgm:pt modelId="{F9113F27-58F5-45FD-BB5D-CBAD7A478C07}" type="parTrans" cxnId="{AB7E82FB-C8D3-4F5F-A2D4-B8DF97D9E5DE}">
      <dgm:prSet/>
      <dgm:spPr/>
      <dgm:t>
        <a:bodyPr/>
        <a:lstStyle/>
        <a:p>
          <a:endParaRPr lang="ru-RU"/>
        </a:p>
      </dgm:t>
    </dgm:pt>
    <dgm:pt modelId="{F57C0C1C-A434-41A8-B081-A74E5EA19DFD}" type="sibTrans" cxnId="{AB7E82FB-C8D3-4F5F-A2D4-B8DF97D9E5DE}">
      <dgm:prSet/>
      <dgm:spPr/>
      <dgm:t>
        <a:bodyPr/>
        <a:lstStyle/>
        <a:p>
          <a:endParaRPr lang="ru-RU"/>
        </a:p>
      </dgm:t>
    </dgm:pt>
    <dgm:pt modelId="{152D3ED3-8BA3-4D60-B2A8-6503C12F394C}" type="pres">
      <dgm:prSet presAssocID="{EC7FFE3E-3DE0-4C92-87ED-AFF7A0E14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27824-B7F5-4A1A-9917-45C823EE62F6}" type="pres">
      <dgm:prSet presAssocID="{AD87BF3B-7747-4DDD-91D8-28B3755B10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ED46C-2A13-41B4-B286-4E9FB1B7B7B7}" type="pres">
      <dgm:prSet presAssocID="{AD87BF3B-7747-4DDD-91D8-28B3755B107A}" presName="childText" presStyleLbl="revTx" presStyleIdx="0" presStyleCnt="3" custLinFactNeighborX="403" custLinFactNeighborY="2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BD61F-D8B8-4FFB-9A3F-098122373195}" type="pres">
      <dgm:prSet presAssocID="{6F81CF9D-DFA9-4BBA-93BF-0040CE17F464}" presName="parentText" presStyleLbl="node1" presStyleIdx="1" presStyleCnt="3" custLinFactNeighborX="403" custLinFactNeighborY="-21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F0887-675F-4735-B115-E2DBCA4F52D2}" type="pres">
      <dgm:prSet presAssocID="{6F81CF9D-DFA9-4BBA-93BF-0040CE17F464}" presName="childText" presStyleLbl="revTx" presStyleIdx="1" presStyleCnt="3" custLinFactNeighborX="-468" custLinFactNeighborY="-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8E643-0BE1-4ED0-888F-E9F0898D871B}" type="pres">
      <dgm:prSet presAssocID="{77B9484F-B37B-49E1-8E28-445680DDFB1E}" presName="parentText" presStyleLbl="node1" presStyleIdx="2" presStyleCnt="3" custLinFactNeighborX="-468" custLinFactNeighborY="-25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A5A-3D3E-4B0A-96CA-ABC44EDC7C8C}" type="pres">
      <dgm:prSet presAssocID="{77B9484F-B37B-49E1-8E28-445680DDFB1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26B1E-BA34-4149-91BD-22D55BAC754F}" type="presOf" srcId="{A67CE7DB-BF77-4931-9F2F-B0AACDBC05B1}" destId="{5C1F0887-675F-4735-B115-E2DBCA4F52D2}" srcOrd="0" destOrd="1" presId="urn:microsoft.com/office/officeart/2005/8/layout/vList2"/>
    <dgm:cxn modelId="{B7AB0160-4E4C-4593-A83C-B9E904AEB286}" srcId="{77B9484F-B37B-49E1-8E28-445680DDFB1E}" destId="{4C743877-BC3E-4310-AEB0-BB66A731B277}" srcOrd="0" destOrd="0" parTransId="{40CEBF8A-90F3-452A-AF1F-4A6597433FFE}" sibTransId="{30E2F90A-CD7B-4256-A051-004D9F5FDA30}"/>
    <dgm:cxn modelId="{86131BC0-B8D1-4DE5-AF28-44E21625D180}" srcId="{EC7FFE3E-3DE0-4C92-87ED-AFF7A0E149C6}" destId="{6F81CF9D-DFA9-4BBA-93BF-0040CE17F464}" srcOrd="1" destOrd="0" parTransId="{5BDC3615-2C9C-4C37-9BD6-58AB2F71445B}" sibTransId="{BC7A720F-94A4-46D0-B05B-C5B8F1334781}"/>
    <dgm:cxn modelId="{AD947228-DE3B-4030-8705-1A80E6F9EAEE}" type="presOf" srcId="{4C743877-BC3E-4310-AEB0-BB66A731B277}" destId="{C5F22A5A-3D3E-4B0A-96CA-ABC44EDC7C8C}" srcOrd="0" destOrd="0" presId="urn:microsoft.com/office/officeart/2005/8/layout/vList2"/>
    <dgm:cxn modelId="{709372CE-BDD3-48E1-B389-1A8C092A6653}" srcId="{EC7FFE3E-3DE0-4C92-87ED-AFF7A0E149C6}" destId="{77B9484F-B37B-49E1-8E28-445680DDFB1E}" srcOrd="2" destOrd="0" parTransId="{CB74610F-5CCA-441A-A839-7E42CAB0D2BF}" sibTransId="{7DA18839-31D3-4CAB-9D5B-8CD4ECB62558}"/>
    <dgm:cxn modelId="{FDF6E0D6-8819-43BE-8255-0240631EE496}" type="presOf" srcId="{AD87BF3B-7747-4DDD-91D8-28B3755B107A}" destId="{72127824-B7F5-4A1A-9917-45C823EE62F6}" srcOrd="0" destOrd="0" presId="urn:microsoft.com/office/officeart/2005/8/layout/vList2"/>
    <dgm:cxn modelId="{4E70622C-FBB7-4762-9D7D-C748741122B1}" type="presOf" srcId="{1DF9CB69-3EB4-4ED3-9590-02ED0201CDFE}" destId="{5C1F0887-675F-4735-B115-E2DBCA4F52D2}" srcOrd="0" destOrd="0" presId="urn:microsoft.com/office/officeart/2005/8/layout/vList2"/>
    <dgm:cxn modelId="{19965E98-36A5-4E68-9CDB-514C3CC18504}" type="presOf" srcId="{2D314498-FBD4-46AA-BFB8-4846521CC9EE}" destId="{780ED46C-2A13-41B4-B286-4E9FB1B7B7B7}" srcOrd="0" destOrd="1" presId="urn:microsoft.com/office/officeart/2005/8/layout/vList2"/>
    <dgm:cxn modelId="{AB7E82FB-C8D3-4F5F-A2D4-B8DF97D9E5DE}" srcId="{AD87BF3B-7747-4DDD-91D8-28B3755B107A}" destId="{344A2B20-31FF-433B-A3F3-E36E2A2C3636}" srcOrd="0" destOrd="0" parTransId="{F9113F27-58F5-45FD-BB5D-CBAD7A478C07}" sibTransId="{F57C0C1C-A434-41A8-B081-A74E5EA19DFD}"/>
    <dgm:cxn modelId="{055408E0-DFBE-4A78-9968-A6F155FBF144}" srcId="{AD87BF3B-7747-4DDD-91D8-28B3755B107A}" destId="{2D314498-FBD4-46AA-BFB8-4846521CC9EE}" srcOrd="1" destOrd="0" parTransId="{4272CC8F-3996-43D7-A503-366A062AF64A}" sibTransId="{33230371-0C69-40F7-91A8-B6FEC4819213}"/>
    <dgm:cxn modelId="{64738B85-0BFC-4F90-B380-8AF87CCAC60B}" srcId="{6F81CF9D-DFA9-4BBA-93BF-0040CE17F464}" destId="{A67CE7DB-BF77-4931-9F2F-B0AACDBC05B1}" srcOrd="1" destOrd="0" parTransId="{38B07808-31FC-441C-BE22-4D4C1970BF41}" sibTransId="{BCB0E010-5AC4-487A-B8C3-2C83F9B3E27F}"/>
    <dgm:cxn modelId="{D529C6CD-4B75-4156-8F17-B9AF5A4DE0A1}" type="presOf" srcId="{EC7FFE3E-3DE0-4C92-87ED-AFF7A0E149C6}" destId="{152D3ED3-8BA3-4D60-B2A8-6503C12F394C}" srcOrd="0" destOrd="0" presId="urn:microsoft.com/office/officeart/2005/8/layout/vList2"/>
    <dgm:cxn modelId="{58F1F967-9665-48CC-8044-38958DE55DDB}" type="presOf" srcId="{344A2B20-31FF-433B-A3F3-E36E2A2C3636}" destId="{780ED46C-2A13-41B4-B286-4E9FB1B7B7B7}" srcOrd="0" destOrd="0" presId="urn:microsoft.com/office/officeart/2005/8/layout/vList2"/>
    <dgm:cxn modelId="{6A28AAA2-2933-422E-9243-05B8E9DF466A}" srcId="{6F81CF9D-DFA9-4BBA-93BF-0040CE17F464}" destId="{1DF9CB69-3EB4-4ED3-9590-02ED0201CDFE}" srcOrd="0" destOrd="0" parTransId="{0C920281-3848-4606-A4B6-9395B21E6678}" sibTransId="{774C55E0-3B70-4ECE-99D7-033FD8E21D31}"/>
    <dgm:cxn modelId="{2AFCC96F-1894-4779-B34D-E6D52C7312D9}" srcId="{EC7FFE3E-3DE0-4C92-87ED-AFF7A0E149C6}" destId="{AD87BF3B-7747-4DDD-91D8-28B3755B107A}" srcOrd="0" destOrd="0" parTransId="{D57CB888-71A7-41E3-AE16-1D8769E2A62F}" sibTransId="{935898E8-FD38-483A-A73C-A8D3889D4922}"/>
    <dgm:cxn modelId="{58378797-630F-4F48-8376-749ED66646DC}" type="presOf" srcId="{6F81CF9D-DFA9-4BBA-93BF-0040CE17F464}" destId="{E41BD61F-D8B8-4FFB-9A3F-098122373195}" srcOrd="0" destOrd="0" presId="urn:microsoft.com/office/officeart/2005/8/layout/vList2"/>
    <dgm:cxn modelId="{E358F91A-C741-473F-915D-AA50910053F9}" type="presOf" srcId="{77B9484F-B37B-49E1-8E28-445680DDFB1E}" destId="{6D38E643-0BE1-4ED0-888F-E9F0898D871B}" srcOrd="0" destOrd="0" presId="urn:microsoft.com/office/officeart/2005/8/layout/vList2"/>
    <dgm:cxn modelId="{557BBC7F-508A-4D19-BFA8-41645FA27001}" type="presParOf" srcId="{152D3ED3-8BA3-4D60-B2A8-6503C12F394C}" destId="{72127824-B7F5-4A1A-9917-45C823EE62F6}" srcOrd="0" destOrd="0" presId="urn:microsoft.com/office/officeart/2005/8/layout/vList2"/>
    <dgm:cxn modelId="{593F96A0-331C-46D9-B9FB-514C6D45967B}" type="presParOf" srcId="{152D3ED3-8BA3-4D60-B2A8-6503C12F394C}" destId="{780ED46C-2A13-41B4-B286-4E9FB1B7B7B7}" srcOrd="1" destOrd="0" presId="urn:microsoft.com/office/officeart/2005/8/layout/vList2"/>
    <dgm:cxn modelId="{7CC6E75F-4D29-4410-AFCD-233DEC0E8DF8}" type="presParOf" srcId="{152D3ED3-8BA3-4D60-B2A8-6503C12F394C}" destId="{E41BD61F-D8B8-4FFB-9A3F-098122373195}" srcOrd="2" destOrd="0" presId="urn:microsoft.com/office/officeart/2005/8/layout/vList2"/>
    <dgm:cxn modelId="{902FDA53-92A4-4911-AAB7-34E31282F724}" type="presParOf" srcId="{152D3ED3-8BA3-4D60-B2A8-6503C12F394C}" destId="{5C1F0887-675F-4735-B115-E2DBCA4F52D2}" srcOrd="3" destOrd="0" presId="urn:microsoft.com/office/officeart/2005/8/layout/vList2"/>
    <dgm:cxn modelId="{DCDA89F2-F06F-4BEA-8114-76EA64D86A76}" type="presParOf" srcId="{152D3ED3-8BA3-4D60-B2A8-6503C12F394C}" destId="{6D38E643-0BE1-4ED0-888F-E9F0898D871B}" srcOrd="4" destOrd="0" presId="urn:microsoft.com/office/officeart/2005/8/layout/vList2"/>
    <dgm:cxn modelId="{267C1BC0-1ED4-4B09-BB77-7DB202120F0E}" type="presParOf" srcId="{152D3ED3-8BA3-4D60-B2A8-6503C12F394C}" destId="{C5F22A5A-3D3E-4B0A-96CA-ABC44EDC7C8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0.02742</cdr:x>
      <cdr:y>0.80208</cdr:y>
    </cdr:from>
    <cdr:to>
      <cdr:x>0.27581</cdr:x>
      <cdr:y>0.92361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925" y="2200275"/>
          <a:ext cx="14668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зарождения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0.1039</cdr:x>
      <cdr:y>0.05513</cdr:y>
    </cdr:from>
    <cdr:to>
      <cdr:x>0.86854</cdr:x>
      <cdr:y>0.79155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90316" y="226284"/>
          <a:ext cx="6552164" cy="30226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Стадия зарождения:</a:t>
          </a:r>
        </a:p>
        <a:p xmlns:a="http://schemas.openxmlformats.org/drawingml/2006/main"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юридическое и организационное оформление</a:t>
          </a:r>
        </a:p>
        <a:p xmlns:a="http://schemas.openxmlformats.org/drawingml/2006/main">
          <a:pPr algn="ctr"/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ачало продвижения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0.80484</cdr:x>
      <cdr:y>0.63158</cdr:y>
    </cdr:from>
    <cdr:to>
      <cdr:x>1</cdr:x>
      <cdr:y>0.74964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6635" y="2592288"/>
          <a:ext cx="1672317" cy="48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0.17097</cdr:x>
      <cdr:y>0.12153</cdr:y>
    </cdr:from>
    <cdr:to>
      <cdr:x>0.46129</cdr:x>
      <cdr:y>0.23611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333375"/>
          <a:ext cx="17145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стадия насыщения</a:t>
          </a:r>
        </a:p>
      </cdr:txBody>
    </cdr:sp>
  </cdr:relSizeAnchor>
  <cdr:relSizeAnchor xmlns:cdr="http://schemas.openxmlformats.org/drawingml/2006/chartDrawing">
    <cdr:from>
      <cdr:x>0.6129</cdr:x>
      <cdr:y>0.27431</cdr:y>
    </cdr:from>
    <cdr:to>
      <cdr:x>0.90323</cdr:x>
      <cdr:y>0.35764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9500" y="752475"/>
          <a:ext cx="1714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критическая стадия</a:t>
          </a:r>
        </a:p>
      </cdr:txBody>
    </cdr:sp>
  </cdr:relSizeAnchor>
  <cdr:relSizeAnchor xmlns:cdr="http://schemas.openxmlformats.org/drawingml/2006/chartDrawing">
    <cdr:from>
      <cdr:x>0.15966</cdr:x>
      <cdr:y>0.30247</cdr:y>
    </cdr:from>
    <cdr:to>
      <cdr:x>0.81513</cdr:x>
      <cdr:y>0.49545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1241455"/>
          <a:ext cx="56166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97DFA-419A-450A-8FC1-64E0BC03079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6AEEB-716C-40DC-9070-8EC148D3A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4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5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008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chemeClr val="tx1"/>
                </a:solidFill>
              </a:rPr>
              <a:t>Федеральный методический центр по финансовой грамотности системы общего и среднего профессионального образования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Контракт </a:t>
            </a:r>
            <a:r>
              <a:rPr lang="ru-RU" sz="1800" dirty="0">
                <a:solidFill>
                  <a:schemeClr val="tx1"/>
                </a:solidFill>
              </a:rPr>
              <a:t>«Содействие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грамотности» </a:t>
            </a:r>
            <a:r>
              <a:rPr lang="ru-RU" sz="1800" dirty="0" smtClean="0">
                <a:solidFill>
                  <a:schemeClr val="tx1"/>
                </a:solidFill>
              </a:rPr>
              <a:t>№FEFLP/QCВS-2.5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304135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Электронное пособие в схемах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«Содержательное наполнение и методические подходы к организации процесса обучения основам финансовой грамотности. Финансовое мошенничество и финансовые пирамиды»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Под общей </a:t>
            </a:r>
            <a:r>
              <a:rPr lang="ru-RU" sz="1800">
                <a:solidFill>
                  <a:schemeClr val="tx1"/>
                </a:solidFill>
              </a:rPr>
              <a:t>редакцией </a:t>
            </a:r>
            <a:r>
              <a:rPr lang="ru-RU" sz="180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С.Г. </a:t>
            </a:r>
            <a:r>
              <a:rPr lang="ru-RU" sz="1800" dirty="0" err="1" smtClean="0">
                <a:solidFill>
                  <a:schemeClr val="tx1"/>
                </a:solidFill>
              </a:rPr>
              <a:t>Вагина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Москва, 2016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6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резкое ускорение процессов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нашей жизни (технологическая сингулярность);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отставание технологий защиты функционирования финансовых систем всех уровней 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кибермошенниками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поведенческий и интеллектуальный разрыв между организаторами мошеннических схем и другими участниками финансовых отношений;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сверхвысокие доходы участников финансовых афер при весьма умеренном наказании в большинстве стран мира;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поведенческих стереотипов участников финансово-денежных отношений новому уровню рисков.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общие признаки указывающие на риски финансового мошенничества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142984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вознаграждение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существенно превышает деловую практику по данному типу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сделок;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технологий «социальной инженерии» и манипулирование такими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интересами как жадность, желание быстро разбогатеть,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решить все финансовые проблемы в короткий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первоначальных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выплат;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анонимность контрагента;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мгновенного принятия сложного финансового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складывающейся ситуации стандартной схеме;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указания на эксклюзивный,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кастомизированный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нацеленность на высокий гарантированный доход, несоразмерный объему  инвестиций или затратами труда;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неадекватно высокий уровень доверия к контрагентам, граничащий с наивностью;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отсутствие критического взгляда на фактическое состояние ситуации;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регламента пользования финансовыми инструментами;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невнимательность при осуществлении транзакций с банкоматами или с использованием программных продуктов;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низкая финансовая грамотность;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нежелание  погружаться в детали сделки или читать условия договора в полном объеме;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(II)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 от советов и консультаций профессиональных юристов и экономистов при оценке и заключении сделки;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к принятию быстрых необдуманных финансовых решений;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игнорирование предупреждений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дисклеймеров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контролирующих и правоохранительных органов;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потеря бдительности при взаимодействии с незнакомыми или малознакомыми контрагентами;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технологическая отсталость в условиях современных финансовых взаимодействий;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готовность к риску, зачастую на грани «русской рулетки».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Финансовое мошенничество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11560" y="2062134"/>
            <a:ext cx="3384376" cy="309505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«хищение чужого имущества или приобретение права на чужое имущества путем обмана или злоупотребления доверием»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303668" y="2062133"/>
            <a:ext cx="3384376" cy="3095059"/>
          </a:xfrm>
          <a:prstGeom prst="roundRect">
            <a:avLst>
              <a:gd name="adj" fmla="val 62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Финансовое мошенничество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8990" y="1884796"/>
            <a:ext cx="1830410" cy="354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7167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95 % жителей Земли – находятся в зоне покрытия сотовых сетей.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сим-карт в мире фактически сравнялось с численностью населения.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пользователей интернета превышает 40%. Объем IP-трафика, по прогнозам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Cisco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2015–2020 годах будет расти в среднем на 22% в год.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0004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92880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IB, в России ущерб в связи с атаками на банки в 2015-2016 годах составил более 1,5 млрд. руб.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Ежедневно жертвами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киберинцидентов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России становятся 16 компаний, которые теряют в день в общей сложности почти 500 тыс. руб.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целом в 2016 году ущерб мировой экономики от действий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киберпреступников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превысил $ 35 млрд.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me56.ru/userfiles/news/large/33477_v-orenburge-politseyskie-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429552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и способы минимизации рисков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23528" y="2791235"/>
            <a:ext cx="2322512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offline: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323528" y="1415975"/>
            <a:ext cx="2322512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5592" y="1415975"/>
            <a:ext cx="5706887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5592" y="2467764"/>
            <a:ext cx="5706887" cy="4248472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только банкоматами, установленными в безопасных местах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осматривать банкомат, перед его использованием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клавиатуру при вводе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услугу SMS-оповещения о проведенных операциях по карте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согласие на получение карты по почте и ее активации по телефону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вместе с картой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сообщать по мобильным или стационарным телефонам реквизиты карты и ее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суточного снятия наличных по карте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блокировать карту немедленно в случае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утери/хищения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1239835"/>
            <a:ext cx="0" cy="5501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34771" y="3933842"/>
            <a:ext cx="2007713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банкоматы и терминалы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634771" y="5076449"/>
            <a:ext cx="2007713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магазинах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ресторанах</a:t>
            </a:r>
          </a:p>
        </p:txBody>
      </p:sp>
      <p:pic>
        <p:nvPicPr>
          <p:cNvPr id="1026" name="Picture 2" descr="http://bankigid.net/wp-content/uploads/2015/07/pinkod-kar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36" y="75720"/>
            <a:ext cx="1468660" cy="9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berbanktut.ru/wp-content/uploads/2016/04/%D0%9D%D0%B5-%D1%81%D0%BE%D0%BE%D0%B1%D1%89%D0%B0%D0%B9%D1%82%D0%B5-%D0%9F%D0%98%D0%9D-%D0%BA%D0%BE%D0%B4-%D1%82%D1%80%D0%B5%D1%82%D1%8C%D0%B8%D0%BC-%D0%BB%D0%B8%D1%86%D0%B0%D0%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1" y="111939"/>
            <a:ext cx="1703015" cy="10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умножения 1"/>
          <p:cNvSpPr/>
          <p:nvPr/>
        </p:nvSpPr>
        <p:spPr>
          <a:xfrm>
            <a:off x="7654094" y="-143953"/>
            <a:ext cx="1296144" cy="1339227"/>
          </a:xfrm>
          <a:prstGeom prst="mathMultiply">
            <a:avLst>
              <a:gd name="adj1" fmla="val 81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установка на банкоматы нештатного оборудования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скиммеров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которое позволяет фиксировать данные банковской карты (информацию с магнитной полосы банковской карты и вводимый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-код) для последующего хищения денежных средств со счета банковской карты.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1026" name="Picture 2" descr="http://informburo.kz/img/article/78/9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768" y="6455266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informburo.kz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32100"/>
            <a:ext cx="216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ru-RU" dirty="0">
                <a:latin typeface="Times New Roman" pitchFamily="18" charset="0"/>
                <a:cs typeface="Times New Roman" pitchFamily="18" charset="0"/>
              </a:rPr>
              <a:t>*от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skim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снимать сливки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62" y="2643182"/>
            <a:ext cx="7771899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Вагин</a:t>
            </a:r>
            <a:r>
              <a:rPr lang="ru-RU" b="1" dirty="0" smtClean="0"/>
              <a:t> С.Г.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доктор экономических наук, профессор</a:t>
            </a:r>
          </a:p>
          <a:p>
            <a:pPr marL="0" indent="0">
              <a:buNone/>
            </a:pPr>
            <a:r>
              <a:rPr lang="ru-RU" b="1" dirty="0" err="1" smtClean="0"/>
              <a:t>Суровушкина</a:t>
            </a:r>
            <a:r>
              <a:rPr lang="ru-RU" b="1" dirty="0" smtClean="0"/>
              <a:t> Е.Н.</a:t>
            </a:r>
            <a:r>
              <a:rPr lang="ru-RU" dirty="0" smtClean="0"/>
              <a:t>, кандидат экономических  наук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Авторский коллектив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099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95536" y="3428214"/>
            <a:ext cx="2250504" cy="77641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online: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405036" y="1415975"/>
            <a:ext cx="2236460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5593" y="1415975"/>
            <a:ext cx="5553226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5593" y="2592288"/>
            <a:ext cx="5553226" cy="4077072"/>
          </a:xfrm>
          <a:prstGeom prst="roundRect">
            <a:avLst>
              <a:gd name="adj" fmla="val 11361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программы защиты и обеспечения безопасности компьютера в Интернете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финансовые операции только с защищенных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пароль доступа к своему счету через интернет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надежные пароли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работы выходить из учетной записи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электронные сообщения с запросом на изменение параметров защиты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разные инструменты для разных видов расчетов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1239835"/>
            <a:ext cx="0" cy="5501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25272" y="4365104"/>
            <a:ext cx="2016224" cy="77641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</a:p>
        </p:txBody>
      </p:sp>
      <p:pic>
        <p:nvPicPr>
          <p:cNvPr id="2050" name="Picture 2" descr="http://blogocms.ru/wp-content/uploads/2016/03/index-300x1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588"/>
            <a:ext cx="1106340" cy="4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blacklist.net/media/httpS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327"/>
            <a:ext cx="1357146" cy="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928662" y="2857496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сотрудников отделения банка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2000232" y="1428736"/>
            <a:ext cx="5553226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заблокировать карту на примере ЦБ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blogocms.ru/wp-content/uploads/2016/03/index-300x1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588"/>
            <a:ext cx="1106340" cy="4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blacklist.net/media/httpS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327"/>
            <a:ext cx="1357146" cy="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22"/>
          <p:cNvSpPr/>
          <p:nvPr/>
        </p:nvSpPr>
        <p:spPr>
          <a:xfrm>
            <a:off x="4929190" y="2857496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контактный центр или клиентскую службу*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22"/>
          <p:cNvSpPr/>
          <p:nvPr/>
        </p:nvSpPr>
        <p:spPr>
          <a:xfrm>
            <a:off x="928662" y="4429132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сервис Мобильный банк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22"/>
          <p:cNvSpPr/>
          <p:nvPr/>
        </p:nvSpPr>
        <p:spPr>
          <a:xfrm>
            <a:off x="5000628" y="4429132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Сбербанк-Онлайн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929330"/>
            <a:ext cx="49292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 smtClean="0"/>
          </a:p>
          <a:p>
            <a:pPr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Позвонив по номеру 8-800-555-55-50; 8-800-200-37-47  </a:t>
            </a:r>
          </a:p>
          <a:p>
            <a:pPr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заблокировать карту при ее нахождении может и третье лицо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7654028"/>
              </p:ext>
            </p:extLst>
          </p:nvPr>
        </p:nvGraphicFramePr>
        <p:xfrm>
          <a:off x="71406" y="500042"/>
          <a:ext cx="892975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501" y="111678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технология интернет-мошенничества, заключающаяся в краже личных конфиденциальных данных, таких как пароли доступа, данные банковских и идентификационных карт, посредством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спамерской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рассылки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почтовых червей.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https://content.foto.my.mail.ru/mail/vald_de_murr/_blogs/i-4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5395766" cy="360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ontent.foto.my.mail.ru/mail/vald_de_murr/_blogs/i-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5867190" cy="363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93304" y="2960704"/>
            <a:ext cx="3744416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916832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886" y="191683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041" y="2960704"/>
            <a:ext cx="3807932" cy="3241336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осторожность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карту от риска мошенничества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инструменты для разных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 многофакторной аутентификации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4008" y="177281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1394872" y="3825288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почтовый</a:t>
            </a: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1403648" y="4689872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онлайновый</a:t>
            </a:r>
          </a:p>
        </p:txBody>
      </p:sp>
      <p:sp>
        <p:nvSpPr>
          <p:cNvPr id="13" name="Скругленный прямоугольник 22"/>
          <p:cNvSpPr/>
          <p:nvPr/>
        </p:nvSpPr>
        <p:spPr>
          <a:xfrm>
            <a:off x="1394872" y="5554456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комбинированный</a:t>
            </a:r>
          </a:p>
        </p:txBody>
      </p:sp>
    </p:spTree>
    <p:extLst>
      <p:ext uri="{BB962C8B-B14F-4D97-AF65-F5344CB8AC3E}">
        <p14:creationId xmlns:p14="http://schemas.microsoft.com/office/powerpoint/2010/main" val="16476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Вишинг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vishing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технология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заключающаяся в использовании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автонабирателей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возможностей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интернет-телефонии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кражи личных конфиденциальных данных, таких как пароли доступа, номера банковских и идентификационных карт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это вид мошенничества, при котором пользователь получает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СМС-сообщение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котором с виду надежный отправитель просит указать какую-либо ценную персональную информацию (например, пароль или данные кредитной карты).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представляет собой подобие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при котором мошенниками с той же целью рассылают электронные письма.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monway.ru/wp-content/uploads/2015/01/%D1%81%D0%BC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143512"/>
            <a:ext cx="2428892" cy="157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log.kaspersky.ru/files/2014/07/s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42852"/>
            <a:ext cx="214314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71472" y="2714620"/>
            <a:ext cx="290807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656184"/>
            <a:ext cx="290807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072323" y="1656184"/>
            <a:ext cx="4666495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081823" y="2592288"/>
            <a:ext cx="4656995" cy="3888431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изучить правила безопасного использования банковской карты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никому, в том числе сотруднику банка, ваши персональные данные и данные банковской карты;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факта мошенничества обратиться в ваше отделение банка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заблокировать карту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 по предложенному в смс  номеру телефона по вопросам безопасности вашей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79912" y="1621884"/>
            <a:ext cx="0" cy="497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571472" y="4429132"/>
            <a:ext cx="290807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Фарминг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(англ.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pharming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продвинутая версия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заключающаяся в переводе пользователей на фальшивый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краже конфиденциальной информации. </a:t>
            </a:r>
          </a:p>
        </p:txBody>
      </p:sp>
      <p:pic>
        <p:nvPicPr>
          <p:cNvPr id="4" name="Picture 4" descr="https://www.hackzone.ru/content/users/1/articles/fishing/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5532983" cy="296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nimatika.ru/netcat_files/userfiles/3/vkontakte-fe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1987" cy="270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3804" y="3688862"/>
            <a:ext cx="374441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Фарминг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916832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886" y="191683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71810"/>
            <a:ext cx="3807932" cy="2862079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антивирусной программы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обновлений от производителей  ПО и поставщика услуг Интернета.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URL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адреса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переходе на страницу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30129" y="1844824"/>
            <a:ext cx="13879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629" y="1031245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«Нигерийские письма»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(англ. «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Nigerianscam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 – электронное письмо с просьбой о помощи в переводе крупной денежной суммы, из которой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20-30% должно получить лицо, предоставляющее счет. При этом получателю необходимо срочно 6-10 тысяч долларов США отправить по системе электронных платежей по требованию адвоката.</a:t>
            </a:r>
          </a:p>
          <a:p>
            <a:pPr indent="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разновидность используется рассылка о выгодном капиталовложении или устройстве на высокооплачиваемую работу, получении наследства или иных способах быстрого обогащения при условии совершения  предварительных платежей.</a:t>
            </a:r>
          </a:p>
          <a:p>
            <a:pPr indent="3429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5.pikabu.ru/post_img/big/2014/07/02/10/1404314452_1401474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6875"/>
            <a:ext cx="3672408" cy="25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7/97/34/97034930_3248420_613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372"/>
            <a:ext cx="4248472" cy="22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1500174"/>
            <a:ext cx="7848871" cy="46434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Введение   …………………………………………………………………… 4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Раздел 1 Финансовое мошенничество. Финансовые пирамиды.</a:t>
            </a:r>
          </a:p>
          <a:p>
            <a:pPr marL="0" indent="0">
              <a:buNone/>
            </a:pPr>
            <a:r>
              <a:rPr lang="ru-RU" b="1" dirty="0" smtClean="0"/>
              <a:t>Методика преподавания…………….…………………………………….   5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Раздел 2 </a:t>
            </a:r>
            <a:r>
              <a:rPr lang="ru-RU" b="1" dirty="0" smtClean="0"/>
              <a:t>Финансовое мошенничество. Современное состояние уровня финансового мошенничества в России, способы, формы и методы противодействия………………………………………………………...….8 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Вопросы для самоконтроля и литература по разделу…………………………………………………………………...….45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Раздел </a:t>
            </a:r>
            <a:r>
              <a:rPr lang="ru-RU" b="1" dirty="0" smtClean="0"/>
              <a:t>3 Финансовые пирамиды. ……………………………….……….. 47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Вопросы для самоконтроля и литература по разделу…………………………………………………………………...….71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6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42910" y="3429000"/>
            <a:ext cx="374441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«Нигерийские письма»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42910" y="2214554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29190" y="2214554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00372"/>
            <a:ext cx="3857651" cy="364333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антиспамерские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относиться к предложениям получения быстрого и необоснованного дохода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консультацию экспертов в области финансового мошенничества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осмотрительность при принятии быстрых финансовых решений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000365" y="4071941"/>
            <a:ext cx="328614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04724" y="2868605"/>
            <a:ext cx="3744416" cy="56039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Интернет-аукцион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04724" y="3595901"/>
            <a:ext cx="3744416" cy="55317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торговля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571472" y="5643578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помощью платежной системы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560" y="1912308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041" y="193019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041" y="2868605"/>
            <a:ext cx="3807932" cy="3224691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проверенными мировыми  и российскими торговыми площадками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заключайте сделку только через выбранную площадку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полной информации о продавце дешевого товара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оплачивайте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по факту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44008" y="1772816"/>
            <a:ext cx="1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04724" y="4964053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 кошельков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571472" y="4286256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Скандинавский аукцион </a:t>
            </a:r>
          </a:p>
        </p:txBody>
      </p:sp>
    </p:spTree>
    <p:extLst>
      <p:ext uri="{BB962C8B-B14F-4D97-AF65-F5344CB8AC3E}">
        <p14:creationId xmlns:p14="http://schemas.microsoft.com/office/powerpoint/2010/main" val="29038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3843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Мошенничество с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PayPal*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3871222" y="4316489"/>
            <a:ext cx="3083524" cy="750288"/>
          </a:xfrm>
          <a:prstGeom prst="bentUpArrow">
            <a:avLst>
              <a:gd name="adj1" fmla="val 17603"/>
              <a:gd name="adj2" fmla="val 17603"/>
              <a:gd name="adj3" fmla="val 3239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iMa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52" y="4429834"/>
            <a:ext cx="1018463" cy="10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Pad laying dow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00" y="4005053"/>
            <a:ext cx="1254528" cy="13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7158" y="2143116"/>
            <a:ext cx="328721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 разместили объявление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продаже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2093747"/>
            <a:ext cx="45365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высылает Вам письмо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предложением купить товар,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иногда за большую цену и не для себя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5788" y="3054665"/>
            <a:ext cx="3287216" cy="5302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 просите перевести деньги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3054665"/>
            <a:ext cx="4536504" cy="112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просит вас указать адрес, зарегистрированный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говорит что выслал деньги туда, но они появятся на счёте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вы введете номер почтового отправления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202" y="3814598"/>
            <a:ext cx="3287216" cy="6174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вам приходит письмо, похожее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5788" y="4600285"/>
            <a:ext cx="32872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отправляете товар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вводите номер отправления  в указанную в письме страницу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9672" y="191683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11960" y="1863593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29700" y="288416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175956" y="2863961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25768" y="3645013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25768" y="4444666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5788" y="5490031"/>
            <a:ext cx="8482789" cy="46682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вас нет. Претензии выставлять некому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6072206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крупнейшая дебетовая электронная платёжная система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Аналоги в РФ: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Яндекс.Деньги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WebMoney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3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Кликфрод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сlick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fraud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 — один из видов сетевого мошенничества, представляющий собой обманные клики на рекламную ссылку лицом, не заинтересованным в рекламном объявлении. Может осуществляться с помощью автоматизированных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скриптов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программ, имитирующих клик пользователя по рекламным объявлениям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Кликджекинг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lickjacking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 обмана пользователей интернета, при котором злоумышленник может получить доступ к конфиденциальной информации или даже получить доступ к компьютеру пользователя, заманив его на внешне безобидную страницу или внедрив вредоносный код на безопасную страницу.</a:t>
            </a: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кликфрода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152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клики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2857488" y="4357694"/>
            <a:ext cx="3240360" cy="1368152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со стороны недобросовестных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веб-мастеров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8184" y="2420888"/>
            <a:ext cx="2520280" cy="1368152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конкурентов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86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рекламодателей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14422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PAMM-счета (от англ.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Allocation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Module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модуль управления процентным распределением) – специфичный механизм функционирования торгового счёта, технически упрощающий процесс передачи средств на торговом счёте в доверительное управление выбранному доверенному управляющему для проведения операций на финансовых рынках.  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inteks.ru/wp-content/uploads/2014/11/pamm-inv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4"/>
            <a:ext cx="409394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4536" y="1430980"/>
            <a:ext cx="7114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Хайп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HYIP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yield investment program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высокодоходная  инвестиционная программа, капитал которой формируется из взносов пользователей сети Интернет.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8572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2050" name="Picture 2" descr="http://svrv.xyz/uploads/posts/2016-01/1453849151_screenshot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6" y="3135784"/>
            <a:ext cx="3810000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ifewatch.ru/wp-content/uploads/2013/04/hy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34327"/>
            <a:ext cx="4078932" cy="243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ubelance.ru/uploads/posts/2013-12/1387468261_screensho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84" y="4274245"/>
            <a:ext cx="3575946" cy="249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nvestgoldlion.ru/images/hyip_mon/fresh-inve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56" y="4274245"/>
            <a:ext cx="3342788" cy="249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3804" y="3788253"/>
            <a:ext cx="3196108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Хайп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656184"/>
            <a:ext cx="3186608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427984" y="1656184"/>
            <a:ext cx="4310834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429124" y="2786058"/>
            <a:ext cx="4310834" cy="347991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«тестовый режим» участия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информацию сайтов-мониторингов и форумов, освещающих состояние дел по интересующему вас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денежные средства между несколькими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 заемные средства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инвестировать «последние деньги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39952" y="1508660"/>
            <a:ext cx="0" cy="5088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тенденции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кибермошенничестве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манипулирование (социальная инженерия) это метод управления действиями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человека, основанный на использовании его слабостей и индивидуальных особенностей.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Техническая и технологическая инфраструктура используется только для обеспечения контакта.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11560" y="3140969"/>
            <a:ext cx="37444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домушники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11560" y="4099956"/>
            <a:ext cx="37444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Интернет-угонщики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621452" y="5058943"/>
            <a:ext cx="3734524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грабители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560" y="2056324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Мошенничество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социальных сетях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041" y="2074208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00372"/>
            <a:ext cx="3857652" cy="328614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должную осмотрительность при выкладывании в сеть личных 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доступ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незнакомых людей к информации, потенциально интересной для мошенников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публиковать «горячую» информацию, находясь в отпуске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4009" y="19168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62" y="1500174"/>
            <a:ext cx="7408333" cy="43533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Данное пособие подготовлено на основе учебных материалов по «Финансовому мошенничеству и финансовым пирамидам»  в рамках программы обучения педагогов основам финансовой грамотности в образовательных организациях общего и среднего профессионального образования.</a:t>
            </a:r>
          </a:p>
          <a:p>
            <a:pPr marL="0" indent="0" algn="just">
              <a:buNone/>
            </a:pPr>
            <a:r>
              <a:rPr lang="ru-RU" dirty="0" smtClean="0"/>
              <a:t>Цель курса – рассказать о тех угрозах, которые подстерегают участников финансового взаимодействия, научить слушателей технологиям распознавания и способам защиты от существующих форм финансового мошенничества.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510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30090"/>
              </p:ext>
            </p:extLst>
          </p:nvPr>
        </p:nvGraphicFramePr>
        <p:xfrm>
          <a:off x="785786" y="1571612"/>
          <a:ext cx="807249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7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мошенничество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 обмен валюты</a:t>
                      </a:r>
                      <a:endParaRPr lang="ru-RU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овершать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валютно-обменные операции в банках;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минимизировать данные операции в обменных пунктах;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быть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внимательным, так как к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урс может быть указан без учета комиссии, либо выгодным он является исключительно при обмене очень больших сумм;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всегда пересчитывать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денежную сумму.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нелегальные кредиты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изучить официальную информацию о компании (реквизиты, юридический и фактический адрес) 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проверить наличие информации о финансовой компании на сайте надзорного органа – ЦБ РФ;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посмотреть отзывы о компании в независимых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блогах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социальных сетях.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152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брачные аферы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115616" y="4437112"/>
            <a:ext cx="3240360" cy="1368152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махинации с арендой/покупкой недвижимости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8184" y="2420888"/>
            <a:ext cx="2520280" cy="1368152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раздолжнители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716016" y="4437112"/>
            <a:ext cx="3240360" cy="1368152"/>
          </a:xfrm>
          <a:prstGeom prst="roundRect">
            <a:avLst/>
          </a:prstGeom>
          <a:solidFill>
            <a:srgbClr val="9933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чужих паспортов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сомнительных сделок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86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нелегальные азартные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92880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Уголовное законодательство многих зарубежных стран имеет специальные нормы, посвященные уголовной ответственности за мошенничество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5716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5" name="Picture 4" descr="http://studproject.com/studpics/germanskiyflag1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357562"/>
            <a:ext cx="2030458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pterka.com.ua/image/cache/data/1flag/netherlands-flag-60-max-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071702" cy="12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o-name.ru/images/historical-events/flag-franc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214950"/>
            <a:ext cx="2043013" cy="10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-planete.ru/wp-content/uploads/2013/03/%D1%84%D0%BB%D0%B0%D0%B3-%D0%A1%D0%A8%D0%90-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214950"/>
            <a:ext cx="2071702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.weare1.info/russia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694067" cy="10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85935"/>
            <a:ext cx="854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Особенностью российского законодательства является то, что в нем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нет специальных норм по противодействию финансовому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мошенничеству.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8545418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Мошенничество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4149080"/>
            <a:ext cx="1830410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9551" y="4149080"/>
            <a:ext cx="3312368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исправительные 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принудительные работами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3927" y="4149080"/>
            <a:ext cx="3215020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ограничение свободы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арест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лишение свободы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106075"/>
            <a:ext cx="2175105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один </a:t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или группой лиц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7583" y="5106075"/>
            <a:ext cx="2664295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 использованием служебного положения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2566" y="5106075"/>
            <a:ext cx="3536381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мошенничество с недвижимостью и в сфере предпринимательской деятельности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8380" y="20773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380" y="20773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3" name="Picture 2" descr="http://www.c.weare1.info/russia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1694067" cy="10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604" y="2143116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159.1 УК РФ Мошенничество в сфере кредитования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28934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159.2 УК РФ Мошенничество при получении выплат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159.3 УК РФ Мошенничество с использованием платежных карт</a:t>
            </a:r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572008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159.5 УК РФ Мошенничество в сфере страхования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5357826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159.6 УК РФ Мошенничество в сфере компьютерной информации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1928802"/>
            <a:ext cx="7660373" cy="43204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 algn="just">
              <a:buNone/>
            </a:pPr>
            <a:r>
              <a:rPr lang="ru-RU" sz="1800" dirty="0" smtClean="0"/>
              <a:t>1. Что является причинами роста финансового мошенничества?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2. Что можно отнести к  поведенческим стереотипам потерпевших от финансовых мошенничеств?</a:t>
            </a:r>
            <a:endParaRPr lang="ru-RU" sz="1800" dirty="0"/>
          </a:p>
          <a:p>
            <a:pPr marL="0" lvl="0" indent="0" algn="just">
              <a:buNone/>
            </a:pPr>
            <a:r>
              <a:rPr lang="ru-RU" sz="1800" dirty="0" smtClean="0"/>
              <a:t>3. Какой вид финансового мошенничества относится к </a:t>
            </a:r>
            <a:r>
              <a:rPr lang="ru-RU" sz="1800" dirty="0" err="1" smtClean="0"/>
              <a:t>кибермошенничеству</a:t>
            </a:r>
            <a:r>
              <a:rPr lang="ru-RU" sz="1800" dirty="0" smtClean="0"/>
              <a:t>?</a:t>
            </a:r>
            <a:endParaRPr lang="ru-RU" sz="1800" dirty="0"/>
          </a:p>
          <a:p>
            <a:pPr marL="0" lvl="0" indent="0" algn="just">
              <a:buNone/>
            </a:pPr>
            <a:r>
              <a:rPr lang="ru-RU" sz="1800" dirty="0" smtClean="0"/>
              <a:t>4. Какой из известных  рынков  для инвестора является примером финансового мошенничества?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5. Какие признаки указывают на риски возникновения финансового мошенничества?</a:t>
            </a:r>
          </a:p>
          <a:p>
            <a:pPr marL="0" indent="0" algn="just">
              <a:buNone/>
            </a:pPr>
            <a:r>
              <a:rPr lang="ru-RU" sz="1800" dirty="0" smtClean="0"/>
              <a:t>6. Какие меры потребителю финансовых услуг необходимо принять в случае совершения по отношению к нему финансового мошенничества?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2500" dirty="0"/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самоконтроля</a:t>
            </a:r>
            <a:br>
              <a:rPr lang="ru-RU" dirty="0" smtClean="0"/>
            </a:br>
            <a:r>
              <a:rPr lang="ru-RU" dirty="0" smtClean="0"/>
              <a:t>по разделу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85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2143116"/>
            <a:ext cx="7786742" cy="384929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1800" dirty="0" smtClean="0"/>
              <a:t>Основная:</a:t>
            </a:r>
          </a:p>
          <a:p>
            <a:pPr marL="0" lvl="0" indent="0" algn="just">
              <a:buNone/>
            </a:pPr>
            <a:endParaRPr lang="ru-RU" sz="1800" dirty="0" smtClean="0"/>
          </a:p>
          <a:p>
            <a:pPr marL="0" lvl="0" indent="0" algn="just">
              <a:buNone/>
            </a:pPr>
            <a:r>
              <a:rPr lang="ru-RU" sz="1800" dirty="0" smtClean="0"/>
              <a:t>1. </a:t>
            </a:r>
            <a:r>
              <a:rPr lang="ru-RU" sz="1800" dirty="0" err="1" smtClean="0"/>
              <a:t>Авдокушин</a:t>
            </a:r>
            <a:r>
              <a:rPr lang="ru-RU" sz="1800" dirty="0" smtClean="0"/>
              <a:t> Е.Ф. Международные финансовые отношения [Электронный ресурс]: / </a:t>
            </a:r>
            <a:r>
              <a:rPr lang="ru-RU" sz="1800" dirty="0" err="1" smtClean="0"/>
              <a:t>Авдокушин</a:t>
            </a:r>
            <a:r>
              <a:rPr lang="ru-RU" sz="1800" dirty="0" smtClean="0"/>
              <a:t> Е.Ф. –  М.: Дашков и К, 2015. – 132 </a:t>
            </a:r>
            <a:r>
              <a:rPr lang="ru-RU" sz="1800" dirty="0" err="1" smtClean="0"/>
              <a:t>c</a:t>
            </a:r>
            <a:r>
              <a:rPr lang="ru-RU" sz="1800" dirty="0" smtClean="0"/>
              <a:t>.</a:t>
            </a:r>
          </a:p>
          <a:p>
            <a:pPr marL="0" lv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2. Чашин А.Н. Борьба с правонарушениями в сети Интернет [Электронный ресурс]: Учебное пособие / Чашин А.Н. –  Саратов: Вузовское образование, 2012. – 73 </a:t>
            </a:r>
            <a:r>
              <a:rPr lang="ru-RU" sz="1800" dirty="0" err="1" smtClean="0"/>
              <a:t>c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Дополнительная:</a:t>
            </a:r>
          </a:p>
          <a:p>
            <a:pPr marL="0" indent="0" algn="just">
              <a:buNone/>
            </a:pPr>
            <a:r>
              <a:rPr lang="ru-RU" sz="1800" dirty="0" smtClean="0"/>
              <a:t>1. Брусникина А.Е. Мошенничество на финансовом рынке и способы его предупреждения.  Экономика и управление в XXI веке: тенденции развития. 2015. № 20. С. 107-113.</a:t>
            </a: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br>
              <a:rPr lang="ru-RU" dirty="0" smtClean="0"/>
            </a:br>
            <a:r>
              <a:rPr lang="ru-RU" dirty="0" smtClean="0"/>
              <a:t>по разделу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291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Раздел 3 Финансовые пирамиды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71480"/>
            <a:ext cx="559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Феномен финансовых пирамид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неискоренимость причин существования пирамид, ввиду апелляции к таким человеческим качествам как жадность, склонность к риску, желанию разбогатеть;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большая аудитория участников из всех слоев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возможность причинения значительного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ущерба;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угроза социальной и финансовой стабильности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71480"/>
            <a:ext cx="559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Финансовая пирамида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5218437"/>
              </p:ext>
            </p:extLst>
          </p:nvPr>
        </p:nvGraphicFramePr>
        <p:xfrm>
          <a:off x="395536" y="1196752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252728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tx1"/>
                </a:solidFill>
              </a:rPr>
              <a:t>Раздел 1. Финансовое мошенничество. Финансовые пирамиды.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Методика преподавания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8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775" y="-700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Признаки финансовой пирамиды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3286124"/>
            <a:ext cx="3286148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у организации лицензии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1571612"/>
            <a:ext cx="3492512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Обещание гарантированной высокой доходности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877272"/>
            <a:ext cx="4286056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Активная и агрессивная реклама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286124"/>
            <a:ext cx="3357586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</a:t>
            </a:r>
            <a:r>
              <a:rPr lang="ru-RU" dirty="0" err="1"/>
              <a:t>транспарентности</a:t>
            </a:r>
            <a:r>
              <a:rPr lang="ru-RU" dirty="0"/>
              <a:t> инвестиционной деятельности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143380"/>
            <a:ext cx="3700288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раскрытия информации о руководстве организации, реквизитах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85131" y="5869283"/>
            <a:ext cx="4058836" cy="880073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информации о возможных рисках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143380"/>
            <a:ext cx="3500462" cy="888201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быстрого принятия решения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714356"/>
            <a:ext cx="2773391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Выплаты основаны на основе вкладов других клиентов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2428868"/>
            <a:ext cx="4429156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Обязательность первоначального взноса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000636"/>
            <a:ext cx="3857652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Завуалированный договор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992722"/>
            <a:ext cx="3998875" cy="864096"/>
          </a:xfrm>
          <a:prstGeom prst="round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Конфиденциальность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Варианты рыночного позиционирования финансовых пирамид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611559" y="1571612"/>
            <a:ext cx="3886221" cy="1428760"/>
          </a:xfrm>
          <a:prstGeom prst="roundRect">
            <a:avLst>
              <a:gd name="adj" fmla="val 106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проекты не скрывающие, что они 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финансовыми пирамидами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10004" y="3071810"/>
            <a:ext cx="3888431" cy="1357321"/>
          </a:xfrm>
          <a:prstGeom prst="roundRect">
            <a:avLst>
              <a:gd name="adj" fmla="val 84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пирамиды,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позиционирующие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себя как альтернатива потребительскому  и ипотечному кредиту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714876" y="3071810"/>
            <a:ext cx="3888431" cy="1357322"/>
          </a:xfrm>
          <a:prstGeom prst="roundRect">
            <a:avLst>
              <a:gd name="adj" fmla="val 73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проекты работающие под видом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микрофинансовых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кредитно-потребительских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кооперативов и ломбардов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716016" y="1571612"/>
            <a:ext cx="3856512" cy="1428761"/>
          </a:xfrm>
          <a:prstGeom prst="roundRect">
            <a:avLst>
              <a:gd name="adj" fmla="val 1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псевдопрофессиональные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участники фондового рынка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42910" y="4500570"/>
            <a:ext cx="3843258" cy="1428760"/>
          </a:xfrm>
          <a:prstGeom prst="roundRect">
            <a:avLst>
              <a:gd name="adj" fmla="val 88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товарные, сберегательные, туристические и строительные пирамиды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729271" y="4500570"/>
            <a:ext cx="3843258" cy="1428760"/>
          </a:xfrm>
          <a:prstGeom prst="roundRect">
            <a:avLst>
              <a:gd name="adj" fmla="val 759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элитные закрытые клубы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214554"/>
            <a:ext cx="690934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насыщения: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реклама</a:t>
            </a: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участников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 первоначальных взносов</a:t>
            </a: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ачало инвестиционных выплат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214554"/>
            <a:ext cx="6909348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стадия: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притока участников и взносов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 необходимого объема инвестиционных выплат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Жизненный цикл классической финансовой пирамиды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99582"/>
              </p:ext>
            </p:extLst>
          </p:nvPr>
        </p:nvGraphicFramePr>
        <p:xfrm>
          <a:off x="395536" y="1916832"/>
          <a:ext cx="85689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2357430"/>
            <a:ext cx="6480720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Крах: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инвестиционных выплат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иквидация или исчезновение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54868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финансовая пирамида в Европе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new-retail.ru/upload/medialibrary/575/57541f5d28d61f782d7d4da50f998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000396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429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(1671 -1729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holyfund.com/wp-content/uploads/2013/07/John_Law_Paper_Money-300x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2714644" cy="1300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8573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1716-1720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финансовых пирамид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6303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Понци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Ponzi scheme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(многоуровневая) пирамида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инансовая пирамида как ее распозна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20045" r="17384" b="23767"/>
          <a:stretch/>
        </p:blipFill>
        <p:spPr bwMode="auto">
          <a:xfrm>
            <a:off x="755576" y="3732240"/>
            <a:ext cx="7920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Понци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arles Pon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>
            <a:fillRect/>
          </a:stretch>
        </p:blipFill>
        <p:spPr bwMode="auto">
          <a:xfrm>
            <a:off x="785786" y="2000240"/>
            <a:ext cx="4307890" cy="28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08518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первый пирамидостроитель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7909" y="889555"/>
            <a:ext cx="2488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Ponzi scheme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6858016" y="3000372"/>
            <a:ext cx="714380" cy="785818"/>
          </a:xfrm>
          <a:prstGeom prst="ellipse">
            <a:avLst/>
          </a:prstGeom>
          <a:solidFill>
            <a:srgbClr val="D15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4"/>
          </p:cNvCxnSpPr>
          <p:nvPr/>
        </p:nvCxnSpPr>
        <p:spPr>
          <a:xfrm rot="5400000">
            <a:off x="6965173" y="4036223"/>
            <a:ext cx="500066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72396" y="3429000"/>
            <a:ext cx="642942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965967" y="2749545"/>
            <a:ext cx="500066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6286512" y="3429000"/>
            <a:ext cx="573092" cy="158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29520" y="3643314"/>
            <a:ext cx="57150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1"/>
          </p:cNvCxnSpPr>
          <p:nvPr/>
        </p:nvCxnSpPr>
        <p:spPr>
          <a:xfrm>
            <a:off x="6357950" y="2643182"/>
            <a:ext cx="604685" cy="47227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500958" y="2643182"/>
            <a:ext cx="500066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429388" y="3643314"/>
            <a:ext cx="50165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072330" y="4286256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29586" y="4071942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15338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929586" y="2428868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072330" y="221455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286512" y="400050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72198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15074" y="2500306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108049" y="2464587"/>
            <a:ext cx="857256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86446" y="3000372"/>
            <a:ext cx="1071570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572396" y="214311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6393669" y="3964785"/>
            <a:ext cx="928694" cy="42862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7108049" y="3893347"/>
            <a:ext cx="1071570" cy="571504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00958" y="3500438"/>
            <a:ext cx="1143008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6510350" y="2509830"/>
            <a:ext cx="928694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572264" y="214311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72264" y="457200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786710" y="457200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501090" y="385762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715008" y="2928934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5857884" y="3500438"/>
            <a:ext cx="1071570" cy="50006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 flipV="1">
            <a:off x="7500958" y="2857496"/>
            <a:ext cx="1071570" cy="42862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8501090" y="2714620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786446" y="3857628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429388" y="514351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Понци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6858016" y="4214818"/>
            <a:ext cx="1285884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6357950" y="2214554"/>
            <a:ext cx="1285884" cy="28575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7500958" y="2357430"/>
            <a:ext cx="1214446" cy="85725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965041" y="3893347"/>
            <a:ext cx="1214446" cy="85725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643570" y="2428868"/>
            <a:ext cx="1285884" cy="78581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500958" y="3571876"/>
            <a:ext cx="1285884" cy="78581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750865" y="2250269"/>
            <a:ext cx="1428759" cy="357199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5500694" y="3500438"/>
            <a:ext cx="1357322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5572132" y="235743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429256" y="378619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786578" y="164305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572396" y="1714488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072198" y="4857760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572396" y="4929198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715404" y="4286256"/>
            <a:ext cx="133352" cy="133352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643966" y="2285992"/>
            <a:ext cx="142876" cy="14287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1714488"/>
            <a:ext cx="8286807" cy="4752528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1: Обсуждение с группой актуальности темы (раздела).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2: Передача информационного материала группе с использованием различных форм.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3: Совместная постановка проблемной ситуации по каждому из разделов.</a:t>
            </a:r>
            <a:endParaRPr lang="ru-RU" altLang="ru-RU" sz="3600" b="1" kern="0" dirty="0">
              <a:solidFill>
                <a:schemeClr val="bg2">
                  <a:lumMod val="25000"/>
                </a:schemeClr>
              </a:solidFill>
              <a:latin typeface="Garamond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4: Совместный поиск способов решения проблемной ситуаций для конкретных возрастных групп учащихся.</a:t>
            </a:r>
            <a:endParaRPr lang="ru-RU" altLang="ru-RU" sz="3600" kern="0" dirty="0">
              <a:solidFill>
                <a:schemeClr val="bg2">
                  <a:lumMod val="25000"/>
                </a:schemeClr>
              </a:solidFill>
              <a:latin typeface="Garamond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5: Совместные итоговые рассуждения по исследуемому курсу.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u-RU" altLang="ru-RU" sz="3600" b="1" kern="0" dirty="0" smtClean="0">
                <a:solidFill>
                  <a:schemeClr val="bg2">
                    <a:lumMod val="25000"/>
                  </a:schemeClr>
                </a:solidFill>
                <a:latin typeface="Garamond"/>
              </a:rPr>
              <a:t>ШАГ 6: Закрепление полученных результатов с точки зрения практического применения.</a:t>
            </a:r>
            <a:endParaRPr lang="ru-RU" altLang="ru-RU" sz="3600" b="1" kern="0" dirty="0">
              <a:solidFill>
                <a:schemeClr val="bg2">
                  <a:lumMod val="25000"/>
                </a:schemeClr>
              </a:solidFill>
              <a:latin typeface="Garamond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82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60648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схемы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Понци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(финансовая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Мейдоффа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BernardMad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7935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2-tub-ru.yandex.net/i?id=85463b333af4c720b59f97f116050313&amp;n=33&amp;h=215&amp;w=28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4427984" y="1349444"/>
            <a:ext cx="43924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6920" y="508518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Мейдофф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основатель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крупнейшей финансовой пирамиды.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7141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Классическая (многоуровневая) финансовая пирамида</a:t>
            </a:r>
          </a:p>
        </p:txBody>
      </p:sp>
      <p:sp>
        <p:nvSpPr>
          <p:cNvPr id="4" name="Овал 3"/>
          <p:cNvSpPr/>
          <p:nvPr/>
        </p:nvSpPr>
        <p:spPr>
          <a:xfrm>
            <a:off x="4214810" y="2000240"/>
            <a:ext cx="714380" cy="785818"/>
          </a:xfrm>
          <a:prstGeom prst="ellipse">
            <a:avLst/>
          </a:prstGeom>
          <a:solidFill>
            <a:srgbClr val="D15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182" y="15001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>
            <a:endCxn id="4" idx="4"/>
          </p:cNvCxnSpPr>
          <p:nvPr/>
        </p:nvCxnSpPr>
        <p:spPr>
          <a:xfrm rot="5400000" flipH="1" flipV="1">
            <a:off x="4214016" y="3143248"/>
            <a:ext cx="715174" cy="794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4" idx="6"/>
          </p:cNvCxnSpPr>
          <p:nvPr/>
        </p:nvCxnSpPr>
        <p:spPr>
          <a:xfrm>
            <a:off x="4929190" y="2393149"/>
            <a:ext cx="2500330" cy="1107289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  <a:endCxn id="496" idx="0"/>
          </p:cNvCxnSpPr>
          <p:nvPr/>
        </p:nvCxnSpPr>
        <p:spPr>
          <a:xfrm rot="5400000">
            <a:off x="1339431" y="3655045"/>
            <a:ext cx="327599" cy="22044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1389945" y="4182163"/>
            <a:ext cx="373781" cy="23344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035819" y="3964785"/>
            <a:ext cx="428628" cy="357190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657837" y="487255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Прямая соединительная линия 486"/>
          <p:cNvCxnSpPr/>
          <p:nvPr/>
        </p:nvCxnSpPr>
        <p:spPr>
          <a:xfrm rot="5400000">
            <a:off x="1372085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1943589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Прямая соединительная линия 467"/>
          <p:cNvCxnSpPr/>
          <p:nvPr/>
        </p:nvCxnSpPr>
        <p:spPr>
          <a:xfrm rot="16200000" flipH="1">
            <a:off x="1035819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Овал 468"/>
          <p:cNvSpPr/>
          <p:nvPr/>
        </p:nvSpPr>
        <p:spPr>
          <a:xfrm>
            <a:off x="1000100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0" name="Прямая соединительная линия 469"/>
          <p:cNvCxnSpPr>
            <a:stCxn id="469" idx="3"/>
          </p:cNvCxnSpPr>
          <p:nvPr/>
        </p:nvCxnSpPr>
        <p:spPr>
          <a:xfrm rot="5400000">
            <a:off x="800581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Овал 495"/>
          <p:cNvSpPr/>
          <p:nvPr/>
        </p:nvSpPr>
        <p:spPr>
          <a:xfrm>
            <a:off x="1285852" y="392906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3" name="Прямая соединительная линия 692"/>
          <p:cNvCxnSpPr>
            <a:endCxn id="548" idx="0"/>
          </p:cNvCxnSpPr>
          <p:nvPr/>
        </p:nvCxnSpPr>
        <p:spPr>
          <a:xfrm rot="16200000" flipH="1">
            <a:off x="1696619" y="3661172"/>
            <a:ext cx="357192" cy="178596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Прямая соединительная линия 697"/>
          <p:cNvCxnSpPr>
            <a:stCxn id="548" idx="5"/>
            <a:endCxn id="521" idx="0"/>
          </p:cNvCxnSpPr>
          <p:nvPr/>
        </p:nvCxnSpPr>
        <p:spPr>
          <a:xfrm rot="16200000" flipH="1">
            <a:off x="2004565" y="4147713"/>
            <a:ext cx="245700" cy="174262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Прямая соединительная линия 706"/>
          <p:cNvCxnSpPr>
            <a:endCxn id="530" idx="7"/>
          </p:cNvCxnSpPr>
          <p:nvPr/>
        </p:nvCxnSpPr>
        <p:spPr>
          <a:xfrm rot="5400000">
            <a:off x="1657837" y="4107661"/>
            <a:ext cx="306676" cy="235238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Прямая соединительная линия 519"/>
          <p:cNvCxnSpPr/>
          <p:nvPr/>
        </p:nvCxnSpPr>
        <p:spPr>
          <a:xfrm rot="16200000" flipH="1">
            <a:off x="2178827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Овал 520"/>
          <p:cNvSpPr/>
          <p:nvPr/>
        </p:nvSpPr>
        <p:spPr>
          <a:xfrm>
            <a:off x="2143108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2" name="Прямая соединительная линия 521"/>
          <p:cNvCxnSpPr>
            <a:stCxn id="521" idx="3"/>
          </p:cNvCxnSpPr>
          <p:nvPr/>
        </p:nvCxnSpPr>
        <p:spPr>
          <a:xfrm rot="5400000">
            <a:off x="1943589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Прямая соединительная линия 522"/>
          <p:cNvCxnSpPr/>
          <p:nvPr/>
        </p:nvCxnSpPr>
        <p:spPr>
          <a:xfrm rot="16200000" flipH="1">
            <a:off x="2464579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Прямая соединительная линия 524"/>
          <p:cNvCxnSpPr/>
          <p:nvPr/>
        </p:nvCxnSpPr>
        <p:spPr>
          <a:xfrm rot="16200000" flipH="1">
            <a:off x="2750331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Прямая соединительная линия 525"/>
          <p:cNvCxnSpPr>
            <a:stCxn id="528" idx="3"/>
          </p:cNvCxnSpPr>
          <p:nvPr/>
        </p:nvCxnSpPr>
        <p:spPr>
          <a:xfrm rot="5400000">
            <a:off x="2515093" y="522974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Овал 526"/>
          <p:cNvSpPr/>
          <p:nvPr/>
        </p:nvSpPr>
        <p:spPr>
          <a:xfrm>
            <a:off x="300036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Овал 527"/>
          <p:cNvSpPr/>
          <p:nvPr/>
        </p:nvSpPr>
        <p:spPr>
          <a:xfrm>
            <a:off x="2714612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9" name="Прямая соединительная линия 528"/>
          <p:cNvCxnSpPr/>
          <p:nvPr/>
        </p:nvCxnSpPr>
        <p:spPr>
          <a:xfrm rot="16200000" flipH="1">
            <a:off x="1607323" y="446485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Овал 529"/>
          <p:cNvSpPr/>
          <p:nvPr/>
        </p:nvSpPr>
        <p:spPr>
          <a:xfrm>
            <a:off x="1571604" y="435769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1" name="Прямая соединительная линия 530"/>
          <p:cNvCxnSpPr>
            <a:stCxn id="530" idx="3"/>
          </p:cNvCxnSpPr>
          <p:nvPr/>
        </p:nvCxnSpPr>
        <p:spPr>
          <a:xfrm rot="5400000">
            <a:off x="1372085" y="451536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Прямая соединительная линия 531"/>
          <p:cNvCxnSpPr/>
          <p:nvPr/>
        </p:nvCxnSpPr>
        <p:spPr>
          <a:xfrm rot="16200000" flipH="1">
            <a:off x="1321571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Прямая соединительная линия 532"/>
          <p:cNvCxnSpPr>
            <a:stCxn id="534" idx="3"/>
          </p:cNvCxnSpPr>
          <p:nvPr/>
        </p:nvCxnSpPr>
        <p:spPr>
          <a:xfrm rot="5400000">
            <a:off x="1086333" y="487255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Овал 533"/>
          <p:cNvSpPr/>
          <p:nvPr/>
        </p:nvSpPr>
        <p:spPr>
          <a:xfrm>
            <a:off x="1285852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5" name="Прямая соединительная линия 534"/>
          <p:cNvCxnSpPr/>
          <p:nvPr/>
        </p:nvCxnSpPr>
        <p:spPr>
          <a:xfrm rot="16200000" flipH="1">
            <a:off x="1893075" y="482204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Овал 535"/>
          <p:cNvSpPr/>
          <p:nvPr/>
        </p:nvSpPr>
        <p:spPr>
          <a:xfrm>
            <a:off x="1857356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1" name="Прямая соединительная линия 540"/>
          <p:cNvCxnSpPr/>
          <p:nvPr/>
        </p:nvCxnSpPr>
        <p:spPr>
          <a:xfrm rot="16200000" flipH="1">
            <a:off x="1607323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19"/>
          <p:cNvGrpSpPr/>
          <p:nvPr/>
        </p:nvGrpSpPr>
        <p:grpSpPr>
          <a:xfrm>
            <a:off x="142844" y="4714884"/>
            <a:ext cx="1285884" cy="857256"/>
            <a:chOff x="142844" y="4714884"/>
            <a:chExt cx="1285884" cy="857256"/>
          </a:xfrm>
        </p:grpSpPr>
        <p:cxnSp>
          <p:nvCxnSpPr>
            <p:cNvPr id="471" name="Прямая соединительная линия 47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Прямая соединительная линия 471"/>
            <p:cNvCxnSpPr>
              <a:stCxn id="47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Овал 47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7" name="Прямая соединительная линия 476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Овал 477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9" name="Прямая соединительная линия 478"/>
            <p:cNvCxnSpPr>
              <a:stCxn id="480" idx="3"/>
              <a:endCxn id="478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Овал 479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7" name="Прямая соединительная линия 536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Овал 537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9" name="Прямая соединительная линия 538"/>
            <p:cNvCxnSpPr>
              <a:stCxn id="540" idx="3"/>
              <a:endCxn id="538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Овал 539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2" name="Овал 54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3" name="Овал 542"/>
          <p:cNvSpPr/>
          <p:nvPr/>
        </p:nvSpPr>
        <p:spPr>
          <a:xfrm>
            <a:off x="1571604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4" name="Прямая соединительная линия 543"/>
          <p:cNvCxnSpPr/>
          <p:nvPr/>
        </p:nvCxnSpPr>
        <p:spPr>
          <a:xfrm rot="16200000" flipH="1">
            <a:off x="2178827" y="517923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Овал 544"/>
          <p:cNvSpPr/>
          <p:nvPr/>
        </p:nvSpPr>
        <p:spPr>
          <a:xfrm>
            <a:off x="1857356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Овал 545"/>
          <p:cNvSpPr/>
          <p:nvPr/>
        </p:nvSpPr>
        <p:spPr>
          <a:xfrm>
            <a:off x="2428860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Овал 546"/>
          <p:cNvSpPr/>
          <p:nvPr/>
        </p:nvSpPr>
        <p:spPr>
          <a:xfrm>
            <a:off x="2143108" y="507207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8" name="Овал 547"/>
          <p:cNvSpPr/>
          <p:nvPr/>
        </p:nvSpPr>
        <p:spPr>
          <a:xfrm>
            <a:off x="1857356" y="3929066"/>
            <a:ext cx="214314" cy="214314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0" name="Прямая соединительная линия 709"/>
          <p:cNvCxnSpPr>
            <a:endCxn id="547" idx="7"/>
          </p:cNvCxnSpPr>
          <p:nvPr/>
        </p:nvCxnSpPr>
        <p:spPr>
          <a:xfrm rot="5400000">
            <a:off x="2214546" y="4836836"/>
            <a:ext cx="306676" cy="20564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Овал 523"/>
          <p:cNvSpPr/>
          <p:nvPr/>
        </p:nvSpPr>
        <p:spPr>
          <a:xfrm>
            <a:off x="2428860" y="471488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712"/>
          <p:cNvGrpSpPr/>
          <p:nvPr/>
        </p:nvGrpSpPr>
        <p:grpSpPr>
          <a:xfrm>
            <a:off x="3000364" y="3357562"/>
            <a:ext cx="3000396" cy="2214578"/>
            <a:chOff x="-285784" y="3429000"/>
            <a:chExt cx="3000396" cy="2214578"/>
          </a:xfrm>
        </p:grpSpPr>
        <p:cxnSp>
          <p:nvCxnSpPr>
            <p:cNvPr id="714" name="Прямая соединительная линия 713"/>
            <p:cNvCxnSpPr>
              <a:stCxn id="732" idx="3"/>
              <a:endCxn id="730" idx="0"/>
            </p:cNvCxnSpPr>
            <p:nvPr/>
          </p:nvCxnSpPr>
          <p:spPr>
            <a:xfrm rot="5400000">
              <a:off x="910803" y="3726483"/>
              <a:ext cx="327599" cy="220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Прямая соединительная линия 714"/>
            <p:cNvCxnSpPr/>
            <p:nvPr/>
          </p:nvCxnSpPr>
          <p:spPr>
            <a:xfrm rot="16200000" flipH="1">
              <a:off x="961317" y="4253601"/>
              <a:ext cx="373781" cy="233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Прямая соединительная линия 715"/>
            <p:cNvCxnSpPr/>
            <p:nvPr/>
          </p:nvCxnSpPr>
          <p:spPr>
            <a:xfrm rot="5400000">
              <a:off x="607191" y="4036223"/>
              <a:ext cx="428628" cy="357190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Прямая соединительная линия 716"/>
            <p:cNvCxnSpPr/>
            <p:nvPr/>
          </p:nvCxnSpPr>
          <p:spPr>
            <a:xfrm rot="5400000">
              <a:off x="1229209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Прямая соединительная линия 717"/>
            <p:cNvCxnSpPr/>
            <p:nvPr/>
          </p:nvCxnSpPr>
          <p:spPr>
            <a:xfrm rot="5400000">
              <a:off x="943457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Прямая соединительная линия 718"/>
            <p:cNvCxnSpPr/>
            <p:nvPr/>
          </p:nvCxnSpPr>
          <p:spPr>
            <a:xfrm rot="5400000">
              <a:off x="151496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Прямая соединительная линия 719"/>
            <p:cNvCxnSpPr/>
            <p:nvPr/>
          </p:nvCxnSpPr>
          <p:spPr>
            <a:xfrm rot="16200000" flipH="1">
              <a:off x="607191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Овал 720"/>
            <p:cNvSpPr/>
            <p:nvPr/>
          </p:nvSpPr>
          <p:spPr>
            <a:xfrm>
              <a:off x="571472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2" name="Прямая соединительная линия 721"/>
            <p:cNvCxnSpPr>
              <a:stCxn id="721" idx="3"/>
            </p:cNvCxnSpPr>
            <p:nvPr/>
          </p:nvCxnSpPr>
          <p:spPr>
            <a:xfrm rot="5400000">
              <a:off x="371953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Прямая соединительная линия 722"/>
            <p:cNvCxnSpPr/>
            <p:nvPr/>
          </p:nvCxnSpPr>
          <p:spPr>
            <a:xfrm rot="16200000" flipH="1">
              <a:off x="321439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Прямая соединительная линия 723"/>
            <p:cNvCxnSpPr>
              <a:stCxn id="725" idx="3"/>
            </p:cNvCxnSpPr>
            <p:nvPr/>
          </p:nvCxnSpPr>
          <p:spPr>
            <a:xfrm rot="5400000">
              <a:off x="86201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Овал 724"/>
            <p:cNvSpPr/>
            <p:nvPr/>
          </p:nvSpPr>
          <p:spPr>
            <a:xfrm>
              <a:off x="285720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6" name="Прямая соединительная линия 725"/>
            <p:cNvCxnSpPr/>
            <p:nvPr/>
          </p:nvCxnSpPr>
          <p:spPr>
            <a:xfrm rot="16200000" flipH="1">
              <a:off x="35687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Овал 726"/>
            <p:cNvSpPr/>
            <p:nvPr/>
          </p:nvSpPr>
          <p:spPr>
            <a:xfrm>
              <a:off x="-28578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8" name="Прямая соединительная линия 727"/>
            <p:cNvCxnSpPr>
              <a:stCxn id="729" idx="3"/>
              <a:endCxn id="727" idx="7"/>
            </p:cNvCxnSpPr>
            <p:nvPr/>
          </p:nvCxnSpPr>
          <p:spPr>
            <a:xfrm rot="5400000">
              <a:off x="-19955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9" name="Овал 728"/>
            <p:cNvSpPr/>
            <p:nvPr/>
          </p:nvSpPr>
          <p:spPr>
            <a:xfrm>
              <a:off x="-3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0" name="Овал 729"/>
            <p:cNvSpPr/>
            <p:nvPr/>
          </p:nvSpPr>
          <p:spPr>
            <a:xfrm>
              <a:off x="857224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1" name="Прямая соединительная линия 730"/>
            <p:cNvCxnSpPr>
              <a:endCxn id="762" idx="0"/>
            </p:cNvCxnSpPr>
            <p:nvPr/>
          </p:nvCxnSpPr>
          <p:spPr>
            <a:xfrm rot="16200000" flipH="1">
              <a:off x="1267991" y="3732610"/>
              <a:ext cx="357192" cy="178596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2" name="Овал 731"/>
            <p:cNvSpPr/>
            <p:nvPr/>
          </p:nvSpPr>
          <p:spPr>
            <a:xfrm>
              <a:off x="1142976" y="342900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3" name="Прямая соединительная линия 732"/>
            <p:cNvCxnSpPr>
              <a:stCxn id="762" idx="5"/>
              <a:endCxn id="736" idx="0"/>
            </p:cNvCxnSpPr>
            <p:nvPr/>
          </p:nvCxnSpPr>
          <p:spPr>
            <a:xfrm rot="16200000" flipH="1">
              <a:off x="1575937" y="4219151"/>
              <a:ext cx="245700" cy="17426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Прямая соединительная линия 733"/>
            <p:cNvCxnSpPr>
              <a:endCxn id="744" idx="7"/>
            </p:cNvCxnSpPr>
            <p:nvPr/>
          </p:nvCxnSpPr>
          <p:spPr>
            <a:xfrm rot="5400000">
              <a:off x="1229209" y="417909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Прямая соединительная линия 734"/>
            <p:cNvCxnSpPr/>
            <p:nvPr/>
          </p:nvCxnSpPr>
          <p:spPr>
            <a:xfrm rot="16200000" flipH="1">
              <a:off x="1750199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6" name="Овал 735"/>
            <p:cNvSpPr/>
            <p:nvPr/>
          </p:nvSpPr>
          <p:spPr>
            <a:xfrm>
              <a:off x="1714480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7" name="Прямая соединительная линия 736"/>
            <p:cNvCxnSpPr>
              <a:stCxn id="736" idx="3"/>
            </p:cNvCxnSpPr>
            <p:nvPr/>
          </p:nvCxnSpPr>
          <p:spPr>
            <a:xfrm rot="5400000">
              <a:off x="1514961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Прямая соединительная линия 737"/>
            <p:cNvCxnSpPr/>
            <p:nvPr/>
          </p:nvCxnSpPr>
          <p:spPr>
            <a:xfrm rot="16200000" flipH="1">
              <a:off x="2035951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Прямая соединительная линия 738"/>
            <p:cNvCxnSpPr/>
            <p:nvPr/>
          </p:nvCxnSpPr>
          <p:spPr>
            <a:xfrm rot="16200000" flipH="1">
              <a:off x="2321703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Прямая соединительная линия 739"/>
            <p:cNvCxnSpPr>
              <a:stCxn id="742" idx="3"/>
            </p:cNvCxnSpPr>
            <p:nvPr/>
          </p:nvCxnSpPr>
          <p:spPr>
            <a:xfrm rot="5400000">
              <a:off x="2086465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1" name="Овал 740"/>
            <p:cNvSpPr/>
            <p:nvPr/>
          </p:nvSpPr>
          <p:spPr>
            <a:xfrm>
              <a:off x="2571736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2" name="Овал 741"/>
            <p:cNvSpPr/>
            <p:nvPr/>
          </p:nvSpPr>
          <p:spPr>
            <a:xfrm>
              <a:off x="2285984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3" name="Прямая соединительная линия 742"/>
            <p:cNvCxnSpPr/>
            <p:nvPr/>
          </p:nvCxnSpPr>
          <p:spPr>
            <a:xfrm rot="16200000" flipH="1">
              <a:off x="1178695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4" name="Овал 743"/>
            <p:cNvSpPr/>
            <p:nvPr/>
          </p:nvSpPr>
          <p:spPr>
            <a:xfrm>
              <a:off x="1142976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5" name="Прямая соединительная линия 744"/>
            <p:cNvCxnSpPr>
              <a:stCxn id="744" idx="3"/>
            </p:cNvCxnSpPr>
            <p:nvPr/>
          </p:nvCxnSpPr>
          <p:spPr>
            <a:xfrm rot="5400000">
              <a:off x="943457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Прямая соединительная линия 745"/>
            <p:cNvCxnSpPr/>
            <p:nvPr/>
          </p:nvCxnSpPr>
          <p:spPr>
            <a:xfrm rot="16200000" flipH="1">
              <a:off x="892943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Прямая соединительная линия 746"/>
            <p:cNvCxnSpPr>
              <a:stCxn id="748" idx="3"/>
            </p:cNvCxnSpPr>
            <p:nvPr/>
          </p:nvCxnSpPr>
          <p:spPr>
            <a:xfrm rot="5400000">
              <a:off x="657705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Овал 747"/>
            <p:cNvSpPr/>
            <p:nvPr/>
          </p:nvSpPr>
          <p:spPr>
            <a:xfrm>
              <a:off x="857224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9" name="Прямая соединительная линия 748"/>
            <p:cNvCxnSpPr/>
            <p:nvPr/>
          </p:nvCxnSpPr>
          <p:spPr>
            <a:xfrm rot="16200000" flipH="1">
              <a:off x="1464447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0" name="Овал 749"/>
            <p:cNvSpPr/>
            <p:nvPr/>
          </p:nvSpPr>
          <p:spPr>
            <a:xfrm>
              <a:off x="1428728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1" name="Прямая соединительная линия 750"/>
            <p:cNvCxnSpPr/>
            <p:nvPr/>
          </p:nvCxnSpPr>
          <p:spPr>
            <a:xfrm rot="16200000" flipH="1">
              <a:off x="607191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Овал 751"/>
            <p:cNvSpPr/>
            <p:nvPr/>
          </p:nvSpPr>
          <p:spPr>
            <a:xfrm>
              <a:off x="285720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3" name="Прямая соединительная линия 752"/>
            <p:cNvCxnSpPr>
              <a:stCxn id="754" idx="3"/>
              <a:endCxn id="752" idx="7"/>
            </p:cNvCxnSpPr>
            <p:nvPr/>
          </p:nvCxnSpPr>
          <p:spPr>
            <a:xfrm rot="5400000">
              <a:off x="371953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Овал 753"/>
            <p:cNvSpPr/>
            <p:nvPr/>
          </p:nvSpPr>
          <p:spPr>
            <a:xfrm>
              <a:off x="57147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5" name="Прямая соединительная линия 754"/>
            <p:cNvCxnSpPr/>
            <p:nvPr/>
          </p:nvCxnSpPr>
          <p:spPr>
            <a:xfrm rot="16200000" flipH="1">
              <a:off x="1178695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6" name="Овал 755"/>
            <p:cNvSpPr/>
            <p:nvPr/>
          </p:nvSpPr>
          <p:spPr>
            <a:xfrm>
              <a:off x="85722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7" name="Овал 756"/>
            <p:cNvSpPr/>
            <p:nvPr/>
          </p:nvSpPr>
          <p:spPr>
            <a:xfrm>
              <a:off x="1142976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8" name="Прямая соединительная линия 757"/>
            <p:cNvCxnSpPr/>
            <p:nvPr/>
          </p:nvCxnSpPr>
          <p:spPr>
            <a:xfrm rot="16200000" flipH="1">
              <a:off x="1750199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9" name="Овал 758"/>
            <p:cNvSpPr/>
            <p:nvPr/>
          </p:nvSpPr>
          <p:spPr>
            <a:xfrm>
              <a:off x="1428728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0" name="Овал 759"/>
            <p:cNvSpPr/>
            <p:nvPr/>
          </p:nvSpPr>
          <p:spPr>
            <a:xfrm>
              <a:off x="2000232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1" name="Овал 760"/>
            <p:cNvSpPr/>
            <p:nvPr/>
          </p:nvSpPr>
          <p:spPr>
            <a:xfrm>
              <a:off x="1714480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2" name="Овал 761"/>
            <p:cNvSpPr/>
            <p:nvPr/>
          </p:nvSpPr>
          <p:spPr>
            <a:xfrm>
              <a:off x="1428728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3" name="Прямая соединительная линия 762"/>
            <p:cNvCxnSpPr>
              <a:endCxn id="761" idx="7"/>
            </p:cNvCxnSpPr>
            <p:nvPr/>
          </p:nvCxnSpPr>
          <p:spPr>
            <a:xfrm rot="5400000">
              <a:off x="1785918" y="4908274"/>
              <a:ext cx="306676" cy="20564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Овал 763"/>
            <p:cNvSpPr/>
            <p:nvPr/>
          </p:nvSpPr>
          <p:spPr>
            <a:xfrm>
              <a:off x="2000232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64"/>
          <p:cNvGrpSpPr/>
          <p:nvPr/>
        </p:nvGrpSpPr>
        <p:grpSpPr>
          <a:xfrm>
            <a:off x="5857884" y="3357562"/>
            <a:ext cx="3000396" cy="2214578"/>
            <a:chOff x="-285784" y="3429000"/>
            <a:chExt cx="3000396" cy="2214578"/>
          </a:xfrm>
        </p:grpSpPr>
        <p:cxnSp>
          <p:nvCxnSpPr>
            <p:cNvPr id="766" name="Прямая соединительная линия 765"/>
            <p:cNvCxnSpPr>
              <a:stCxn id="784" idx="3"/>
              <a:endCxn id="782" idx="0"/>
            </p:cNvCxnSpPr>
            <p:nvPr/>
          </p:nvCxnSpPr>
          <p:spPr>
            <a:xfrm rot="5400000">
              <a:off x="910803" y="3726483"/>
              <a:ext cx="327599" cy="220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Прямая соединительная линия 766"/>
            <p:cNvCxnSpPr/>
            <p:nvPr/>
          </p:nvCxnSpPr>
          <p:spPr>
            <a:xfrm rot="16200000" flipH="1">
              <a:off x="961317" y="4253601"/>
              <a:ext cx="373781" cy="23344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Прямая соединительная линия 767"/>
            <p:cNvCxnSpPr/>
            <p:nvPr/>
          </p:nvCxnSpPr>
          <p:spPr>
            <a:xfrm rot="5400000">
              <a:off x="607191" y="4036223"/>
              <a:ext cx="428628" cy="357190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Прямая соединительная линия 768"/>
            <p:cNvCxnSpPr/>
            <p:nvPr/>
          </p:nvCxnSpPr>
          <p:spPr>
            <a:xfrm rot="5400000">
              <a:off x="1229209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Прямая соединительная линия 769"/>
            <p:cNvCxnSpPr/>
            <p:nvPr/>
          </p:nvCxnSpPr>
          <p:spPr>
            <a:xfrm rot="5400000">
              <a:off x="943457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Прямая соединительная линия 770"/>
            <p:cNvCxnSpPr/>
            <p:nvPr/>
          </p:nvCxnSpPr>
          <p:spPr>
            <a:xfrm rot="5400000">
              <a:off x="151496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Прямая соединительная линия 771"/>
            <p:cNvCxnSpPr/>
            <p:nvPr/>
          </p:nvCxnSpPr>
          <p:spPr>
            <a:xfrm rot="16200000" flipH="1">
              <a:off x="607191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Овал 772"/>
            <p:cNvSpPr/>
            <p:nvPr/>
          </p:nvSpPr>
          <p:spPr>
            <a:xfrm>
              <a:off x="571472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4" name="Прямая соединительная линия 773"/>
            <p:cNvCxnSpPr>
              <a:stCxn id="773" idx="3"/>
            </p:cNvCxnSpPr>
            <p:nvPr/>
          </p:nvCxnSpPr>
          <p:spPr>
            <a:xfrm rot="5400000">
              <a:off x="371953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Прямая соединительная линия 774"/>
            <p:cNvCxnSpPr/>
            <p:nvPr/>
          </p:nvCxnSpPr>
          <p:spPr>
            <a:xfrm rot="16200000" flipH="1">
              <a:off x="321439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Прямая соединительная линия 775"/>
            <p:cNvCxnSpPr>
              <a:stCxn id="777" idx="3"/>
            </p:cNvCxnSpPr>
            <p:nvPr/>
          </p:nvCxnSpPr>
          <p:spPr>
            <a:xfrm rot="5400000">
              <a:off x="86201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7" name="Овал 776"/>
            <p:cNvSpPr/>
            <p:nvPr/>
          </p:nvSpPr>
          <p:spPr>
            <a:xfrm>
              <a:off x="285720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8" name="Прямая соединительная линия 777"/>
            <p:cNvCxnSpPr/>
            <p:nvPr/>
          </p:nvCxnSpPr>
          <p:spPr>
            <a:xfrm rot="16200000" flipH="1">
              <a:off x="35687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Овал 778"/>
            <p:cNvSpPr/>
            <p:nvPr/>
          </p:nvSpPr>
          <p:spPr>
            <a:xfrm>
              <a:off x="-28578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0" name="Прямая соединительная линия 779"/>
            <p:cNvCxnSpPr>
              <a:stCxn id="781" idx="3"/>
              <a:endCxn id="779" idx="7"/>
            </p:cNvCxnSpPr>
            <p:nvPr/>
          </p:nvCxnSpPr>
          <p:spPr>
            <a:xfrm rot="5400000">
              <a:off x="-199551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Овал 780"/>
            <p:cNvSpPr/>
            <p:nvPr/>
          </p:nvSpPr>
          <p:spPr>
            <a:xfrm>
              <a:off x="-3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2" name="Овал 781"/>
            <p:cNvSpPr/>
            <p:nvPr/>
          </p:nvSpPr>
          <p:spPr>
            <a:xfrm>
              <a:off x="857224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3" name="Прямая соединительная линия 782"/>
            <p:cNvCxnSpPr>
              <a:endCxn id="814" idx="0"/>
            </p:cNvCxnSpPr>
            <p:nvPr/>
          </p:nvCxnSpPr>
          <p:spPr>
            <a:xfrm rot="16200000" flipH="1">
              <a:off x="1267991" y="3732610"/>
              <a:ext cx="357192" cy="178596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4" name="Овал 783"/>
            <p:cNvSpPr/>
            <p:nvPr/>
          </p:nvSpPr>
          <p:spPr>
            <a:xfrm>
              <a:off x="1142976" y="342900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5" name="Прямая соединительная линия 784"/>
            <p:cNvCxnSpPr>
              <a:stCxn id="814" idx="5"/>
              <a:endCxn id="788" idx="0"/>
            </p:cNvCxnSpPr>
            <p:nvPr/>
          </p:nvCxnSpPr>
          <p:spPr>
            <a:xfrm rot="16200000" flipH="1">
              <a:off x="1575937" y="4219151"/>
              <a:ext cx="245700" cy="174262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Прямая соединительная линия 785"/>
            <p:cNvCxnSpPr>
              <a:endCxn id="796" idx="7"/>
            </p:cNvCxnSpPr>
            <p:nvPr/>
          </p:nvCxnSpPr>
          <p:spPr>
            <a:xfrm rot="5400000">
              <a:off x="1229209" y="417909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Прямая соединительная линия 786"/>
            <p:cNvCxnSpPr/>
            <p:nvPr/>
          </p:nvCxnSpPr>
          <p:spPr>
            <a:xfrm rot="16200000" flipH="1">
              <a:off x="1750199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Овал 787"/>
            <p:cNvSpPr/>
            <p:nvPr/>
          </p:nvSpPr>
          <p:spPr>
            <a:xfrm>
              <a:off x="1714480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9" name="Прямая соединительная линия 788"/>
            <p:cNvCxnSpPr>
              <a:stCxn id="788" idx="3"/>
            </p:cNvCxnSpPr>
            <p:nvPr/>
          </p:nvCxnSpPr>
          <p:spPr>
            <a:xfrm rot="5400000">
              <a:off x="1514961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Прямая соединительная линия 789"/>
            <p:cNvCxnSpPr/>
            <p:nvPr/>
          </p:nvCxnSpPr>
          <p:spPr>
            <a:xfrm rot="16200000" flipH="1">
              <a:off x="2035951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Прямая соединительная линия 790"/>
            <p:cNvCxnSpPr/>
            <p:nvPr/>
          </p:nvCxnSpPr>
          <p:spPr>
            <a:xfrm rot="16200000" flipH="1">
              <a:off x="2321703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Прямая соединительная линия 791"/>
            <p:cNvCxnSpPr>
              <a:stCxn id="794" idx="3"/>
            </p:cNvCxnSpPr>
            <p:nvPr/>
          </p:nvCxnSpPr>
          <p:spPr>
            <a:xfrm rot="5400000">
              <a:off x="2086465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Овал 792"/>
            <p:cNvSpPr/>
            <p:nvPr/>
          </p:nvSpPr>
          <p:spPr>
            <a:xfrm>
              <a:off x="2571736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4" name="Овал 793"/>
            <p:cNvSpPr/>
            <p:nvPr/>
          </p:nvSpPr>
          <p:spPr>
            <a:xfrm>
              <a:off x="2285984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5" name="Прямая соединительная линия 794"/>
            <p:cNvCxnSpPr/>
            <p:nvPr/>
          </p:nvCxnSpPr>
          <p:spPr>
            <a:xfrm rot="16200000" flipH="1">
              <a:off x="1178695" y="453628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6" name="Овал 795"/>
            <p:cNvSpPr/>
            <p:nvPr/>
          </p:nvSpPr>
          <p:spPr>
            <a:xfrm>
              <a:off x="1142976" y="442913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7" name="Прямая соединительная линия 796"/>
            <p:cNvCxnSpPr>
              <a:stCxn id="796" idx="3"/>
            </p:cNvCxnSpPr>
            <p:nvPr/>
          </p:nvCxnSpPr>
          <p:spPr>
            <a:xfrm rot="5400000">
              <a:off x="943457" y="458680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Прямая соединительная линия 797"/>
            <p:cNvCxnSpPr/>
            <p:nvPr/>
          </p:nvCxnSpPr>
          <p:spPr>
            <a:xfrm rot="16200000" flipH="1">
              <a:off x="892943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Прямая соединительная линия 798"/>
            <p:cNvCxnSpPr>
              <a:stCxn id="800" idx="3"/>
            </p:cNvCxnSpPr>
            <p:nvPr/>
          </p:nvCxnSpPr>
          <p:spPr>
            <a:xfrm rot="5400000">
              <a:off x="657705" y="494399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Овал 799"/>
            <p:cNvSpPr/>
            <p:nvPr/>
          </p:nvSpPr>
          <p:spPr>
            <a:xfrm>
              <a:off x="857224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1" name="Прямая соединительная линия 800"/>
            <p:cNvCxnSpPr/>
            <p:nvPr/>
          </p:nvCxnSpPr>
          <p:spPr>
            <a:xfrm rot="16200000" flipH="1">
              <a:off x="1464447" y="489347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2" name="Овал 801"/>
            <p:cNvSpPr/>
            <p:nvPr/>
          </p:nvSpPr>
          <p:spPr>
            <a:xfrm>
              <a:off x="1428728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3" name="Прямая соединительная линия 802"/>
            <p:cNvCxnSpPr/>
            <p:nvPr/>
          </p:nvCxnSpPr>
          <p:spPr>
            <a:xfrm rot="16200000" flipH="1">
              <a:off x="607191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4" name="Овал 803"/>
            <p:cNvSpPr/>
            <p:nvPr/>
          </p:nvSpPr>
          <p:spPr>
            <a:xfrm>
              <a:off x="285720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5" name="Прямая соединительная линия 804"/>
            <p:cNvCxnSpPr>
              <a:stCxn id="806" idx="3"/>
              <a:endCxn id="804" idx="7"/>
            </p:cNvCxnSpPr>
            <p:nvPr/>
          </p:nvCxnSpPr>
          <p:spPr>
            <a:xfrm rot="5400000">
              <a:off x="371953" y="5301183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Овал 805"/>
            <p:cNvSpPr/>
            <p:nvPr/>
          </p:nvSpPr>
          <p:spPr>
            <a:xfrm>
              <a:off x="571472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7" name="Прямая соединительная линия 806"/>
            <p:cNvCxnSpPr/>
            <p:nvPr/>
          </p:nvCxnSpPr>
          <p:spPr>
            <a:xfrm rot="16200000" flipH="1">
              <a:off x="1178695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8" name="Овал 807"/>
            <p:cNvSpPr/>
            <p:nvPr/>
          </p:nvSpPr>
          <p:spPr>
            <a:xfrm>
              <a:off x="857224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9" name="Овал 808"/>
            <p:cNvSpPr/>
            <p:nvPr/>
          </p:nvSpPr>
          <p:spPr>
            <a:xfrm>
              <a:off x="1142976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0" name="Прямая соединительная линия 809"/>
            <p:cNvCxnSpPr/>
            <p:nvPr/>
          </p:nvCxnSpPr>
          <p:spPr>
            <a:xfrm rot="16200000" flipH="1">
              <a:off x="1750199" y="5250669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Овал 810"/>
            <p:cNvSpPr/>
            <p:nvPr/>
          </p:nvSpPr>
          <p:spPr>
            <a:xfrm>
              <a:off x="1428728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2" name="Овал 811"/>
            <p:cNvSpPr/>
            <p:nvPr/>
          </p:nvSpPr>
          <p:spPr>
            <a:xfrm>
              <a:off x="2000232" y="550070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Овал 812"/>
            <p:cNvSpPr/>
            <p:nvPr/>
          </p:nvSpPr>
          <p:spPr>
            <a:xfrm>
              <a:off x="1714480" y="514351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4" name="Овал 813"/>
            <p:cNvSpPr/>
            <p:nvPr/>
          </p:nvSpPr>
          <p:spPr>
            <a:xfrm>
              <a:off x="1428728" y="4000504"/>
              <a:ext cx="214314" cy="214314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5" name="Прямая соединительная линия 814"/>
            <p:cNvCxnSpPr>
              <a:endCxn id="813" idx="7"/>
            </p:cNvCxnSpPr>
            <p:nvPr/>
          </p:nvCxnSpPr>
          <p:spPr>
            <a:xfrm rot="5400000">
              <a:off x="1785918" y="4908274"/>
              <a:ext cx="306676" cy="20564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Овал 815"/>
            <p:cNvSpPr/>
            <p:nvPr/>
          </p:nvSpPr>
          <p:spPr>
            <a:xfrm>
              <a:off x="2000232" y="4786322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820"/>
          <p:cNvGrpSpPr/>
          <p:nvPr/>
        </p:nvGrpSpPr>
        <p:grpSpPr>
          <a:xfrm>
            <a:off x="714348" y="5429264"/>
            <a:ext cx="1285884" cy="857256"/>
            <a:chOff x="142844" y="4714884"/>
            <a:chExt cx="1285884" cy="857256"/>
          </a:xfrm>
        </p:grpSpPr>
        <p:cxnSp>
          <p:nvCxnSpPr>
            <p:cNvPr id="822" name="Прямая соединительная линия 82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Прямая соединительная линия 822"/>
            <p:cNvCxnSpPr>
              <a:stCxn id="82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Овал 82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5" name="Прямая соединительная линия 82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6" name="Овал 82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7" name="Прямая соединительная линия 826"/>
            <p:cNvCxnSpPr>
              <a:stCxn id="828" idx="3"/>
              <a:endCxn id="82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Овал 82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9" name="Прямая соединительная линия 82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0" name="Овал 82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1" name="Прямая соединительная линия 830"/>
            <p:cNvCxnSpPr>
              <a:stCxn id="832" idx="3"/>
              <a:endCxn id="83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2" name="Овал 83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3" name="Овал 83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33"/>
          <p:cNvGrpSpPr/>
          <p:nvPr/>
        </p:nvGrpSpPr>
        <p:grpSpPr>
          <a:xfrm>
            <a:off x="1285852" y="5429264"/>
            <a:ext cx="1285884" cy="857256"/>
            <a:chOff x="142844" y="4714884"/>
            <a:chExt cx="1285884" cy="857256"/>
          </a:xfrm>
        </p:grpSpPr>
        <p:cxnSp>
          <p:nvCxnSpPr>
            <p:cNvPr id="835" name="Прямая соединительная линия 83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Прямая соединительная линия 835"/>
            <p:cNvCxnSpPr>
              <a:stCxn id="83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Овал 83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8" name="Прямая соединительная линия 83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Овал 83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0" name="Прямая соединительная линия 839"/>
            <p:cNvCxnSpPr>
              <a:stCxn id="841" idx="3"/>
              <a:endCxn id="83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" name="Овал 84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2" name="Прямая соединительная линия 84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3" name="Овал 84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4" name="Прямая соединительная линия 843"/>
            <p:cNvCxnSpPr>
              <a:stCxn id="845" idx="3"/>
              <a:endCxn id="84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Овал 84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6" name="Овал 84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846"/>
          <p:cNvGrpSpPr/>
          <p:nvPr/>
        </p:nvGrpSpPr>
        <p:grpSpPr>
          <a:xfrm>
            <a:off x="1857356" y="5429264"/>
            <a:ext cx="1285884" cy="857256"/>
            <a:chOff x="142844" y="4714884"/>
            <a:chExt cx="1285884" cy="857256"/>
          </a:xfrm>
        </p:grpSpPr>
        <p:cxnSp>
          <p:nvCxnSpPr>
            <p:cNvPr id="848" name="Прямая соединительная линия 84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Прямая соединительная линия 848"/>
            <p:cNvCxnSpPr>
              <a:stCxn id="85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0" name="Овал 84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1" name="Прямая соединительная линия 85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2" name="Овал 85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3" name="Прямая соединительная линия 852"/>
            <p:cNvCxnSpPr>
              <a:stCxn id="854" idx="3"/>
              <a:endCxn id="85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Овал 85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5" name="Прямая соединительная линия 85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6" name="Овал 85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7" name="Прямая соединительная линия 856"/>
            <p:cNvCxnSpPr>
              <a:stCxn id="858" idx="3"/>
              <a:endCxn id="85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Овал 85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9" name="Овал 85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859"/>
          <p:cNvGrpSpPr/>
          <p:nvPr/>
        </p:nvGrpSpPr>
        <p:grpSpPr>
          <a:xfrm>
            <a:off x="2428860" y="5429264"/>
            <a:ext cx="1285884" cy="857256"/>
            <a:chOff x="142844" y="4714884"/>
            <a:chExt cx="1285884" cy="857256"/>
          </a:xfrm>
        </p:grpSpPr>
        <p:cxnSp>
          <p:nvCxnSpPr>
            <p:cNvPr id="861" name="Прямая соединительная линия 86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Прямая соединительная линия 861"/>
            <p:cNvCxnSpPr>
              <a:stCxn id="86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3" name="Овал 86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4" name="Прямая соединительная линия 863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Овал 864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6" name="Прямая соединительная линия 865"/>
            <p:cNvCxnSpPr>
              <a:stCxn id="867" idx="3"/>
              <a:endCxn id="865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Овал 866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8" name="Прямая соединительная линия 867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9" name="Овал 868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0" name="Прямая соединительная линия 869"/>
            <p:cNvCxnSpPr>
              <a:stCxn id="871" idx="3"/>
              <a:endCxn id="869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1" name="Овал 870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872"/>
          <p:cNvGrpSpPr/>
          <p:nvPr/>
        </p:nvGrpSpPr>
        <p:grpSpPr>
          <a:xfrm>
            <a:off x="3000364" y="5429264"/>
            <a:ext cx="1285884" cy="857256"/>
            <a:chOff x="142844" y="4714884"/>
            <a:chExt cx="1285884" cy="857256"/>
          </a:xfrm>
        </p:grpSpPr>
        <p:cxnSp>
          <p:nvCxnSpPr>
            <p:cNvPr id="874" name="Прямая соединительная линия 873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Прямая соединительная линия 874"/>
            <p:cNvCxnSpPr>
              <a:stCxn id="876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6" name="Овал 875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7" name="Прямая соединительная линия 876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8" name="Овал 877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9" name="Прямая соединительная линия 878"/>
            <p:cNvCxnSpPr>
              <a:stCxn id="880" idx="3"/>
              <a:endCxn id="878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" name="Овал 879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1" name="Прямая соединительная линия 880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Овал 881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3" name="Прямая соединительная линия 882"/>
            <p:cNvCxnSpPr>
              <a:stCxn id="884" idx="3"/>
              <a:endCxn id="882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Овал 883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5" name="Овал 884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885"/>
          <p:cNvGrpSpPr/>
          <p:nvPr/>
        </p:nvGrpSpPr>
        <p:grpSpPr>
          <a:xfrm>
            <a:off x="3571868" y="5429264"/>
            <a:ext cx="1285884" cy="857256"/>
            <a:chOff x="142844" y="4714884"/>
            <a:chExt cx="1285884" cy="857256"/>
          </a:xfrm>
        </p:grpSpPr>
        <p:cxnSp>
          <p:nvCxnSpPr>
            <p:cNvPr id="887" name="Прямая соединительная линия 886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Прямая соединительная линия 887"/>
            <p:cNvCxnSpPr>
              <a:stCxn id="889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9" name="Овал 888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" name="Овал 890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2" name="Прямая соединительная линия 891"/>
            <p:cNvCxnSpPr>
              <a:stCxn id="893" idx="3"/>
              <a:endCxn id="891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3" name="Овал 892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4" name="Прямая соединительная линия 893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5" name="Овал 894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6" name="Прямая соединительная линия 895"/>
            <p:cNvCxnSpPr>
              <a:stCxn id="897" idx="3"/>
              <a:endCxn id="895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7" name="Овал 896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898"/>
          <p:cNvGrpSpPr/>
          <p:nvPr/>
        </p:nvGrpSpPr>
        <p:grpSpPr>
          <a:xfrm>
            <a:off x="4143372" y="5429264"/>
            <a:ext cx="1285884" cy="857256"/>
            <a:chOff x="142844" y="4714884"/>
            <a:chExt cx="1285884" cy="857256"/>
          </a:xfrm>
        </p:grpSpPr>
        <p:cxnSp>
          <p:nvCxnSpPr>
            <p:cNvPr id="900" name="Прямая соединительная линия 899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Прямая соединительная линия 900"/>
            <p:cNvCxnSpPr>
              <a:stCxn id="902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2" name="Овал 901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3" name="Прямая соединительная линия 902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4" name="Овал 903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5" name="Прямая соединительная линия 904"/>
            <p:cNvCxnSpPr>
              <a:stCxn id="906" idx="3"/>
              <a:endCxn id="904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6" name="Овал 905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7" name="Прямая соединительная линия 906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8" name="Овал 907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9" name="Прямая соединительная линия 908"/>
            <p:cNvCxnSpPr>
              <a:stCxn id="910" idx="3"/>
              <a:endCxn id="908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0" name="Овал 909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1" name="Овал 910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911"/>
          <p:cNvGrpSpPr/>
          <p:nvPr/>
        </p:nvGrpSpPr>
        <p:grpSpPr>
          <a:xfrm>
            <a:off x="4714876" y="5429264"/>
            <a:ext cx="1285884" cy="857256"/>
            <a:chOff x="142844" y="4714884"/>
            <a:chExt cx="1285884" cy="857256"/>
          </a:xfrm>
        </p:grpSpPr>
        <p:cxnSp>
          <p:nvCxnSpPr>
            <p:cNvPr id="913" name="Прямая соединительная линия 912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Прямая соединительная линия 913"/>
            <p:cNvCxnSpPr>
              <a:stCxn id="915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5" name="Овал 914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6" name="Прямая соединительная линия 915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7" name="Овал 916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8" name="Прямая соединительная линия 917"/>
            <p:cNvCxnSpPr>
              <a:stCxn id="919" idx="3"/>
              <a:endCxn id="917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9" name="Овал 918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0" name="Прямая соединительная линия 919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" name="Овал 920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2" name="Прямая соединительная линия 921"/>
            <p:cNvCxnSpPr>
              <a:stCxn id="923" idx="3"/>
              <a:endCxn id="921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" name="Овал 922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" name="Овал 923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924"/>
          <p:cNvGrpSpPr/>
          <p:nvPr/>
        </p:nvGrpSpPr>
        <p:grpSpPr>
          <a:xfrm>
            <a:off x="5286380" y="5429264"/>
            <a:ext cx="1285884" cy="857256"/>
            <a:chOff x="142844" y="4714884"/>
            <a:chExt cx="1285884" cy="857256"/>
          </a:xfrm>
        </p:grpSpPr>
        <p:cxnSp>
          <p:nvCxnSpPr>
            <p:cNvPr id="926" name="Прямая соединительная линия 925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Прямая соединительная линия 926"/>
            <p:cNvCxnSpPr>
              <a:stCxn id="928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8" name="Овал 927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9" name="Прямая соединительная линия 928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0" name="Овал 929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1" name="Прямая соединительная линия 930"/>
            <p:cNvCxnSpPr>
              <a:stCxn id="932" idx="3"/>
              <a:endCxn id="930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Овал 931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3" name="Прямая соединительная линия 932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" name="Овал 933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5" name="Прямая соединительная линия 934"/>
            <p:cNvCxnSpPr>
              <a:stCxn id="936" idx="3"/>
              <a:endCxn id="934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6" name="Овал 935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7" name="Овал 936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937"/>
          <p:cNvGrpSpPr/>
          <p:nvPr/>
        </p:nvGrpSpPr>
        <p:grpSpPr>
          <a:xfrm>
            <a:off x="5857884" y="5429264"/>
            <a:ext cx="1285884" cy="857256"/>
            <a:chOff x="142844" y="4714884"/>
            <a:chExt cx="1285884" cy="857256"/>
          </a:xfrm>
        </p:grpSpPr>
        <p:cxnSp>
          <p:nvCxnSpPr>
            <p:cNvPr id="939" name="Прямая соединительная линия 938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Прямая соединительная линия 939"/>
            <p:cNvCxnSpPr>
              <a:stCxn id="941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1" name="Овал 940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2" name="Прямая соединительная линия 941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3" name="Овал 942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4" name="Прямая соединительная линия 943"/>
            <p:cNvCxnSpPr>
              <a:stCxn id="945" idx="3"/>
              <a:endCxn id="943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5" name="Овал 944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6" name="Прямая соединительная линия 945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7" name="Овал 946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8" name="Прямая соединительная линия 947"/>
            <p:cNvCxnSpPr>
              <a:stCxn id="949" idx="3"/>
              <a:endCxn id="947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9" name="Овал 948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0" name="Овал 949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950"/>
          <p:cNvGrpSpPr/>
          <p:nvPr/>
        </p:nvGrpSpPr>
        <p:grpSpPr>
          <a:xfrm>
            <a:off x="6429388" y="5429264"/>
            <a:ext cx="1285884" cy="857256"/>
            <a:chOff x="142844" y="4714884"/>
            <a:chExt cx="1285884" cy="857256"/>
          </a:xfrm>
        </p:grpSpPr>
        <p:cxnSp>
          <p:nvCxnSpPr>
            <p:cNvPr id="952" name="Прямая соединительная линия 95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Прямая соединительная линия 952"/>
            <p:cNvCxnSpPr>
              <a:stCxn id="95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4" name="Овал 95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5" name="Прямая соединительная линия 95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6" name="Овал 95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7" name="Прямая соединительная линия 956"/>
            <p:cNvCxnSpPr>
              <a:stCxn id="958" idx="3"/>
              <a:endCxn id="95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8" name="Овал 95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9" name="Прямая соединительная линия 95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0" name="Овал 95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1" name="Прямая соединительная линия 960"/>
            <p:cNvCxnSpPr>
              <a:stCxn id="962" idx="3"/>
              <a:endCxn id="96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2" name="Овал 96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3" name="Овал 96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963"/>
          <p:cNvGrpSpPr/>
          <p:nvPr/>
        </p:nvGrpSpPr>
        <p:grpSpPr>
          <a:xfrm>
            <a:off x="7000892" y="5429264"/>
            <a:ext cx="1285884" cy="857256"/>
            <a:chOff x="142844" y="4714884"/>
            <a:chExt cx="1285884" cy="857256"/>
          </a:xfrm>
        </p:grpSpPr>
        <p:cxnSp>
          <p:nvCxnSpPr>
            <p:cNvPr id="965" name="Прямая соединительная линия 96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Прямая соединительная линия 965"/>
            <p:cNvCxnSpPr>
              <a:stCxn id="96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7" name="Овал 96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8" name="Прямая соединительная линия 96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9" name="Овал 96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0" name="Прямая соединительная линия 969"/>
            <p:cNvCxnSpPr>
              <a:stCxn id="971" idx="3"/>
              <a:endCxn id="96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1" name="Овал 97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2" name="Прямая соединительная линия 97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3" name="Овал 97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4" name="Прямая соединительная линия 973"/>
            <p:cNvCxnSpPr>
              <a:stCxn id="975" idx="3"/>
              <a:endCxn id="97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5" name="Овал 97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976"/>
          <p:cNvGrpSpPr/>
          <p:nvPr/>
        </p:nvGrpSpPr>
        <p:grpSpPr>
          <a:xfrm>
            <a:off x="7572396" y="5429264"/>
            <a:ext cx="1285884" cy="857256"/>
            <a:chOff x="142844" y="4714884"/>
            <a:chExt cx="1285884" cy="857256"/>
          </a:xfrm>
        </p:grpSpPr>
        <p:cxnSp>
          <p:nvCxnSpPr>
            <p:cNvPr id="978" name="Прямая соединительная линия 97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Прямая соединительная линия 978"/>
            <p:cNvCxnSpPr>
              <a:stCxn id="98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0" name="Овал 97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1" name="Прямая соединительная линия 98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2" name="Овал 98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3" name="Прямая соединительная линия 982"/>
            <p:cNvCxnSpPr>
              <a:stCxn id="984" idx="3"/>
              <a:endCxn id="98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4" name="Овал 98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5" name="Прямая соединительная линия 98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6" name="Овал 98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7" name="Прямая соединительная линия 986"/>
            <p:cNvCxnSpPr>
              <a:stCxn id="988" idx="3"/>
              <a:endCxn id="98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8" name="Овал 98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9" name="Овал 98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91" name="Прямая соединительная линия 990"/>
          <p:cNvCxnSpPr/>
          <p:nvPr/>
        </p:nvCxnSpPr>
        <p:spPr>
          <a:xfrm rot="16200000" flipH="1">
            <a:off x="8751123" y="553642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Прямая соединительная линия 991"/>
          <p:cNvCxnSpPr>
            <a:stCxn id="993" idx="3"/>
          </p:cNvCxnSpPr>
          <p:nvPr/>
        </p:nvCxnSpPr>
        <p:spPr>
          <a:xfrm rot="5400000">
            <a:off x="8515885" y="558693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" name="Овал 992"/>
          <p:cNvSpPr/>
          <p:nvPr/>
        </p:nvSpPr>
        <p:spPr>
          <a:xfrm>
            <a:off x="871540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4" name="Прямая соединительная линия 993"/>
          <p:cNvCxnSpPr/>
          <p:nvPr/>
        </p:nvCxnSpPr>
        <p:spPr>
          <a:xfrm rot="16200000" flipH="1">
            <a:off x="8465371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5" name="Овал 994"/>
          <p:cNvSpPr/>
          <p:nvPr/>
        </p:nvSpPr>
        <p:spPr>
          <a:xfrm>
            <a:off x="8143900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6" name="Прямая соединительная линия 995"/>
          <p:cNvCxnSpPr>
            <a:stCxn id="997" idx="3"/>
            <a:endCxn id="995" idx="7"/>
          </p:cNvCxnSpPr>
          <p:nvPr/>
        </p:nvCxnSpPr>
        <p:spPr>
          <a:xfrm rot="5400000">
            <a:off x="8230133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7" name="Овал 996"/>
          <p:cNvSpPr/>
          <p:nvPr/>
        </p:nvSpPr>
        <p:spPr>
          <a:xfrm>
            <a:off x="8429652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9" name="Овал 998"/>
          <p:cNvSpPr/>
          <p:nvPr/>
        </p:nvSpPr>
        <p:spPr>
          <a:xfrm>
            <a:off x="871540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0" name="Прямая соединительная линия 999"/>
          <p:cNvCxnSpPr>
            <a:stCxn id="1001" idx="3"/>
            <a:endCxn id="999" idx="7"/>
          </p:cNvCxnSpPr>
          <p:nvPr/>
        </p:nvCxnSpPr>
        <p:spPr>
          <a:xfrm rot="5400000">
            <a:off x="880163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1" name="Овал 1000"/>
          <p:cNvSpPr/>
          <p:nvPr/>
        </p:nvSpPr>
        <p:spPr>
          <a:xfrm>
            <a:off x="900115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4" name="Прямая соединительная линия 1003"/>
          <p:cNvCxnSpPr/>
          <p:nvPr/>
        </p:nvCxnSpPr>
        <p:spPr>
          <a:xfrm rot="16200000" flipH="1">
            <a:off x="178563" y="553642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Прямая соединительная линия 1004"/>
          <p:cNvCxnSpPr>
            <a:stCxn id="1006" idx="3"/>
          </p:cNvCxnSpPr>
          <p:nvPr/>
        </p:nvCxnSpPr>
        <p:spPr>
          <a:xfrm rot="5400000">
            <a:off x="-56675" y="558693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6" name="Овал 1005"/>
          <p:cNvSpPr/>
          <p:nvPr/>
        </p:nvSpPr>
        <p:spPr>
          <a:xfrm>
            <a:off x="142844" y="542926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7" name="Прямая соединительная линия 1006"/>
          <p:cNvCxnSpPr/>
          <p:nvPr/>
        </p:nvCxnSpPr>
        <p:spPr>
          <a:xfrm rot="16200000" flipH="1">
            <a:off x="-107189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Прямая соединительная линия 1010"/>
          <p:cNvCxnSpPr/>
          <p:nvPr/>
        </p:nvCxnSpPr>
        <p:spPr>
          <a:xfrm rot="16200000" flipH="1">
            <a:off x="464315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2" name="Овал 1011"/>
          <p:cNvSpPr/>
          <p:nvPr/>
        </p:nvSpPr>
        <p:spPr>
          <a:xfrm>
            <a:off x="14284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3" name="Прямая соединительная линия 1012"/>
          <p:cNvCxnSpPr>
            <a:stCxn id="1014" idx="3"/>
            <a:endCxn id="1012" idx="7"/>
          </p:cNvCxnSpPr>
          <p:nvPr/>
        </p:nvCxnSpPr>
        <p:spPr>
          <a:xfrm rot="5400000">
            <a:off x="22907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" name="Овал 1013"/>
          <p:cNvSpPr/>
          <p:nvPr/>
        </p:nvSpPr>
        <p:spPr>
          <a:xfrm>
            <a:off x="42859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5" name="Овал 1014"/>
          <p:cNvSpPr/>
          <p:nvPr/>
        </p:nvSpPr>
        <p:spPr>
          <a:xfrm>
            <a:off x="714348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1015"/>
          <p:cNvGrpSpPr/>
          <p:nvPr/>
        </p:nvGrpSpPr>
        <p:grpSpPr>
          <a:xfrm>
            <a:off x="142844" y="5429264"/>
            <a:ext cx="1285884" cy="857256"/>
            <a:chOff x="142844" y="4714884"/>
            <a:chExt cx="1285884" cy="857256"/>
          </a:xfrm>
        </p:grpSpPr>
        <p:cxnSp>
          <p:nvCxnSpPr>
            <p:cNvPr id="1017" name="Прямая соединительная линия 1016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Прямая соединительная линия 1017"/>
            <p:cNvCxnSpPr>
              <a:stCxn id="1019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9" name="Овал 1018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0" name="Прямая соединительная линия 1019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1" name="Овал 1020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2" name="Прямая соединительная линия 1021"/>
            <p:cNvCxnSpPr>
              <a:stCxn id="1023" idx="3"/>
              <a:endCxn id="1021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3" name="Овал 1022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4" name="Прямая соединительная линия 1023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Овал 1024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6" name="Прямая соединительная линия 1025"/>
            <p:cNvCxnSpPr>
              <a:stCxn id="1027" idx="3"/>
              <a:endCxn id="1025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Овал 1026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8" name="Овал 1027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30" name="Прямая соединительная линия 1029"/>
          <p:cNvCxnSpPr/>
          <p:nvPr/>
        </p:nvCxnSpPr>
        <p:spPr>
          <a:xfrm rot="16200000" flipH="1">
            <a:off x="464315" y="589361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>
            <a:stCxn id="1032" idx="3"/>
          </p:cNvCxnSpPr>
          <p:nvPr/>
        </p:nvCxnSpPr>
        <p:spPr>
          <a:xfrm rot="5400000">
            <a:off x="229077" y="594412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Овал 1031"/>
          <p:cNvSpPr/>
          <p:nvPr/>
        </p:nvSpPr>
        <p:spPr>
          <a:xfrm>
            <a:off x="428596" y="578645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3" name="Прямая соединительная линия 1032"/>
          <p:cNvCxnSpPr/>
          <p:nvPr/>
        </p:nvCxnSpPr>
        <p:spPr>
          <a:xfrm rot="16200000" flipH="1">
            <a:off x="178563" y="625080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1036" idx="3"/>
          </p:cNvCxnSpPr>
          <p:nvPr/>
        </p:nvCxnSpPr>
        <p:spPr>
          <a:xfrm rot="5400000">
            <a:off x="-56675" y="630131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Овал 1035"/>
          <p:cNvSpPr/>
          <p:nvPr/>
        </p:nvSpPr>
        <p:spPr>
          <a:xfrm>
            <a:off x="142844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 rot="16200000" flipH="1">
            <a:off x="750067" y="6250801"/>
            <a:ext cx="306676" cy="235238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Овал 1037"/>
          <p:cNvSpPr/>
          <p:nvPr/>
        </p:nvSpPr>
        <p:spPr>
          <a:xfrm>
            <a:off x="428596" y="650083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9" name="Прямая соединительная линия 1038"/>
          <p:cNvCxnSpPr>
            <a:stCxn id="1040" idx="3"/>
            <a:endCxn id="1038" idx="7"/>
          </p:cNvCxnSpPr>
          <p:nvPr/>
        </p:nvCxnSpPr>
        <p:spPr>
          <a:xfrm rot="5400000">
            <a:off x="514829" y="6301315"/>
            <a:ext cx="256162" cy="184724"/>
          </a:xfrm>
          <a:prstGeom prst="line">
            <a:avLst/>
          </a:prstGeom>
          <a:ln>
            <a:solidFill>
              <a:srgbClr val="D15C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Овал 1039"/>
          <p:cNvSpPr/>
          <p:nvPr/>
        </p:nvSpPr>
        <p:spPr>
          <a:xfrm>
            <a:off x="714348" y="614364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Овал 1040"/>
          <p:cNvSpPr/>
          <p:nvPr/>
        </p:nvSpPr>
        <p:spPr>
          <a:xfrm>
            <a:off x="1000100" y="6500834"/>
            <a:ext cx="142876" cy="142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1041"/>
          <p:cNvGrpSpPr/>
          <p:nvPr/>
        </p:nvGrpSpPr>
        <p:grpSpPr>
          <a:xfrm>
            <a:off x="1000100" y="5786454"/>
            <a:ext cx="1285884" cy="857256"/>
            <a:chOff x="142844" y="4714884"/>
            <a:chExt cx="1285884" cy="857256"/>
          </a:xfrm>
        </p:grpSpPr>
        <p:cxnSp>
          <p:nvCxnSpPr>
            <p:cNvPr id="1043" name="Прямая соединительная линия 1042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/>
            <p:cNvCxnSpPr>
              <a:stCxn id="1045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Овал 1044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6" name="Прямая соединительная линия 1045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Овал 1046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8" name="Прямая соединительная линия 1047"/>
            <p:cNvCxnSpPr>
              <a:stCxn id="1049" idx="3"/>
              <a:endCxn id="1047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Овал 1048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0" name="Прямая соединительная линия 1049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Овал 1050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2" name="Прямая соединительная линия 1051"/>
            <p:cNvCxnSpPr>
              <a:stCxn id="1053" idx="3"/>
              <a:endCxn id="1051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" name="Овал 1052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4" name="Овал 1053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1054"/>
          <p:cNvGrpSpPr/>
          <p:nvPr/>
        </p:nvGrpSpPr>
        <p:grpSpPr>
          <a:xfrm>
            <a:off x="2143108" y="5786454"/>
            <a:ext cx="1285884" cy="857256"/>
            <a:chOff x="142844" y="4714884"/>
            <a:chExt cx="1285884" cy="857256"/>
          </a:xfrm>
        </p:grpSpPr>
        <p:cxnSp>
          <p:nvCxnSpPr>
            <p:cNvPr id="1056" name="Прямая соединительная линия 1055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/>
            <p:cNvCxnSpPr>
              <a:stCxn id="1058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8" name="Овал 1057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9" name="Прямая соединительная линия 1058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Овал 1059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1" name="Прямая соединительная линия 1060"/>
            <p:cNvCxnSpPr>
              <a:stCxn id="1062" idx="3"/>
              <a:endCxn id="1060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Овал 1061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3" name="Прямая соединительная линия 1062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4" name="Овал 1063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5" name="Прямая соединительная линия 1064"/>
            <p:cNvCxnSpPr>
              <a:stCxn id="1066" idx="3"/>
              <a:endCxn id="1064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Овал 1065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7" name="Овал 1066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1067"/>
          <p:cNvGrpSpPr/>
          <p:nvPr/>
        </p:nvGrpSpPr>
        <p:grpSpPr>
          <a:xfrm>
            <a:off x="3286116" y="5786454"/>
            <a:ext cx="1285884" cy="857256"/>
            <a:chOff x="142844" y="4714884"/>
            <a:chExt cx="1285884" cy="857256"/>
          </a:xfrm>
        </p:grpSpPr>
        <p:cxnSp>
          <p:nvCxnSpPr>
            <p:cNvPr id="1069" name="Прямая соединительная линия 1068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Прямая соединительная линия 1069"/>
            <p:cNvCxnSpPr>
              <a:stCxn id="1071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1" name="Овал 1070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2" name="Прямая соединительная линия 1071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Овал 1072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4" name="Прямая соединительная линия 1073"/>
            <p:cNvCxnSpPr>
              <a:stCxn id="1075" idx="3"/>
              <a:endCxn id="1073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Овал 1074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6" name="Прямая соединительная линия 1075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7" name="Овал 1076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8" name="Прямая соединительная линия 1077"/>
            <p:cNvCxnSpPr>
              <a:stCxn id="1079" idx="3"/>
              <a:endCxn id="1077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Овал 1078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Овал 1079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1080"/>
          <p:cNvGrpSpPr/>
          <p:nvPr/>
        </p:nvGrpSpPr>
        <p:grpSpPr>
          <a:xfrm>
            <a:off x="4429124" y="5786454"/>
            <a:ext cx="1285884" cy="857256"/>
            <a:chOff x="142844" y="4714884"/>
            <a:chExt cx="1285884" cy="857256"/>
          </a:xfrm>
        </p:grpSpPr>
        <p:cxnSp>
          <p:nvCxnSpPr>
            <p:cNvPr id="1082" name="Прямая соединительная линия 1081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Прямая соединительная линия 1082"/>
            <p:cNvCxnSpPr>
              <a:stCxn id="1084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4" name="Овал 1083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5" name="Прямая соединительная линия 1084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Овал 1085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7" name="Прямая соединительная линия 1086"/>
            <p:cNvCxnSpPr>
              <a:stCxn id="1088" idx="3"/>
              <a:endCxn id="1086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Овал 1087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9" name="Прямая соединительная линия 1088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Овал 1089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1" name="Прямая соединительная линия 1090"/>
            <p:cNvCxnSpPr>
              <a:stCxn id="1092" idx="3"/>
              <a:endCxn id="1090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Овал 1091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Овал 1092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093"/>
          <p:cNvGrpSpPr/>
          <p:nvPr/>
        </p:nvGrpSpPr>
        <p:grpSpPr>
          <a:xfrm>
            <a:off x="5572132" y="5786454"/>
            <a:ext cx="1285884" cy="857256"/>
            <a:chOff x="142844" y="4714884"/>
            <a:chExt cx="1285884" cy="857256"/>
          </a:xfrm>
        </p:grpSpPr>
        <p:cxnSp>
          <p:nvCxnSpPr>
            <p:cNvPr id="1095" name="Прямая соединительная линия 1094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Прямая соединительная линия 1095"/>
            <p:cNvCxnSpPr>
              <a:stCxn id="1097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7" name="Овал 1096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8" name="Прямая соединительная линия 1097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Овал 1098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0" name="Прямая соединительная линия 1099"/>
            <p:cNvCxnSpPr>
              <a:stCxn id="1101" idx="3"/>
              <a:endCxn id="1099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1" name="Овал 1100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2" name="Прямая соединительная линия 1101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3" name="Овал 1102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4" name="Прямая соединительная линия 1103"/>
            <p:cNvCxnSpPr>
              <a:stCxn id="1105" idx="3"/>
              <a:endCxn id="1103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5" name="Овал 110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6" name="Овал 1105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1106"/>
          <p:cNvGrpSpPr/>
          <p:nvPr/>
        </p:nvGrpSpPr>
        <p:grpSpPr>
          <a:xfrm>
            <a:off x="6715140" y="5786454"/>
            <a:ext cx="1285884" cy="857256"/>
            <a:chOff x="142844" y="4714884"/>
            <a:chExt cx="1285884" cy="857256"/>
          </a:xfrm>
        </p:grpSpPr>
        <p:cxnSp>
          <p:nvCxnSpPr>
            <p:cNvPr id="1108" name="Прямая соединительная линия 1107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Прямая соединительная линия 1108"/>
            <p:cNvCxnSpPr>
              <a:stCxn id="1110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0" name="Овал 1109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1" name="Прямая соединительная линия 1110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2" name="Овал 1111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3" name="Прямая соединительная линия 1112"/>
            <p:cNvCxnSpPr>
              <a:stCxn id="1114" idx="3"/>
              <a:endCxn id="1112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Овал 1113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5" name="Прямая соединительная линия 1114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Овал 1115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7" name="Прямая соединительная линия 1116"/>
            <p:cNvCxnSpPr>
              <a:stCxn id="1118" idx="3"/>
              <a:endCxn id="1116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Овал 1117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9" name="Овал 1118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1119"/>
          <p:cNvGrpSpPr/>
          <p:nvPr/>
        </p:nvGrpSpPr>
        <p:grpSpPr>
          <a:xfrm>
            <a:off x="7858116" y="5786454"/>
            <a:ext cx="1285884" cy="857256"/>
            <a:chOff x="142844" y="4714884"/>
            <a:chExt cx="1285884" cy="857256"/>
          </a:xfrm>
        </p:grpSpPr>
        <p:cxnSp>
          <p:nvCxnSpPr>
            <p:cNvPr id="1121" name="Прямая соединительная линия 1120"/>
            <p:cNvCxnSpPr/>
            <p:nvPr/>
          </p:nvCxnSpPr>
          <p:spPr>
            <a:xfrm rot="16200000" flipH="1">
              <a:off x="750067" y="482204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Прямая соединительная линия 1121"/>
            <p:cNvCxnSpPr>
              <a:stCxn id="1123" idx="3"/>
            </p:cNvCxnSpPr>
            <p:nvPr/>
          </p:nvCxnSpPr>
          <p:spPr>
            <a:xfrm rot="5400000">
              <a:off x="514829" y="487255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3" name="Овал 1122"/>
            <p:cNvSpPr/>
            <p:nvPr/>
          </p:nvSpPr>
          <p:spPr>
            <a:xfrm>
              <a:off x="714348" y="471488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4" name="Прямая соединительная линия 1123"/>
            <p:cNvCxnSpPr/>
            <p:nvPr/>
          </p:nvCxnSpPr>
          <p:spPr>
            <a:xfrm rot="16200000" flipH="1">
              <a:off x="464315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5" name="Овал 1124"/>
            <p:cNvSpPr/>
            <p:nvPr/>
          </p:nvSpPr>
          <p:spPr>
            <a:xfrm>
              <a:off x="142844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6" name="Прямая соединительная линия 1125"/>
            <p:cNvCxnSpPr>
              <a:stCxn id="1127" idx="3"/>
              <a:endCxn id="1125" idx="7"/>
            </p:cNvCxnSpPr>
            <p:nvPr/>
          </p:nvCxnSpPr>
          <p:spPr>
            <a:xfrm rot="5400000">
              <a:off x="229077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" name="Овал 1126"/>
            <p:cNvSpPr/>
            <p:nvPr/>
          </p:nvSpPr>
          <p:spPr>
            <a:xfrm>
              <a:off x="428596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8" name="Прямая соединительная линия 1127"/>
            <p:cNvCxnSpPr/>
            <p:nvPr/>
          </p:nvCxnSpPr>
          <p:spPr>
            <a:xfrm rot="16200000" flipH="1">
              <a:off x="1035819" y="5179231"/>
              <a:ext cx="306676" cy="235238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" name="Овал 1128"/>
            <p:cNvSpPr/>
            <p:nvPr/>
          </p:nvSpPr>
          <p:spPr>
            <a:xfrm>
              <a:off x="714348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0" name="Прямая соединительная линия 1129"/>
            <p:cNvCxnSpPr>
              <a:stCxn id="1131" idx="3"/>
              <a:endCxn id="1129" idx="7"/>
            </p:cNvCxnSpPr>
            <p:nvPr/>
          </p:nvCxnSpPr>
          <p:spPr>
            <a:xfrm rot="5400000">
              <a:off x="800581" y="5229745"/>
              <a:ext cx="256162" cy="184724"/>
            </a:xfrm>
            <a:prstGeom prst="line">
              <a:avLst/>
            </a:prstGeom>
            <a:ln>
              <a:solidFill>
                <a:srgbClr val="D15C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" name="Овал 1130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2" name="Овал 1131"/>
            <p:cNvSpPr/>
            <p:nvPr/>
          </p:nvSpPr>
          <p:spPr>
            <a:xfrm>
              <a:off x="1285852" y="5429264"/>
              <a:ext cx="142876" cy="142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11" name="Прямая соединительная линия 1210"/>
          <p:cNvCxnSpPr>
            <a:endCxn id="4" idx="2"/>
          </p:cNvCxnSpPr>
          <p:nvPr/>
        </p:nvCxnSpPr>
        <p:spPr>
          <a:xfrm flipV="1">
            <a:off x="1785918" y="2393149"/>
            <a:ext cx="2428892" cy="1035851"/>
          </a:xfrm>
          <a:prstGeom prst="line">
            <a:avLst/>
          </a:prstGeom>
          <a:ln>
            <a:solidFill>
              <a:srgbClr val="D15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571604" y="3357562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менитые мошенники - Валентина Ивановна Соловь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1"/>
            <a:ext cx="2286001" cy="304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35782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Соловьева,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пирамиды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57166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классической финансовой пирамиды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Властилина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rangemotions.com/project_lj/lobnya_front.v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243417" cy="2143140"/>
          </a:xfrm>
          <a:prstGeom prst="rect">
            <a:avLst/>
          </a:prstGeom>
          <a:noFill/>
        </p:spPr>
      </p:pic>
      <p:pic>
        <p:nvPicPr>
          <p:cNvPr id="1028" name="Picture 4" descr="http://www.krasfun.ru/images/2015/11/e981b_1447575374_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48942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Первая финансовая пирамида в СССР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448" y="19888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финансовые пирамиды появились на закате истории СССР.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Первооснователем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пирамидостроительства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СССР  считается фирма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созданная 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(Волгоград)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990980" y="4340696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Деятельность:</a:t>
            </a:r>
            <a:br>
              <a:rPr lang="ru-RU" dirty="0"/>
            </a:br>
            <a:r>
              <a:rPr lang="ru-RU" dirty="0"/>
              <a:t>3 года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27014" y="4340696"/>
            <a:ext cx="2304256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Похищено:</a:t>
            </a:r>
          </a:p>
          <a:p>
            <a:pPr algn="ctr"/>
            <a:r>
              <a:rPr lang="ru-RU" dirty="0"/>
              <a:t>2 356 960 000 руб.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263048" y="4340696"/>
            <a:ext cx="2304256" cy="10801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Обмануто:</a:t>
            </a:r>
          </a:p>
          <a:p>
            <a:pPr algn="ctr"/>
            <a:r>
              <a:rPr lang="ru-RU" dirty="0"/>
              <a:t>1 722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476672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Волны финансовых пирамид в Российской Федерации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18411"/>
              </p:ext>
            </p:extLst>
          </p:nvPr>
        </p:nvGraphicFramePr>
        <p:xfrm>
          <a:off x="107504" y="1700808"/>
          <a:ext cx="69847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волна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 – 1998 гг.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«МММ», «Хопер-Инвест»,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Властилина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«Чара»,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Селенга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ГКО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волна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– 2011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«Золотая лига»,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РуБин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Бинар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МММ-2011, КПК РОСТ, Российская социальная программа.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волна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–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MBM.Partners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Impetra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Plus, </a:t>
                      </a:r>
                      <a:r>
                        <a:rPr lang="ru-RU" sz="2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Академия Победителей,</a:t>
                      </a:r>
                      <a:r>
                        <a:rPr lang="ru-RU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Сберкарта</a:t>
                      </a:r>
                      <a:r>
                        <a:rPr lang="ru-RU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Give1 Get4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SETinBOX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Руссинвест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РСП</a:t>
                      </a:r>
                      <a:endParaRPr lang="ru-RU" sz="2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http://dic.academic.ru/pictures/wiki/files/77/Mmm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06" y="1772816"/>
            <a:ext cx="1114500" cy="7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ru/thumb/e/e3/%D0%A5%D0%BE%D0%BF%D1%91%D1%80.jpg/200px-%D0%A5%D0%BE%D0%BF%D1%91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2" y="2520108"/>
            <a:ext cx="1085845" cy="7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ru/7/7a/%D0%A0%D1%83%D1%81%D1%81%D0%BA%D0%B8%D0%B9_%D0%B4%D0%BE%D0%BC_%D1%81%D0%B5%D0%BB%D0%B5%D0%BD%D0%B3%D0%B0_%D0%BB%D0%BE%D0%B3%D0%B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84" y="21443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edits-helps.ru/img/1901/307172-3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56" y="3461988"/>
            <a:ext cx="1722841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_6n5HIlDLyU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89" y="5015982"/>
            <a:ext cx="1110574" cy="6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ytimg.com/vi/cxJXoLTDlok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31" y="5786929"/>
            <a:ext cx="1132290" cy="6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RP 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929198"/>
            <a:ext cx="3552825" cy="15049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404664"/>
            <a:ext cx="559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Инновации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пирамидостроительстве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4928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000100" y="2428868"/>
            <a:ext cx="3384376" cy="145440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Пирамиды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клубного типа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5000628" y="2428868"/>
            <a:ext cx="3384376" cy="145440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Хайп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-проекты</a:t>
            </a:r>
          </a:p>
        </p:txBody>
      </p:sp>
      <p:pic>
        <p:nvPicPr>
          <p:cNvPr id="20482" name="Picture 2" descr="http://img.5-tv.ru/shared/files/200803/1432_30010.jpg"/>
          <p:cNvPicPr>
            <a:picLocks noChangeAspect="1" noChangeArrowheads="1"/>
          </p:cNvPicPr>
          <p:nvPr/>
        </p:nvPicPr>
        <p:blipFill>
          <a:blip r:embed="rId3"/>
          <a:srcRect l="18750" t="12500" b="24999"/>
          <a:stretch>
            <a:fillRect/>
          </a:stretch>
        </p:blipFill>
        <p:spPr bwMode="auto">
          <a:xfrm>
            <a:off x="857224" y="4786322"/>
            <a:ext cx="2476496" cy="1428760"/>
          </a:xfrm>
          <a:prstGeom prst="rect">
            <a:avLst/>
          </a:prstGeom>
          <a:noFill/>
        </p:spPr>
      </p:pic>
      <p:pic>
        <p:nvPicPr>
          <p:cNvPr id="20484" name="Picture 4" descr="Ябанкир отзывы рефбек Yabankir 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72008"/>
            <a:ext cx="1913598" cy="116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бизнес-модели с элементами финансовых пирамид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маркетинг (или многоуровневый маркетинг; англ.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multilevel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MLM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концепция реализации товаров и услуг, основанная на создании сети независимых дистрибьюторов (сбытовых агентов), каждый из которых, помимо сбыта продукции, также обладает правом на привлечение партнёров, имеющих аналогичные права.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860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Компании реализующие бизнес-модели на основе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MLM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ib-chamber.com/sites/default/files/member-directory/images/av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86058"/>
            <a:ext cx="1685551" cy="16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rykay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2287097" cy="5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Логотип Amwa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857496"/>
            <a:ext cx="1714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anklogos.com/wp-content/uploads/2012/06/Oriflam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857628"/>
            <a:ext cx="2016223" cy="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2-tub-ru.yandex.net/i?id=1190fd0a742f69921b3fccf05f7fc20b&amp;n=33&amp;h=139&amp;w=4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857628"/>
            <a:ext cx="2295185" cy="6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74629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 потерь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финансовых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пирамид в РФ за 2014-2016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357430"/>
            <a:ext cx="3787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ередина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2014 – конец 2015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928662" y="3071810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250 организаций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00628" y="3071810"/>
            <a:ext cx="3787354" cy="7778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 млрд.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2285992"/>
            <a:ext cx="378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Доказанный ущерб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: скругленные углы 2"/>
          <p:cNvSpPr/>
          <p:nvPr/>
        </p:nvSpPr>
        <p:spPr>
          <a:xfrm>
            <a:off x="928662" y="4857760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170 </a:t>
            </a:r>
            <a:r>
              <a:rPr lang="ru-RU" sz="2800" dirty="0"/>
              <a:t>организаций</a:t>
            </a:r>
          </a:p>
        </p:txBody>
      </p:sp>
      <p:sp>
        <p:nvSpPr>
          <p:cNvPr id="9" name="Прямоугольник: скругленные углы 7"/>
          <p:cNvSpPr/>
          <p:nvPr/>
        </p:nvSpPr>
        <p:spPr>
          <a:xfrm>
            <a:off x="5072066" y="4857760"/>
            <a:ext cx="3787354" cy="7778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700 млн. </a:t>
            </a:r>
            <a:r>
              <a:rPr lang="ru-RU" sz="2800" dirty="0"/>
              <a:t>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286256"/>
            <a:ext cx="3787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половина 2016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4214818"/>
            <a:ext cx="378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Доказанный ущерб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Причины, заставляющие людей участвовать в финансовых пирамидах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63691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сознательно участвуют в финансовых пирамидах с целью заработка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99592" y="2636912"/>
            <a:ext cx="1584176" cy="8309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 50%</a:t>
            </a:r>
            <a:endParaRPr lang="ru-RU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99592" y="4005064"/>
            <a:ext cx="1584176" cy="8309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50%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69698" y="400506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характеризуются низкой финансовой грамотностью.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643050"/>
            <a:ext cx="8568952" cy="468052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Входное тестирование группы по  разделу для определения уровня и целевого ориентира для преподавателя </a:t>
            </a:r>
          </a:p>
          <a:p>
            <a:pPr algn="ctr"/>
            <a:r>
              <a:rPr lang="ru-RU" sz="3200" b="1" dirty="0" smtClean="0"/>
              <a:t>Лекция-беседа</a:t>
            </a:r>
          </a:p>
          <a:p>
            <a:pPr algn="ctr"/>
            <a:r>
              <a:rPr lang="ru-RU" sz="3200" b="1" dirty="0" err="1" smtClean="0"/>
              <a:t>Колоквиум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Совместный разбор  учебного кейса</a:t>
            </a:r>
          </a:p>
          <a:p>
            <a:pPr algn="ctr"/>
            <a:r>
              <a:rPr lang="ru-RU" sz="3200" b="1" dirty="0" smtClean="0"/>
              <a:t>Практический разбор живого кейса по материалам группы</a:t>
            </a:r>
          </a:p>
          <a:p>
            <a:pPr algn="ctr"/>
            <a:r>
              <a:rPr lang="ru-RU" sz="3200" b="1" dirty="0" smtClean="0"/>
              <a:t>Решение конкретного задания с помощью интерактивных методов</a:t>
            </a:r>
          </a:p>
          <a:p>
            <a:pPr algn="ctr"/>
            <a:r>
              <a:rPr lang="ru-RU" sz="3200" b="1" dirty="0" smtClean="0"/>
              <a:t>Совместное обсуждение полученных результатов для их закрепления </a:t>
            </a:r>
          </a:p>
          <a:p>
            <a:pPr algn="ctr"/>
            <a:r>
              <a:rPr lang="ru-RU" sz="3200" b="1" dirty="0" smtClean="0"/>
              <a:t>Прохождение итогового тестирования 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995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Ответственность за создание финансовых пирамид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марта 2016 года Президент РФ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В.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Путин подписал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Федеральный закон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78-ФЗ «О внесении изменений в Уголовный кодекс Российской Федерации и статью 151 Уголовно-процессуального кодекса Российской Федерации»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устанавливающий уголовную ответственность за организацию финансовых пирамид.</a:t>
            </a:r>
          </a:p>
        </p:txBody>
      </p:sp>
      <p:sp>
        <p:nvSpPr>
          <p:cNvPr id="4" name="Прямоугольник: усеченные верхние углы 3"/>
          <p:cNvSpPr/>
          <p:nvPr/>
        </p:nvSpPr>
        <p:spPr>
          <a:xfrm>
            <a:off x="2411760" y="4077072"/>
            <a:ext cx="4608512" cy="114806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Штраф: 1,5 млн. руб.</a:t>
            </a:r>
          </a:p>
        </p:txBody>
      </p:sp>
      <p:sp>
        <p:nvSpPr>
          <p:cNvPr id="5" name="Прямоугольник: усеченные верхние углы 4"/>
          <p:cNvSpPr/>
          <p:nvPr/>
        </p:nvSpPr>
        <p:spPr>
          <a:xfrm>
            <a:off x="2411760" y="5369148"/>
            <a:ext cx="4608512" cy="1148060"/>
          </a:xfrm>
          <a:prstGeom prst="snip2SameRect">
            <a:avLst>
              <a:gd name="adj1" fmla="val 0"/>
              <a:gd name="adj2" fmla="val 17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Срок: 6 лет</a:t>
            </a:r>
          </a:p>
        </p:txBody>
      </p:sp>
    </p:spTree>
    <p:extLst>
      <p:ext uri="{BB962C8B-B14F-4D97-AF65-F5344CB8AC3E}">
        <p14:creationId xmlns:p14="http://schemas.microsoft.com/office/powerpoint/2010/main" val="964357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62" y="2285992"/>
            <a:ext cx="7629023" cy="335758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ru-RU" sz="1800" dirty="0" smtClean="0"/>
          </a:p>
          <a:p>
            <a:pPr marL="0" lvl="0" indent="180000"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ru-RU" sz="2200" dirty="0" smtClean="0"/>
              <a:t>Какие признаки  финансовой пирамиды  Вы можете назвать?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2200" dirty="0" smtClean="0"/>
          </a:p>
          <a:p>
            <a:pPr marL="0" lvl="0" indent="180000">
              <a:spcBef>
                <a:spcPts val="0"/>
              </a:spcBef>
              <a:buNone/>
            </a:pPr>
            <a:r>
              <a:rPr lang="ru-RU" sz="2200" dirty="0" smtClean="0"/>
              <a:t>2. Под прикрытием каких организаций могут скрываться финансовые пирамиды ? 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2200" dirty="0" smtClean="0"/>
          </a:p>
          <a:p>
            <a:pPr marL="0" lvl="0" indent="180000">
              <a:spcBef>
                <a:spcPts val="0"/>
              </a:spcBef>
              <a:buNone/>
            </a:pPr>
            <a:r>
              <a:rPr lang="ru-RU" sz="2200" dirty="0" smtClean="0"/>
              <a:t>2. Чем отличается схема </a:t>
            </a:r>
            <a:r>
              <a:rPr lang="ru-RU" sz="2200" dirty="0" err="1" smtClean="0"/>
              <a:t>Понци</a:t>
            </a:r>
            <a:r>
              <a:rPr lang="ru-RU" sz="2200" dirty="0" smtClean="0"/>
              <a:t> от классической пирамиды?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2200" dirty="0"/>
          </a:p>
          <a:p>
            <a:pPr marL="0" lvl="0" indent="180000">
              <a:spcBef>
                <a:spcPts val="0"/>
              </a:spcBef>
              <a:buNone/>
            </a:pPr>
            <a:r>
              <a:rPr lang="ru-RU" sz="2200" dirty="0" smtClean="0"/>
              <a:t>4. В чем заключается отличие </a:t>
            </a:r>
            <a:r>
              <a:rPr lang="ru-RU" sz="2200" dirty="0" err="1" smtClean="0"/>
              <a:t>хайп-проектов</a:t>
            </a:r>
            <a:r>
              <a:rPr lang="ru-RU" sz="2200" dirty="0" smtClean="0"/>
              <a:t> от других видов финансовых пирамид?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1800" dirty="0"/>
          </a:p>
          <a:p>
            <a:pPr marL="0" lvl="0" indent="18000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самоконтроля</a:t>
            </a:r>
            <a:br>
              <a:rPr lang="ru-RU" dirty="0" smtClean="0"/>
            </a:br>
            <a:r>
              <a:rPr lang="ru-RU" dirty="0" smtClean="0"/>
              <a:t>по разделу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854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br>
              <a:rPr lang="ru-RU" dirty="0" smtClean="0"/>
            </a:br>
            <a:r>
              <a:rPr lang="ru-RU" dirty="0" smtClean="0"/>
              <a:t>по разделу</a:t>
            </a:r>
            <a:endParaRPr lang="ru-RU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5143536"/>
          </a:xfrm>
        </p:spPr>
        <p:txBody>
          <a:bodyPr>
            <a:normAutofit fontScale="25000" lnSpcReduction="20000"/>
          </a:bodyPr>
          <a:lstStyle/>
          <a:p>
            <a:pPr marL="0" lv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Основная:</a:t>
            </a:r>
          </a:p>
          <a:p>
            <a:pPr marL="0" lv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 </a:t>
            </a:r>
            <a:r>
              <a:rPr lang="ru-RU" sz="7200" dirty="0" err="1" smtClean="0"/>
              <a:t>Авдокушин</a:t>
            </a:r>
            <a:r>
              <a:rPr lang="ru-RU" sz="7200" dirty="0" smtClean="0"/>
              <a:t> Е.Ф. Международные финансовые отношения [Электронный ресурс]: / </a:t>
            </a:r>
            <a:r>
              <a:rPr lang="ru-RU" sz="7200" dirty="0" err="1" smtClean="0"/>
              <a:t>Авдокушин</a:t>
            </a:r>
            <a:r>
              <a:rPr lang="ru-RU" sz="7200" dirty="0" smtClean="0"/>
              <a:t> Е.Ф. –  М.: Дашков и К, 2015. – 132 </a:t>
            </a:r>
            <a:r>
              <a:rPr lang="ru-RU" sz="7200" dirty="0" err="1" smtClean="0"/>
              <a:t>c</a:t>
            </a:r>
            <a:r>
              <a:rPr lang="ru-RU" sz="7200" dirty="0" smtClean="0"/>
              <a:t>.</a:t>
            </a:r>
          </a:p>
          <a:p>
            <a:pPr marL="0" lv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 </a:t>
            </a:r>
            <a:r>
              <a:rPr lang="ru-RU" sz="7200" dirty="0" err="1" smtClean="0"/>
              <a:t>Крейнин</a:t>
            </a:r>
            <a:r>
              <a:rPr lang="ru-RU" sz="7200" dirty="0" smtClean="0"/>
              <a:t> В. Конец утопии [Электронный ресурс] : Взлет и крах финансовой пирамиды/ </a:t>
            </a:r>
            <a:r>
              <a:rPr lang="ru-RU" sz="7200" dirty="0" err="1" smtClean="0"/>
              <a:t>Крейнин</a:t>
            </a:r>
            <a:r>
              <a:rPr lang="ru-RU" sz="7200" dirty="0" smtClean="0"/>
              <a:t> В. — М.: </a:t>
            </a:r>
            <a:r>
              <a:rPr lang="ru-RU" sz="7200" dirty="0" err="1" smtClean="0"/>
              <a:t>Альпина</a:t>
            </a:r>
            <a:r>
              <a:rPr lang="ru-RU" sz="7200" dirty="0" smtClean="0"/>
              <a:t> </a:t>
            </a:r>
            <a:r>
              <a:rPr lang="ru-RU" sz="7200" dirty="0" err="1" smtClean="0"/>
              <a:t>Паблишер</a:t>
            </a:r>
            <a:r>
              <a:rPr lang="ru-RU" sz="7200" dirty="0" smtClean="0"/>
              <a:t>, 2016.— 176 </a:t>
            </a:r>
            <a:r>
              <a:rPr lang="ru-RU" sz="7200" dirty="0" err="1" smtClean="0"/>
              <a:t>c</a:t>
            </a:r>
            <a:r>
              <a:rPr lang="ru-RU" sz="7200" dirty="0" smtClean="0"/>
              <a:t>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3. </a:t>
            </a:r>
            <a:r>
              <a:rPr lang="ru-RU" sz="7200" dirty="0" err="1" smtClean="0"/>
              <a:t>Маркополос</a:t>
            </a:r>
            <a:r>
              <a:rPr lang="ru-RU" sz="7200" dirty="0" smtClean="0"/>
              <a:t>, Г. Финансовая пирамида Бернарда </a:t>
            </a:r>
            <a:r>
              <a:rPr lang="ru-RU" sz="7200" dirty="0" err="1" smtClean="0"/>
              <a:t>Мэдоффа</a:t>
            </a:r>
            <a:r>
              <a:rPr lang="ru-RU" sz="7200" dirty="0" smtClean="0"/>
              <a:t>: расследование самой грандиозной аферы в истории [Текст] . - Пер. с англ. - М. : Диалектика, 2012. - 368 с.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Дополнительная: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 </a:t>
            </a:r>
            <a:r>
              <a:rPr lang="ru-RU" sz="7200" dirty="0" err="1" smtClean="0"/>
              <a:t>Вавулин</a:t>
            </a:r>
            <a:r>
              <a:rPr lang="ru-RU" sz="7200" dirty="0" smtClean="0"/>
              <a:t> Д.А., Федотов В.Н. Финансовые пирамиды: понятие, механизм функционирования, примеры из мировой и отечественной практики, трансформация в условиях финансового кризиса. Финансы и кредит. 2009. № 29 (365). С. 56-61.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 </a:t>
            </a:r>
            <a:r>
              <a:rPr lang="ru-RU" sz="7200" dirty="0" err="1" smtClean="0"/>
              <a:t>Горловская</a:t>
            </a:r>
            <a:r>
              <a:rPr lang="ru-RU" sz="7200" dirty="0" smtClean="0"/>
              <a:t> И.Г., </a:t>
            </a:r>
            <a:r>
              <a:rPr lang="ru-RU" sz="7200" dirty="0" err="1" smtClean="0"/>
              <a:t>Гимадиева</a:t>
            </a:r>
            <a:r>
              <a:rPr lang="ru-RU" sz="7200" dirty="0" smtClean="0"/>
              <a:t> И.И. Финансовые пирамиды: понятие, признаки, проблемы. Вестник Омского университета. Серия: Экономика. 2011. № 3. С. 166-171.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3. Зубарева А.М. Понятие и признаки финансовых пирамид. Вестник Санкт-Петербургского университета МВД России. 2015. № 2 (66). С. 135-139.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/>
          </a:p>
          <a:p>
            <a:pPr marL="0" lvl="0" indent="180000">
              <a:lnSpc>
                <a:spcPct val="120000"/>
              </a:lnSpc>
              <a:spcBef>
                <a:spcPts val="0"/>
              </a:spcBef>
            </a:pPr>
            <a:endParaRPr lang="ru-RU" sz="7200" dirty="0" smtClean="0">
              <a:solidFill>
                <a:schemeClr val="tx1"/>
              </a:solidFill>
            </a:endParaRP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29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38576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Раздел 2 Финансовое мошенничество. Современное состояние уровня финансового мошенничества в России, способы, формы и методы противодействия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увеличение объема финансовых транзакций у каждого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снижение возраста участников товарно-денежных и иных видов сделок;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разнообразие видов денег и ценных бумаг;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доступности и конфиденциальности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персональных данных;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увеличение объема сделок вне личного контакта участников (интернет-торговля);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исчезновение границ для свободного перемещения денег, товаров, услуг в процессе глобализации (рост транснациональной финансовой преступности);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529</TotalTime>
  <Words>2939</Words>
  <Application>Microsoft Office PowerPoint</Application>
  <PresentationFormat>Экран (4:3)</PresentationFormat>
  <Paragraphs>481</Paragraphs>
  <Slides>72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Волна</vt:lpstr>
      <vt:lpstr>  Федеральный методический центр по финансовой грамотности системы общего и среднего профессионального образования   Контракт «Содействие в создании кадрового потенциала учителей, методистов, администраторов образовательных организаций в области финансовой грамотности, а также эффективной инфраструктуры по поддержке их деятельности по распространению финансовой грамотности» №FEFLP/QCВS-2.5</vt:lpstr>
      <vt:lpstr>Авторский коллектив</vt:lpstr>
      <vt:lpstr>Оглавление</vt:lpstr>
      <vt:lpstr>Введение</vt:lpstr>
      <vt:lpstr>Раздел 1. Финансовое мошенничество. Финансовые пирамиды. Методика преподавания</vt:lpstr>
      <vt:lpstr>Методика обучения</vt:lpstr>
      <vt:lpstr>Формы занятий</vt:lpstr>
      <vt:lpstr>Раздел 2 Финансовое мошенничество. Современное состояние уровня финансового мошенничества в России, способы, формы и методы противодействия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Мошенничество с PayPal*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 по разделу</vt:lpstr>
      <vt:lpstr>Список литературы по разделу</vt:lpstr>
      <vt:lpstr>Раздел 3 Финансовые пирамиды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 по разделу</vt:lpstr>
      <vt:lpstr>Список литературы по разделу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1. Повышение финансовой грамотности обучающихся как социально-педагогическая проблема</dc:title>
  <dc:creator>123</dc:creator>
  <cp:lastModifiedBy>Бондарчук Павел Кузьмич</cp:lastModifiedBy>
  <cp:revision>75</cp:revision>
  <dcterms:created xsi:type="dcterms:W3CDTF">2016-08-23T12:47:25Z</dcterms:created>
  <dcterms:modified xsi:type="dcterms:W3CDTF">2017-01-09T12:00:25Z</dcterms:modified>
</cp:coreProperties>
</file>