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0" r:id="rId4"/>
    <p:sldId id="258" r:id="rId5"/>
    <p:sldId id="259" r:id="rId6"/>
    <p:sldId id="261" r:id="rId7"/>
    <p:sldId id="262" r:id="rId8"/>
    <p:sldId id="263" r:id="rId9"/>
    <p:sldId id="269" r:id="rId10"/>
    <p:sldId id="270" r:id="rId11"/>
    <p:sldId id="271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6C0000"/>
                </a:solidFill>
              </a:rPr>
              <a:t>Учебно-познавательная игра для учащихся 10-11 классов</a:t>
            </a:r>
            <a:r>
              <a:rPr lang="ru-RU" sz="2400" b="1" dirty="0" smtClean="0">
                <a:solidFill>
                  <a:srgbClr val="6C0000"/>
                </a:solidFill>
              </a:rPr>
              <a:t> </a:t>
            </a:r>
          </a:p>
          <a:p>
            <a:r>
              <a:rPr lang="ru-RU" b="1" dirty="0" smtClean="0">
                <a:solidFill>
                  <a:srgbClr val="6C0000"/>
                </a:solidFill>
              </a:rPr>
              <a:t>Курс «Финансовая грамотность»</a:t>
            </a:r>
            <a:endParaRPr lang="ru-RU" sz="3600" dirty="0" smtClean="0"/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071538" y="1714488"/>
            <a:ext cx="7215238" cy="107157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1" u="none" strike="noStrike" kern="1200" cap="all" spc="0" normalizeH="0" baseline="0" noProof="0" smtClean="0">
                <a:ln>
                  <a:noFill/>
                </a:ln>
                <a:solidFill>
                  <a:srgbClr val="6C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банковская система </a:t>
            </a:r>
            <a:r>
              <a:rPr kumimoji="0" lang="ru-RU" sz="4000" b="1" i="0" u="none" strike="noStrike" kern="1200" cap="all" spc="0" normalizeH="0" baseline="0" noProof="0" smtClean="0">
                <a:ln>
                  <a:noFill/>
                </a:ln>
                <a:solidFill>
                  <a:srgbClr val="6C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1" i="0" u="none" strike="noStrike" kern="1200" cap="all" spc="0" normalizeH="0" baseline="0" noProof="0" smtClean="0">
                <a:ln>
                  <a:noFill/>
                </a:ln>
                <a:solidFill>
                  <a:srgbClr val="6C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000" b="1" i="0" u="none" strike="noStrike" kern="1200" cap="all" spc="0" normalizeH="0" baseline="0" noProof="0" smtClean="0">
                <a:ln>
                  <a:noFill/>
                </a:ln>
                <a:solidFill>
                  <a:srgbClr val="6C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1" i="0" u="none" strike="noStrike" kern="1200" cap="all" spc="0" normalizeH="0" baseline="0" noProof="0" smtClean="0">
                <a:ln>
                  <a:noFill/>
                </a:ln>
                <a:solidFill>
                  <a:srgbClr val="6C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000" b="0" i="0" u="none" strike="noStrike" kern="1200" cap="all" spc="0" normalizeH="0" baseline="0" noProof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0" i="0" u="none" strike="noStrike" kern="1200" cap="all" spc="0" normalizeH="0" baseline="0" noProof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600" b="0" i="0" u="none" strike="noStrike" kern="1200" cap="all" spc="0" normalizeH="0" baseline="0" noProof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600" b="0" i="0" u="none" strike="noStrike" kern="1200" cap="all" spc="0" normalizeH="0" baseline="0" noProof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800" b="1" i="0" u="none" strike="noStrike" kern="1200" cap="all" spc="0" normalizeH="0" baseline="0" noProof="0" smtClean="0">
                <a:ln>
                  <a:noFill/>
                </a:ln>
                <a:solidFill>
                  <a:srgbClr val="6C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3600" b="1" i="1" u="none" strike="noStrike" kern="1200" cap="all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600" b="1" i="1" u="none" strike="noStrike" kern="1200" cap="all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600" b="1" i="1" u="none" strike="noStrike" kern="1200" cap="all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600" b="1" i="1" u="none" strike="noStrike" kern="1200" cap="all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1" i="1" u="none" strike="noStrike" kern="1200" cap="all" spc="0" normalizeH="0" baseline="0" noProof="0" dirty="0">
              <a:ln>
                <a:noFill/>
              </a:ln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571472" y="5429264"/>
            <a:ext cx="8215370" cy="1071570"/>
          </a:xfrm>
          <a:prstGeom prst="rect">
            <a:avLst/>
          </a:prstGeom>
          <a:noFill/>
          <a:ln>
            <a:noFill/>
          </a:ln>
        </p:spPr>
        <p:txBody>
          <a:bodyPr vert="horz" anchor="b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ru-RU" sz="1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ru-RU" sz="1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Авторы: </a:t>
            </a:r>
            <a:r>
              <a:rPr kumimoji="0" lang="ru-RU" sz="1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Аверина-Куценко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Е.В. учитель экономики МБОУ «Лицей №86» г.Барнаула, </a:t>
            </a:r>
            <a:r>
              <a:rPr kumimoji="0" lang="ru-RU" sz="1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Креськова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Ю.В. учитель экономики МБОУ «Гимназии №166» г.Новоалтайска, Меркулов А.В. . учитель истории МБОУ «Гимназии №166» г.Новоалтайска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469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2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dirty="0" err="1" smtClean="0"/>
              <a:t>метапредметные</a:t>
            </a:r>
            <a:r>
              <a:rPr lang="ru-RU" dirty="0" smtClean="0"/>
              <a:t>- создать условия для закрепления умения ем решать практические финансовые задачи, анализировать и адаптировать приобретенные знания к собственным потребностям; нахождения источников информации для достижения поставленных учебных целей для решения задач, владения коммуникативными компетенциями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предметные-</a:t>
            </a:r>
            <a:r>
              <a:rPr lang="ru-RU" dirty="0" smtClean="0"/>
              <a:t> создать условия для овладения основными понятиями и инструментами взаимодействия с участниками банковских отношений; овладения основными принципами принятия оптимальных финансовых решений при участии в процессах банковских отношений в процессе своей жизнедеятельности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ea typeface="Times New Roman"/>
                <a:cs typeface="Times New Roman"/>
              </a:rPr>
              <a:t/>
            </a:r>
            <a:br>
              <a:rPr lang="ru-RU" sz="4000" b="1" dirty="0" smtClean="0">
                <a:ea typeface="Times New Roman"/>
                <a:cs typeface="Times New Roman"/>
              </a:rPr>
            </a:br>
            <a:r>
              <a:rPr lang="ru-RU" b="1" dirty="0" smtClean="0">
                <a:ea typeface="Times New Roman"/>
                <a:cs typeface="Times New Roman"/>
              </a:rPr>
              <a:t>Форма </a:t>
            </a:r>
            <a:r>
              <a:rPr lang="ru-RU" b="1" dirty="0">
                <a:ea typeface="Times New Roman"/>
                <a:cs typeface="Times New Roman"/>
              </a:rPr>
              <a:t>организации учебной </a:t>
            </a:r>
            <a:r>
              <a:rPr lang="ru-RU" b="1" dirty="0" smtClean="0">
                <a:ea typeface="Times New Roman"/>
                <a:cs typeface="Times New Roman"/>
              </a:rPr>
              <a:t>деятельности</a:t>
            </a:r>
            <a:r>
              <a:rPr lang="ru-RU" dirty="0">
                <a:ea typeface="Times New Roman"/>
                <a:cs typeface="Times New Roman"/>
              </a:rPr>
              <a:t/>
            </a:r>
            <a:br>
              <a:rPr lang="ru-RU" dirty="0">
                <a:ea typeface="Times New Roman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Групповая деятельность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18321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 занятия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Контроль знаний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44346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занятия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Орг. </a:t>
            </a:r>
            <a:r>
              <a:rPr lang="ru-RU" dirty="0"/>
              <a:t>м</a:t>
            </a:r>
            <a:r>
              <a:rPr lang="ru-RU" dirty="0" smtClean="0"/>
              <a:t>омент</a:t>
            </a:r>
          </a:p>
          <a:p>
            <a:r>
              <a:rPr lang="ru-RU" dirty="0" smtClean="0"/>
              <a:t>Целеполагание</a:t>
            </a:r>
          </a:p>
          <a:p>
            <a:r>
              <a:rPr lang="ru-RU" dirty="0" smtClean="0"/>
              <a:t>Викторина </a:t>
            </a:r>
            <a:r>
              <a:rPr lang="ru-RU" dirty="0" smtClean="0"/>
              <a:t> (игра)</a:t>
            </a:r>
            <a:endParaRPr lang="ru-RU" dirty="0" smtClean="0"/>
          </a:p>
          <a:p>
            <a:r>
              <a:rPr lang="ru-RU" dirty="0" smtClean="0"/>
              <a:t>Подведение итогов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5514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Мотивационный момент и </a:t>
            </a:r>
            <a:r>
              <a:rPr lang="ru-RU" dirty="0" err="1" smtClean="0"/>
              <a:t>целеполание</a:t>
            </a:r>
            <a:r>
              <a:rPr lang="ru-RU" dirty="0" smtClean="0"/>
              <a:t> через высказывание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 начала времен было 3 великих изобретений : огонь, колесо и центральная банковская система</a:t>
            </a:r>
          </a:p>
          <a:p>
            <a:pPr algn="r"/>
            <a:r>
              <a:rPr lang="ru-RU" dirty="0" err="1" smtClean="0"/>
              <a:t>У.Роджерс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2320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Пояснительная записка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Учебно-познавательная игра для учащихся 10-11 классов  «Банковская система» по курсу внеурочной деятельности «Финансовая грамотность».</a:t>
            </a:r>
          </a:p>
          <a:p>
            <a:r>
              <a:rPr lang="ru-RU" sz="2800" dirty="0" smtClean="0"/>
              <a:t>Вид организации учебного занятия: игра.</a:t>
            </a:r>
          </a:p>
          <a:p>
            <a:r>
              <a:rPr lang="ru-RU" sz="2800" dirty="0" smtClean="0"/>
              <a:t>Цель </a:t>
            </a:r>
            <a:r>
              <a:rPr lang="ru-RU" sz="2800" dirty="0" smtClean="0"/>
              <a:t>изучения темы </a:t>
            </a:r>
            <a:r>
              <a:rPr lang="ru-RU" sz="2800" dirty="0" smtClean="0"/>
              <a:t>«Банковская система» -</a:t>
            </a:r>
            <a:r>
              <a:rPr lang="ru-RU" sz="2800" dirty="0" smtClean="0"/>
              <a:t> </a:t>
            </a:r>
            <a:r>
              <a:rPr lang="ru-RU" sz="2800" dirty="0" smtClean="0"/>
              <a:t>закрепление и актуализация теоретических понятий и приобретенных практических навыков по теме «Банковская система».</a:t>
            </a: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206084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Умения и компетенции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95606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b="1" dirty="0" smtClean="0"/>
              <a:t>В </a:t>
            </a:r>
            <a:r>
              <a:rPr lang="ru-RU" b="1" dirty="0"/>
              <a:t>результате </a:t>
            </a:r>
            <a:r>
              <a:rPr lang="ru-RU" b="1" dirty="0" smtClean="0"/>
              <a:t>организации и проведения учащиеся </a:t>
            </a:r>
            <a:r>
              <a:rPr lang="ru-RU" b="1" dirty="0"/>
              <a:t>должны </a:t>
            </a:r>
            <a:r>
              <a:rPr lang="ru-RU" b="1" dirty="0" smtClean="0"/>
              <a:t>уметь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различать </a:t>
            </a:r>
            <a:r>
              <a:rPr lang="ru-RU" b="1" dirty="0"/>
              <a:t>способы размещения свободных денежных средств;</a:t>
            </a:r>
            <a:endParaRPr lang="ru-RU" dirty="0"/>
          </a:p>
          <a:p>
            <a:r>
              <a:rPr lang="ru-RU" b="1" dirty="0" smtClean="0"/>
              <a:t>выбирать </a:t>
            </a:r>
            <a:r>
              <a:rPr lang="ru-RU" b="1" dirty="0"/>
              <a:t>подходящий вид депозита;</a:t>
            </a:r>
            <a:endParaRPr lang="ru-RU" dirty="0"/>
          </a:p>
          <a:p>
            <a:r>
              <a:rPr lang="ru-RU" b="1" dirty="0" smtClean="0"/>
              <a:t>рассчитывать </a:t>
            </a:r>
            <a:r>
              <a:rPr lang="ru-RU" b="1" dirty="0"/>
              <a:t>процентный доход по открываемым вкладам;</a:t>
            </a:r>
            <a:endParaRPr lang="ru-RU" dirty="0"/>
          </a:p>
          <a:p>
            <a:r>
              <a:rPr lang="ru-RU" b="1" dirty="0" smtClean="0"/>
              <a:t>защищать </a:t>
            </a:r>
            <a:r>
              <a:rPr lang="ru-RU" b="1" dirty="0"/>
              <a:t>свои права при открытии и закрытии вкладов в банках;</a:t>
            </a:r>
            <a:endParaRPr lang="ru-RU" dirty="0"/>
          </a:p>
          <a:p>
            <a:r>
              <a:rPr lang="ru-RU" b="1" dirty="0" smtClean="0"/>
              <a:t> </a:t>
            </a:r>
            <a:r>
              <a:rPr lang="ru-RU" b="1" dirty="0"/>
              <a:t>возвратить гарантированную государством сумму вклада в случае </a:t>
            </a:r>
            <a:r>
              <a:rPr lang="ru-RU" b="1" dirty="0" smtClean="0"/>
              <a:t>банкротства </a:t>
            </a:r>
            <a:r>
              <a:rPr lang="ru-RU" b="1" dirty="0"/>
              <a:t>банка; </a:t>
            </a:r>
            <a:endParaRPr lang="ru-RU" dirty="0"/>
          </a:p>
          <a:p>
            <a:r>
              <a:rPr lang="ru-RU" b="1" dirty="0" smtClean="0"/>
              <a:t>различать </a:t>
            </a:r>
            <a:r>
              <a:rPr lang="ru-RU" b="1" dirty="0"/>
              <a:t>виды вложения денежных средств в драгоценные </a:t>
            </a:r>
            <a:r>
              <a:rPr lang="ru-RU" b="1" dirty="0" smtClean="0"/>
              <a:t>металлы</a:t>
            </a:r>
            <a:r>
              <a:rPr lang="ru-RU" b="1" dirty="0"/>
              <a:t>;</a:t>
            </a:r>
            <a:endParaRPr lang="ru-RU" dirty="0"/>
          </a:p>
          <a:p>
            <a:r>
              <a:rPr lang="ru-RU" b="1" dirty="0" smtClean="0"/>
              <a:t> </a:t>
            </a:r>
            <a:r>
              <a:rPr lang="ru-RU" b="1" dirty="0"/>
              <a:t>определять действительную потребность в кредите;</a:t>
            </a:r>
            <a:endParaRPr lang="ru-RU" dirty="0"/>
          </a:p>
          <a:p>
            <a:r>
              <a:rPr lang="ru-RU" b="1" dirty="0" smtClean="0"/>
              <a:t>рассчитывать </a:t>
            </a:r>
            <a:r>
              <a:rPr lang="ru-RU" b="1" dirty="0"/>
              <a:t>риски от привлечения дополнительного кредита;</a:t>
            </a:r>
            <a:endParaRPr lang="ru-RU" dirty="0"/>
          </a:p>
          <a:p>
            <a:r>
              <a:rPr lang="ru-RU" b="1" dirty="0" smtClean="0"/>
              <a:t>выбирать </a:t>
            </a:r>
            <a:r>
              <a:rPr lang="ru-RU" b="1" dirty="0"/>
              <a:t>необходимый вид кредита;</a:t>
            </a:r>
            <a:endParaRPr lang="ru-RU" dirty="0"/>
          </a:p>
          <a:p>
            <a:r>
              <a:rPr lang="ru-RU" b="1" dirty="0" smtClean="0"/>
              <a:t>выбирать </a:t>
            </a:r>
            <a:r>
              <a:rPr lang="ru-RU" b="1" dirty="0"/>
              <a:t>подходящую систему погашения </a:t>
            </a:r>
            <a:r>
              <a:rPr lang="ru-RU" b="1" dirty="0" smtClean="0"/>
              <a:t>кредита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39261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b="1" dirty="0" smtClean="0"/>
              <a:t>После </a:t>
            </a:r>
            <a:r>
              <a:rPr lang="ru-RU" b="1" dirty="0"/>
              <a:t>изучения этой темы учащиеся должны обладать </a:t>
            </a:r>
            <a:r>
              <a:rPr lang="ru-RU" b="1" dirty="0" smtClean="0"/>
              <a:t>компетенциями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осуществлять </a:t>
            </a:r>
            <a:r>
              <a:rPr lang="ru-RU" b="1" dirty="0"/>
              <a:t>поиск информации, необходимой для выполнения </a:t>
            </a:r>
            <a:r>
              <a:rPr lang="ru-RU" b="1" dirty="0" smtClean="0"/>
              <a:t>поставленных </a:t>
            </a:r>
            <a:r>
              <a:rPr lang="ru-RU" b="1" dirty="0"/>
              <a:t>задач;</a:t>
            </a:r>
            <a:endParaRPr lang="ru-RU" dirty="0"/>
          </a:p>
          <a:p>
            <a:r>
              <a:rPr lang="ru-RU" b="1" dirty="0" smtClean="0"/>
              <a:t>использовать информационно-коммуникационные </a:t>
            </a:r>
            <a:r>
              <a:rPr lang="ru-RU" b="1" dirty="0"/>
              <a:t>технологии;</a:t>
            </a:r>
            <a:endParaRPr lang="ru-RU" dirty="0"/>
          </a:p>
          <a:p>
            <a:r>
              <a:rPr lang="ru-RU" b="1" dirty="0" smtClean="0"/>
              <a:t>работать </a:t>
            </a:r>
            <a:r>
              <a:rPr lang="ru-RU" b="1" dirty="0"/>
              <a:t>в команде;</a:t>
            </a:r>
            <a:endParaRPr lang="ru-RU" dirty="0"/>
          </a:p>
          <a:p>
            <a:r>
              <a:rPr lang="ru-RU" b="1" dirty="0" smtClean="0"/>
              <a:t>сравнивать </a:t>
            </a:r>
            <a:r>
              <a:rPr lang="ru-RU" b="1" dirty="0"/>
              <a:t>и выбирать оптимальный вариант размещения де-нежных средств посредством инструментов банковской системы;</a:t>
            </a:r>
            <a:endParaRPr lang="ru-RU" dirty="0"/>
          </a:p>
          <a:p>
            <a:r>
              <a:rPr lang="ru-RU" b="1" dirty="0" smtClean="0"/>
              <a:t>планировать </a:t>
            </a:r>
            <a:r>
              <a:rPr lang="ru-RU" b="1" dirty="0"/>
              <a:t>структуру доходов и расходов с целью выбора </a:t>
            </a:r>
            <a:r>
              <a:rPr lang="ru-RU" b="1" dirty="0" smtClean="0"/>
              <a:t>оптимального </a:t>
            </a:r>
            <a:r>
              <a:rPr lang="ru-RU" b="1" dirty="0"/>
              <a:t>вида вклада и кредита;</a:t>
            </a:r>
            <a:endParaRPr lang="ru-RU" dirty="0"/>
          </a:p>
          <a:p>
            <a:r>
              <a:rPr lang="ru-RU" b="1" dirty="0" smtClean="0"/>
              <a:t>определять </a:t>
            </a:r>
            <a:r>
              <a:rPr lang="ru-RU" b="1" dirty="0"/>
              <a:t>уровни риска </a:t>
            </a:r>
            <a:r>
              <a:rPr lang="ru-RU" b="1" dirty="0" smtClean="0"/>
              <a:t>кредитования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27344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a typeface="Times New Roman"/>
                <a:cs typeface="Times New Roman"/>
              </a:rPr>
              <a:t>Базовые знания</a:t>
            </a:r>
            <a:r>
              <a:rPr lang="ru-RU" dirty="0">
                <a:ea typeface="Times New Roman"/>
                <a:cs typeface="Times New Roman"/>
              </a:rPr>
              <a:t/>
            </a:r>
            <a:br>
              <a:rPr lang="ru-RU" dirty="0">
                <a:ea typeface="Times New Roman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16061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ea typeface="Times New Roman"/>
                <a:cs typeface="Times New Roman"/>
              </a:rPr>
              <a:t/>
            </a:r>
            <a:br>
              <a:rPr lang="ru-RU" sz="4000" b="1" dirty="0" smtClean="0">
                <a:ea typeface="Times New Roman"/>
                <a:cs typeface="Times New Roman"/>
              </a:rPr>
            </a:br>
            <a:r>
              <a:rPr lang="ru-RU" b="1" dirty="0" smtClean="0">
                <a:ea typeface="Times New Roman"/>
                <a:cs typeface="Times New Roman"/>
              </a:rPr>
              <a:t>В </a:t>
            </a:r>
            <a:r>
              <a:rPr lang="ru-RU" b="1" dirty="0">
                <a:ea typeface="Times New Roman"/>
                <a:cs typeface="Times New Roman"/>
              </a:rPr>
              <a:t>результате изучения данной темы учащиеся должны </a:t>
            </a:r>
            <a:r>
              <a:rPr lang="ru-RU" b="1" dirty="0" smtClean="0">
                <a:ea typeface="Times New Roman"/>
                <a:cs typeface="Times New Roman"/>
              </a:rPr>
              <a:t>знать</a:t>
            </a:r>
            <a:r>
              <a:rPr lang="ru-RU" dirty="0">
                <a:ea typeface="Times New Roman"/>
                <a:cs typeface="Times New Roman"/>
              </a:rPr>
              <a:t/>
            </a:r>
            <a:br>
              <a:rPr lang="ru-RU" dirty="0">
                <a:ea typeface="Times New Roman"/>
                <a:cs typeface="Times New Roman"/>
              </a:rPr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7504" y="1500174"/>
            <a:ext cx="8579296" cy="5357826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3500" b="1" dirty="0" smtClean="0">
                <a:ea typeface="Times New Roman"/>
                <a:cs typeface="Times New Roman"/>
              </a:rPr>
              <a:t>какие </a:t>
            </a:r>
            <a:r>
              <a:rPr lang="ru-RU" sz="3500" b="1" dirty="0">
                <a:ea typeface="Times New Roman"/>
                <a:cs typeface="Times New Roman"/>
              </a:rPr>
              <a:t>виды вложений денежных средств в коммерческие банки </a:t>
            </a:r>
            <a:r>
              <a:rPr lang="ru-RU" sz="3500" b="1" dirty="0" smtClean="0">
                <a:ea typeface="Times New Roman"/>
                <a:cs typeface="Times New Roman"/>
              </a:rPr>
              <a:t>существуют</a:t>
            </a:r>
            <a:r>
              <a:rPr lang="ru-RU" sz="3500" b="1" dirty="0">
                <a:ea typeface="Times New Roman"/>
                <a:cs typeface="Times New Roman"/>
              </a:rPr>
              <a:t>;</a:t>
            </a:r>
            <a:endParaRPr lang="ru-RU" sz="3500" dirty="0"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3500" b="1" dirty="0" smtClean="0">
                <a:ea typeface="Times New Roman"/>
                <a:cs typeface="Times New Roman"/>
              </a:rPr>
              <a:t> </a:t>
            </a:r>
            <a:r>
              <a:rPr lang="ru-RU" sz="3500" b="1" dirty="0">
                <a:ea typeface="Times New Roman"/>
                <a:cs typeface="Times New Roman"/>
              </a:rPr>
              <a:t>каким образом происходит перераспределение финансовых </a:t>
            </a:r>
            <a:r>
              <a:rPr lang="ru-RU" sz="3500" b="1" dirty="0" smtClean="0">
                <a:ea typeface="Times New Roman"/>
                <a:cs typeface="Times New Roman"/>
              </a:rPr>
              <a:t>ресурсов </a:t>
            </a:r>
            <a:r>
              <a:rPr lang="ru-RU" sz="3500" b="1" dirty="0">
                <a:ea typeface="Times New Roman"/>
                <a:cs typeface="Times New Roman"/>
              </a:rPr>
              <a:t>от владельцев денежных средств к гражданам, в них </a:t>
            </a:r>
            <a:r>
              <a:rPr lang="ru-RU" sz="3500" b="1" dirty="0" smtClean="0">
                <a:ea typeface="Times New Roman"/>
                <a:cs typeface="Times New Roman"/>
              </a:rPr>
              <a:t>нуждающимся</a:t>
            </a:r>
            <a:r>
              <a:rPr lang="ru-RU" sz="3500" b="1" dirty="0">
                <a:ea typeface="Times New Roman"/>
                <a:cs typeface="Times New Roman"/>
              </a:rPr>
              <a:t>;</a:t>
            </a:r>
            <a:endParaRPr lang="ru-RU" sz="3500" dirty="0"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3500" b="1" dirty="0" smtClean="0">
                <a:ea typeface="Times New Roman"/>
                <a:cs typeface="Times New Roman"/>
              </a:rPr>
              <a:t> </a:t>
            </a:r>
            <a:r>
              <a:rPr lang="ru-RU" sz="3500" b="1" dirty="0">
                <a:ea typeface="Times New Roman"/>
                <a:cs typeface="Times New Roman"/>
              </a:rPr>
              <a:t>каковы основные параметры выбора депозитов;</a:t>
            </a:r>
            <a:endParaRPr lang="ru-RU" sz="3500" dirty="0"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3500" b="1" dirty="0" smtClean="0">
                <a:ea typeface="Times New Roman"/>
                <a:cs typeface="Times New Roman"/>
              </a:rPr>
              <a:t> </a:t>
            </a:r>
            <a:r>
              <a:rPr lang="ru-RU" sz="3500" b="1" dirty="0">
                <a:ea typeface="Times New Roman"/>
                <a:cs typeface="Times New Roman"/>
              </a:rPr>
              <a:t>как различаются процентные платежи, рассчитанные по формуле </a:t>
            </a:r>
            <a:r>
              <a:rPr lang="ru-RU" sz="3500" dirty="0" smtClean="0">
                <a:ea typeface="Times New Roman"/>
                <a:cs typeface="Times New Roman"/>
              </a:rPr>
              <a:t> </a:t>
            </a:r>
            <a:r>
              <a:rPr lang="ru-RU" sz="3500" b="1" dirty="0" smtClean="0">
                <a:ea typeface="Times New Roman"/>
                <a:cs typeface="Times New Roman"/>
              </a:rPr>
              <a:t>простых </a:t>
            </a:r>
            <a:r>
              <a:rPr lang="ru-RU" sz="3500" b="1" dirty="0">
                <a:ea typeface="Times New Roman"/>
                <a:cs typeface="Times New Roman"/>
              </a:rPr>
              <a:t>и сложных процентов;</a:t>
            </a:r>
            <a:endParaRPr lang="ru-RU" sz="3500" dirty="0"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3500" b="1" dirty="0" smtClean="0">
                <a:ea typeface="Times New Roman"/>
                <a:cs typeface="Times New Roman"/>
              </a:rPr>
              <a:t>каким </a:t>
            </a:r>
            <a:r>
              <a:rPr lang="ru-RU" sz="3500" b="1" dirty="0">
                <a:ea typeface="Times New Roman"/>
                <a:cs typeface="Times New Roman"/>
              </a:rPr>
              <a:t>образом вкладчики могут защищать свои права;</a:t>
            </a:r>
            <a:endParaRPr lang="ru-RU" sz="3500" dirty="0"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3500" b="1" dirty="0" smtClean="0">
                <a:ea typeface="Times New Roman"/>
                <a:cs typeface="Times New Roman"/>
              </a:rPr>
              <a:t>каким </a:t>
            </a:r>
            <a:r>
              <a:rPr lang="ru-RU" sz="3500" b="1" dirty="0">
                <a:ea typeface="Times New Roman"/>
                <a:cs typeface="Times New Roman"/>
              </a:rPr>
              <a:t>образом государство гарантирует права вкладчиков в </a:t>
            </a:r>
            <a:r>
              <a:rPr lang="ru-RU" sz="3500" b="1" dirty="0" smtClean="0">
                <a:ea typeface="Times New Roman"/>
                <a:cs typeface="Times New Roman"/>
              </a:rPr>
              <a:t>случае </a:t>
            </a:r>
            <a:r>
              <a:rPr lang="ru-RU" sz="3500" b="1" dirty="0">
                <a:ea typeface="Times New Roman"/>
                <a:cs typeface="Times New Roman"/>
              </a:rPr>
              <a:t>банкротства банка;</a:t>
            </a:r>
            <a:endParaRPr lang="ru-RU" sz="3500" dirty="0"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3500" b="1" dirty="0" smtClean="0">
                <a:ea typeface="Times New Roman"/>
                <a:cs typeface="Times New Roman"/>
              </a:rPr>
              <a:t>каковы </a:t>
            </a:r>
            <a:r>
              <a:rPr lang="ru-RU" sz="3500" b="1" dirty="0">
                <a:ea typeface="Times New Roman"/>
                <a:cs typeface="Times New Roman"/>
              </a:rPr>
              <a:t>основные виды инвестирования денежных средств в </a:t>
            </a:r>
            <a:r>
              <a:rPr lang="ru-RU" sz="3500" b="1" dirty="0" smtClean="0">
                <a:ea typeface="Times New Roman"/>
                <a:cs typeface="Times New Roman"/>
              </a:rPr>
              <a:t>драгоценные </a:t>
            </a:r>
            <a:r>
              <a:rPr lang="ru-RU" sz="3500" b="1" dirty="0">
                <a:ea typeface="Times New Roman"/>
                <a:cs typeface="Times New Roman"/>
              </a:rPr>
              <a:t>металлы;</a:t>
            </a:r>
            <a:endParaRPr lang="ru-RU" sz="3500" dirty="0"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3500" b="1" dirty="0" smtClean="0">
                <a:ea typeface="Times New Roman"/>
                <a:cs typeface="Times New Roman"/>
              </a:rPr>
              <a:t>каким </a:t>
            </a:r>
            <a:r>
              <a:rPr lang="ru-RU" sz="3500" b="1" dirty="0">
                <a:ea typeface="Times New Roman"/>
                <a:cs typeface="Times New Roman"/>
              </a:rPr>
              <a:t>образом формируются цены на драгоценные металлы при </a:t>
            </a:r>
            <a:r>
              <a:rPr lang="ru-RU" sz="3500" b="1" dirty="0" smtClean="0">
                <a:ea typeface="Times New Roman"/>
                <a:cs typeface="Times New Roman"/>
              </a:rPr>
              <a:t>тех </a:t>
            </a:r>
            <a:r>
              <a:rPr lang="ru-RU" sz="3500" b="1" dirty="0">
                <a:ea typeface="Times New Roman"/>
                <a:cs typeface="Times New Roman"/>
              </a:rPr>
              <a:t>или иных способах инвестирования в них;</a:t>
            </a:r>
            <a:endParaRPr lang="ru-RU" sz="3500" dirty="0"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3500" b="1" dirty="0" smtClean="0">
                <a:ea typeface="Times New Roman"/>
                <a:cs typeface="Times New Roman"/>
              </a:rPr>
              <a:t>каковы </a:t>
            </a:r>
            <a:r>
              <a:rPr lang="ru-RU" sz="3500" b="1" dirty="0">
                <a:ea typeface="Times New Roman"/>
                <a:cs typeface="Times New Roman"/>
              </a:rPr>
              <a:t>основные преимущества и недостатки кредитования;</a:t>
            </a:r>
            <a:endParaRPr lang="ru-RU" sz="3500" dirty="0"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3500" b="1" dirty="0" smtClean="0">
                <a:ea typeface="Times New Roman"/>
                <a:cs typeface="Times New Roman"/>
              </a:rPr>
              <a:t>каковы </a:t>
            </a:r>
            <a:r>
              <a:rPr lang="ru-RU" sz="3500" b="1" dirty="0">
                <a:ea typeface="Times New Roman"/>
                <a:cs typeface="Times New Roman"/>
              </a:rPr>
              <a:t>ключевые преимущества и недостатки кредитования в </a:t>
            </a:r>
            <a:r>
              <a:rPr lang="ru-RU" sz="3500" b="1" dirty="0" smtClean="0">
                <a:ea typeface="Times New Roman"/>
                <a:cs typeface="Times New Roman"/>
              </a:rPr>
              <a:t>банке</a:t>
            </a:r>
            <a:r>
              <a:rPr lang="ru-RU" sz="3500" b="1" dirty="0">
                <a:ea typeface="Times New Roman"/>
                <a:cs typeface="Times New Roman"/>
              </a:rPr>
              <a:t>, кредитном потребительском кооперативе и </a:t>
            </a:r>
            <a:r>
              <a:rPr lang="ru-RU" sz="3500" b="1" dirty="0" err="1">
                <a:ea typeface="Times New Roman"/>
                <a:cs typeface="Times New Roman"/>
              </a:rPr>
              <a:t>микрофинансовой</a:t>
            </a:r>
            <a:r>
              <a:rPr lang="ru-RU" sz="3500" b="1" dirty="0">
                <a:ea typeface="Times New Roman"/>
                <a:cs typeface="Times New Roman"/>
              </a:rPr>
              <a:t> </a:t>
            </a:r>
            <a:r>
              <a:rPr lang="ru-RU" sz="3500" b="1" dirty="0" smtClean="0">
                <a:ea typeface="Times New Roman"/>
                <a:cs typeface="Times New Roman"/>
              </a:rPr>
              <a:t>организации</a:t>
            </a:r>
            <a:r>
              <a:rPr lang="ru-RU" sz="3500" b="1" dirty="0">
                <a:ea typeface="Times New Roman"/>
                <a:cs typeface="Times New Roman"/>
              </a:rPr>
              <a:t>;</a:t>
            </a:r>
            <a:endParaRPr lang="ru-RU" sz="3500" dirty="0"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3500" b="1" dirty="0" smtClean="0">
                <a:ea typeface="Times New Roman"/>
                <a:cs typeface="Times New Roman"/>
              </a:rPr>
              <a:t> </a:t>
            </a:r>
            <a:r>
              <a:rPr lang="ru-RU" sz="3500" b="1" dirty="0">
                <a:ea typeface="Times New Roman"/>
                <a:cs typeface="Times New Roman"/>
              </a:rPr>
              <a:t>каковы ключевые параметры кредитного договора;</a:t>
            </a:r>
            <a:endParaRPr lang="ru-RU" sz="3500" dirty="0"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3500" b="1" dirty="0" smtClean="0">
                <a:ea typeface="Times New Roman"/>
                <a:cs typeface="Times New Roman"/>
              </a:rPr>
              <a:t>как </a:t>
            </a:r>
            <a:r>
              <a:rPr lang="ru-RU" sz="3500" b="1" dirty="0">
                <a:ea typeface="Times New Roman"/>
                <a:cs typeface="Times New Roman"/>
              </a:rPr>
              <a:t>подобрать необходимый вид </a:t>
            </a:r>
            <a:r>
              <a:rPr lang="ru-RU" sz="3500" b="1" dirty="0" smtClean="0">
                <a:ea typeface="Times New Roman"/>
                <a:cs typeface="Times New Roman"/>
              </a:rPr>
              <a:t>кредита</a:t>
            </a:r>
            <a:endParaRPr lang="ru-RU" sz="3500" dirty="0">
              <a:ea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92032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ea typeface="Times New Roman"/>
                <a:cs typeface="Times New Roman"/>
              </a:rPr>
              <a:t/>
            </a:r>
            <a:br>
              <a:rPr lang="ru-RU" sz="4000" b="1" dirty="0" smtClean="0">
                <a:ea typeface="Times New Roman"/>
                <a:cs typeface="Times New Roman"/>
              </a:rPr>
            </a:br>
            <a:r>
              <a:rPr lang="ru-RU" b="1" dirty="0" smtClean="0">
                <a:ea typeface="Times New Roman"/>
                <a:cs typeface="Times New Roman"/>
              </a:rPr>
              <a:t>Личностные </a:t>
            </a:r>
            <a:r>
              <a:rPr lang="ru-RU" b="1" dirty="0">
                <a:ea typeface="Times New Roman"/>
                <a:cs typeface="Times New Roman"/>
              </a:rPr>
              <a:t>характеристики и </a:t>
            </a:r>
            <a:r>
              <a:rPr lang="ru-RU" b="1" dirty="0" smtClean="0">
                <a:ea typeface="Times New Roman"/>
                <a:cs typeface="Times New Roman"/>
              </a:rPr>
              <a:t>установки</a:t>
            </a:r>
            <a:r>
              <a:rPr lang="ru-RU" dirty="0">
                <a:ea typeface="Times New Roman"/>
                <a:cs typeface="Times New Roman"/>
              </a:rPr>
              <a:t/>
            </a:r>
            <a:br>
              <a:rPr lang="ru-RU" dirty="0">
                <a:ea typeface="Times New Roman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a typeface="Times New Roman"/>
                <a:cs typeface="Times New Roman"/>
              </a:rPr>
              <a:t>приобретение </a:t>
            </a:r>
            <a:r>
              <a:rPr lang="ru-RU" b="1" dirty="0">
                <a:ea typeface="Times New Roman"/>
                <a:cs typeface="Times New Roman"/>
              </a:rPr>
              <a:t>навыков сотрудничества со сверстниками и </a:t>
            </a:r>
            <a:r>
              <a:rPr lang="ru-RU" b="1" dirty="0" smtClean="0">
                <a:ea typeface="Times New Roman"/>
                <a:cs typeface="Times New Roman"/>
              </a:rPr>
              <a:t>взрослыми </a:t>
            </a:r>
            <a:r>
              <a:rPr lang="ru-RU" b="1" dirty="0">
                <a:ea typeface="Times New Roman"/>
                <a:cs typeface="Times New Roman"/>
              </a:rPr>
              <a:t>в образовательной и учебно-исследовательской деятельности; </a:t>
            </a:r>
            <a:endParaRPr lang="ru-RU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a typeface="Times New Roman"/>
                <a:cs typeface="Times New Roman"/>
              </a:rPr>
              <a:t>отношение </a:t>
            </a:r>
            <a:r>
              <a:rPr lang="ru-RU" b="1" dirty="0">
                <a:ea typeface="Times New Roman"/>
                <a:cs typeface="Times New Roman"/>
              </a:rPr>
              <a:t>к профессиональной деятельности как возможности </a:t>
            </a:r>
            <a:r>
              <a:rPr lang="ru-RU" b="1" dirty="0" smtClean="0">
                <a:ea typeface="Times New Roman"/>
                <a:cs typeface="Times New Roman"/>
              </a:rPr>
              <a:t>участия </a:t>
            </a:r>
            <a:r>
              <a:rPr lang="ru-RU" b="1" dirty="0">
                <a:ea typeface="Times New Roman"/>
                <a:cs typeface="Times New Roman"/>
              </a:rPr>
              <a:t>в решении личных и общественных проблем; </a:t>
            </a:r>
            <a:endParaRPr lang="ru-RU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a typeface="Times New Roman"/>
                <a:cs typeface="Times New Roman"/>
              </a:rPr>
              <a:t>наличие </a:t>
            </a:r>
            <a:r>
              <a:rPr lang="ru-RU" b="1" dirty="0">
                <a:ea typeface="Times New Roman"/>
                <a:cs typeface="Times New Roman"/>
              </a:rPr>
              <a:t>способностей к осуществлению сбора, анализа и </a:t>
            </a:r>
            <a:r>
              <a:rPr lang="ru-RU" b="1" dirty="0" smtClean="0">
                <a:ea typeface="Times New Roman"/>
                <a:cs typeface="Times New Roman"/>
              </a:rPr>
              <a:t>обработки </a:t>
            </a:r>
            <a:r>
              <a:rPr lang="ru-RU" b="1" dirty="0">
                <a:ea typeface="Times New Roman"/>
                <a:cs typeface="Times New Roman"/>
              </a:rPr>
              <a:t>данных, необходимых для решения поставленных экономических </a:t>
            </a:r>
            <a:r>
              <a:rPr lang="ru-RU" b="1" dirty="0" smtClean="0">
                <a:ea typeface="Times New Roman"/>
                <a:cs typeface="Times New Roman"/>
              </a:rPr>
              <a:t>задач</a:t>
            </a:r>
            <a:r>
              <a:rPr lang="ru-RU" b="1" dirty="0">
                <a:ea typeface="Times New Roman"/>
                <a:cs typeface="Times New Roman"/>
              </a:rPr>
              <a:t>;</a:t>
            </a:r>
            <a:endParaRPr lang="ru-RU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a typeface="Times New Roman"/>
                <a:cs typeface="Times New Roman"/>
              </a:rPr>
              <a:t> </a:t>
            </a:r>
            <a:r>
              <a:rPr lang="ru-RU" b="1" dirty="0">
                <a:ea typeface="Times New Roman"/>
                <a:cs typeface="Times New Roman"/>
              </a:rPr>
              <a:t>активная позиция гражданина, выполняющего свои обязанности </a:t>
            </a:r>
            <a:r>
              <a:rPr lang="ru-RU" b="1" dirty="0" smtClean="0">
                <a:ea typeface="Times New Roman"/>
                <a:cs typeface="Times New Roman"/>
              </a:rPr>
              <a:t>и </a:t>
            </a:r>
            <a:r>
              <a:rPr lang="ru-RU" b="1" dirty="0">
                <a:ea typeface="Times New Roman"/>
                <a:cs typeface="Times New Roman"/>
              </a:rPr>
              <a:t>способного профессионально отстаивать собственные права;</a:t>
            </a:r>
            <a:endParaRPr lang="ru-RU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a typeface="Times New Roman"/>
                <a:cs typeface="Times New Roman"/>
              </a:rPr>
              <a:t>сознательное </a:t>
            </a:r>
            <a:r>
              <a:rPr lang="ru-RU" b="1" dirty="0">
                <a:ea typeface="Times New Roman"/>
                <a:cs typeface="Times New Roman"/>
              </a:rPr>
              <a:t>отношение к непрерывному образованию и </a:t>
            </a:r>
            <a:r>
              <a:rPr lang="ru-RU" b="1" dirty="0" smtClean="0">
                <a:ea typeface="Times New Roman"/>
                <a:cs typeface="Times New Roman"/>
              </a:rPr>
              <a:t>повышению </a:t>
            </a:r>
            <a:r>
              <a:rPr lang="ru-RU" b="1" dirty="0">
                <a:ea typeface="Times New Roman"/>
                <a:cs typeface="Times New Roman"/>
              </a:rPr>
              <a:t>квалификации как условию успешной профессиональной </a:t>
            </a:r>
            <a:r>
              <a:rPr lang="ru-RU" b="1" dirty="0" smtClean="0">
                <a:ea typeface="Times New Roman"/>
                <a:cs typeface="Times New Roman"/>
              </a:rPr>
              <a:t>деятельности </a:t>
            </a:r>
            <a:r>
              <a:rPr lang="ru-RU" b="1" dirty="0">
                <a:ea typeface="Times New Roman"/>
                <a:cs typeface="Times New Roman"/>
              </a:rPr>
              <a:t>и роста личных доходов;</a:t>
            </a:r>
            <a:endParaRPr lang="ru-RU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a typeface="Times New Roman"/>
                <a:cs typeface="Times New Roman"/>
              </a:rPr>
              <a:t>понимание </a:t>
            </a:r>
            <a:r>
              <a:rPr lang="ru-RU" b="1" dirty="0">
                <a:ea typeface="Times New Roman"/>
                <a:cs typeface="Times New Roman"/>
              </a:rPr>
              <a:t>роли </a:t>
            </a:r>
            <a:r>
              <a:rPr lang="ru-RU" b="1" dirty="0" err="1">
                <a:ea typeface="Times New Roman"/>
                <a:cs typeface="Times New Roman"/>
              </a:rPr>
              <a:t>Роспотребнадзора</a:t>
            </a:r>
            <a:r>
              <a:rPr lang="ru-RU" b="1" dirty="0">
                <a:ea typeface="Times New Roman"/>
                <a:cs typeface="Times New Roman"/>
              </a:rPr>
              <a:t> и Центрального банка России </a:t>
            </a:r>
            <a:r>
              <a:rPr lang="ru-RU" b="1" dirty="0" smtClean="0">
                <a:ea typeface="Times New Roman"/>
                <a:cs typeface="Times New Roman"/>
              </a:rPr>
              <a:t>в </a:t>
            </a:r>
            <a:r>
              <a:rPr lang="ru-RU" b="1" dirty="0">
                <a:ea typeface="Times New Roman"/>
                <a:cs typeface="Times New Roman"/>
              </a:rPr>
              <a:t>защите законных интересов вкладчиков и заёмщиков.</a:t>
            </a:r>
            <a:endParaRPr lang="ru-RU" dirty="0">
              <a:ea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1720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Планируемые результаты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Личностные</a:t>
            </a:r>
            <a:r>
              <a:rPr lang="ru-RU" dirty="0" smtClean="0"/>
              <a:t> </a:t>
            </a:r>
            <a:r>
              <a:rPr lang="ru-RU" dirty="0" smtClean="0"/>
              <a:t>- создать условия для понимания принципов функционирования банковской системы современного государства;  понимания личной ответственности за решения, принимаемые в процессе взаимодействия с банковскими организации;  понимания прав и обязанностей в сфере банковских отношений;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</TotalTime>
  <Words>600</Words>
  <Application>Microsoft Office PowerPoint</Application>
  <PresentationFormat>Экран 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Трек</vt:lpstr>
      <vt:lpstr>Слайд 1</vt:lpstr>
      <vt:lpstr>Пояснительная записка</vt:lpstr>
      <vt:lpstr>Умения и компетенции  </vt:lpstr>
      <vt:lpstr> В результате организации и проведения учащиеся должны уметь </vt:lpstr>
      <vt:lpstr> После изучения этой темы учащиеся должны обладать компетенциями </vt:lpstr>
      <vt:lpstr>Базовые знания </vt:lpstr>
      <vt:lpstr> В результате изучения данной темы учащиеся должны знать </vt:lpstr>
      <vt:lpstr> Личностные характеристики и установки </vt:lpstr>
      <vt:lpstr>Планируемые результаты </vt:lpstr>
      <vt:lpstr>Слайд 10</vt:lpstr>
      <vt:lpstr>Слайд 11</vt:lpstr>
      <vt:lpstr> Форма организации учебной деятельности </vt:lpstr>
      <vt:lpstr>Тип занятия </vt:lpstr>
      <vt:lpstr>Этапы занятия</vt:lpstr>
      <vt:lpstr>Мотивационный момент и целеполание через высказывание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Банки </dc:title>
  <dc:creator>Юлия Креськова</dc:creator>
  <cp:lastModifiedBy>Елена</cp:lastModifiedBy>
  <cp:revision>12</cp:revision>
  <dcterms:created xsi:type="dcterms:W3CDTF">2016-11-11T23:59:52Z</dcterms:created>
  <dcterms:modified xsi:type="dcterms:W3CDTF">2016-11-12T02:24:43Z</dcterms:modified>
</cp:coreProperties>
</file>