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6"/>
  </p:notesMasterIdLst>
  <p:sldIdLst>
    <p:sldId id="256" r:id="rId2"/>
    <p:sldId id="290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76" r:id="rId11"/>
    <p:sldId id="277" r:id="rId12"/>
    <p:sldId id="289" r:id="rId13"/>
    <p:sldId id="288" r:id="rId14"/>
    <p:sldId id="287" r:id="rId15"/>
    <p:sldId id="286" r:id="rId16"/>
    <p:sldId id="285" r:id="rId17"/>
    <p:sldId id="284" r:id="rId18"/>
    <p:sldId id="283" r:id="rId19"/>
    <p:sldId id="282" r:id="rId20"/>
    <p:sldId id="281" r:id="rId21"/>
    <p:sldId id="280" r:id="rId22"/>
    <p:sldId id="279" r:id="rId23"/>
    <p:sldId id="278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5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D9088-FA8E-4DE5-8A8B-C8CAE80F202C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5E800-9409-4F5D-899A-63AF80A350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3471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Начать игру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Игровое поле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987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Т.е.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титульный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5E800-9409-4F5D-899A-63AF80A350CF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BBC730-FC5F-441D-9FE4-4232C0701462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EFEC66-CD78-4F12-B2BC-B4F7457749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44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slide" Target="slide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18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22.xml"/><Relationship Id="rId2" Type="http://schemas.openxmlformats.org/officeDocument/2006/relationships/notesSlide" Target="../notesSlides/notesSlide3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20.xml"/><Relationship Id="rId23" Type="http://schemas.openxmlformats.org/officeDocument/2006/relationships/slide" Target="slide1.xml"/><Relationship Id="rId10" Type="http://schemas.openxmlformats.org/officeDocument/2006/relationships/slide" Target="slide11.xml"/><Relationship Id="rId19" Type="http://schemas.openxmlformats.org/officeDocument/2006/relationships/slide" Target="slide16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slide" Target="slide36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slide" Target="slide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714348" y="571480"/>
            <a:ext cx="7715304" cy="4857784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1868" y="4714884"/>
            <a:ext cx="2071702" cy="785818"/>
          </a:xfrm>
          <a:prstGeom prst="roundRect">
            <a:avLst/>
          </a:prstGeom>
          <a:solidFill>
            <a:schemeClr val="bg2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15074" y="3786190"/>
            <a:ext cx="2071702" cy="785818"/>
          </a:xfrm>
          <a:prstGeom prst="roundRect">
            <a:avLst/>
          </a:prstGeom>
          <a:solidFill>
            <a:schemeClr val="bg2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7224" y="3714752"/>
            <a:ext cx="2071702" cy="785818"/>
          </a:xfrm>
          <a:prstGeom prst="roundRect">
            <a:avLst/>
          </a:prstGeom>
          <a:solidFill>
            <a:schemeClr val="bg2"/>
          </a:solidFill>
          <a:ln>
            <a:solidFill>
              <a:srgbClr val="C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714488"/>
            <a:ext cx="7215238" cy="107157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rgbClr val="6C0000"/>
                </a:solidFill>
              </a:rPr>
              <a:t>банковская система </a:t>
            </a:r>
            <a:r>
              <a:rPr lang="ru-RU" sz="4000" b="1" dirty="0" smtClean="0">
                <a:solidFill>
                  <a:srgbClr val="6C0000"/>
                </a:solidFill>
              </a:rPr>
              <a:t/>
            </a:r>
            <a:br>
              <a:rPr lang="ru-RU" sz="4000" b="1" dirty="0" smtClean="0">
                <a:solidFill>
                  <a:srgbClr val="6C0000"/>
                </a:solidFill>
              </a:rPr>
            </a:br>
            <a:r>
              <a:rPr lang="ru-RU" sz="4000" b="1" dirty="0" smtClean="0">
                <a:solidFill>
                  <a:srgbClr val="6C0000"/>
                </a:solidFill>
              </a:rPr>
              <a:t/>
            </a:r>
            <a:br>
              <a:rPr lang="ru-RU" sz="4000" b="1" dirty="0" smtClean="0">
                <a:solidFill>
                  <a:srgbClr val="6C0000"/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rgbClr val="6C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5429264"/>
            <a:ext cx="3429024" cy="1071570"/>
          </a:xfrm>
          <a:noFill/>
          <a:ln>
            <a:noFill/>
          </a:ln>
        </p:spPr>
        <p:txBody>
          <a:bodyPr>
            <a:normAutofit fontScale="70000" lnSpcReduction="20000"/>
          </a:bodyPr>
          <a:lstStyle/>
          <a:p>
            <a:pPr>
              <a:defRPr/>
            </a:pPr>
            <a:endParaRPr lang="ru-RU" sz="13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ru-RU" sz="13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Авторы</a:t>
            </a:r>
            <a:r>
              <a:rPr lang="ru-RU" sz="1600" dirty="0" smtClean="0">
                <a:solidFill>
                  <a:schemeClr val="tx1"/>
                </a:solidFill>
              </a:rPr>
              <a:t>: </a:t>
            </a:r>
            <a:r>
              <a:rPr lang="ru-RU" sz="1600" dirty="0" err="1" smtClean="0">
                <a:solidFill>
                  <a:schemeClr val="tx1"/>
                </a:solidFill>
              </a:rPr>
              <a:t>Аверина-Куценко</a:t>
            </a:r>
            <a:r>
              <a:rPr lang="ru-RU" sz="1600" dirty="0" smtClean="0">
                <a:solidFill>
                  <a:schemeClr val="tx1"/>
                </a:solidFill>
              </a:rPr>
              <a:t>  Е.В. учитель экономики МБОУ «Лицей №86» г.Барнаула</a:t>
            </a:r>
            <a:r>
              <a:rPr lang="ru-RU" sz="1600" dirty="0" smtClean="0">
                <a:solidFill>
                  <a:schemeClr val="tx1"/>
                </a:solidFill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</a:rPr>
              <a:t>Креськова</a:t>
            </a:r>
            <a:r>
              <a:rPr lang="ru-RU" sz="1600" dirty="0" smtClean="0">
                <a:solidFill>
                  <a:schemeClr val="tx1"/>
                </a:solidFill>
              </a:rPr>
              <a:t> Ю.В. учитель экономики МБОУ «Гимназии №166» г.Новоалтайска, Меркулов А.В</a:t>
            </a:r>
            <a:r>
              <a:rPr lang="ru-RU" sz="1600" dirty="0" smtClean="0">
                <a:solidFill>
                  <a:schemeClr val="tx1"/>
                </a:solidFill>
              </a:rPr>
              <a:t>. . учитель </a:t>
            </a:r>
            <a:r>
              <a:rPr lang="ru-RU" sz="1600" dirty="0" smtClean="0">
                <a:solidFill>
                  <a:schemeClr val="tx1"/>
                </a:solidFill>
              </a:rPr>
              <a:t>истории </a:t>
            </a:r>
            <a:r>
              <a:rPr lang="ru-RU" sz="1600" dirty="0" smtClean="0">
                <a:solidFill>
                  <a:schemeClr val="tx1"/>
                </a:solidFill>
              </a:rPr>
              <a:t>МБОУ «Гимназии №166» г.Новоалтайска 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2"/>
            <a:ext cx="8643998" cy="6500858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3929066"/>
            <a:ext cx="1587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hlinkClick r:id="rId3" action="ppaction://hlinksldjump"/>
              </a:rPr>
              <a:t>Правила игры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4929198"/>
            <a:ext cx="1541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hlinkClick r:id="rId4" action="ppaction://hlinksldjump"/>
              </a:rPr>
              <a:t>Игровое поле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3786190"/>
            <a:ext cx="20714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Информационные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hlinkClick r:id="rId5" action="ppaction://hlinksldjump"/>
              </a:rPr>
              <a:t>источники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2643182"/>
            <a:ext cx="6646628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000" b="1" dirty="0" smtClean="0">
              <a:solidFill>
                <a:srgbClr val="6C0000"/>
              </a:solidFill>
            </a:endParaRPr>
          </a:p>
          <a:p>
            <a:r>
              <a:rPr lang="ru-RU" sz="2000" b="1" dirty="0" smtClean="0">
                <a:solidFill>
                  <a:srgbClr val="6C0000"/>
                </a:solidFill>
              </a:rPr>
              <a:t>Учебно-познавательная игра для учащихся 10-11 классов</a:t>
            </a:r>
            <a:r>
              <a:rPr lang="ru-RU" sz="1600" b="1" dirty="0" smtClean="0">
                <a:solidFill>
                  <a:srgbClr val="6C000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6C0000"/>
                </a:solidFill>
              </a:rPr>
              <a:t>Курс «Финансовая грамотность»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14744" y="5857892"/>
            <a:ext cx="164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6C0000"/>
                </a:solidFill>
              </a:rPr>
              <a:t>Барнаул, 2016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214290"/>
            <a:ext cx="8643998" cy="6500858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178" name="Picture 2" descr="C:\Users\Елена\Desktop\несу в банк разные валюты и мешок с деньгами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428604"/>
            <a:ext cx="2214578" cy="834661"/>
          </a:xfrm>
          <a:prstGeom prst="flowChartAlternateProcess">
            <a:avLst/>
          </a:prstGeom>
          <a:noFill/>
          <a:ln w="19050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2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2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2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2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2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72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2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3" grpId="0" animBg="1"/>
      <p:bldP spid="12" grpId="0" animBg="1"/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Елена\Desktop\рост процентов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2928926" y="4143380"/>
            <a:ext cx="3147354" cy="2078442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14546" y="2500306"/>
            <a:ext cx="3357586" cy="1928826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429684" cy="12858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Что предусматривает открытие гражданином депозита в коммерческом банке?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472" y="5500702"/>
            <a:ext cx="2328850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358082" y="5500702"/>
            <a:ext cx="1400156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4000504"/>
            <a:ext cx="3429024" cy="22860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85720" y="1928802"/>
            <a:ext cx="8572560" cy="183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ОБЯЗАТЕЛЬНАЯ УПЛАТА ПРОЦЕНТА ЗА ПОЛЬЗОВАНИЕ ДЕНЬГАМИ ВКЛАДЧИКА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2 ВНЕСЕНИЕ ДЕНЕЖНЫХ СРЕДСТВ ИСКЛЮЧИТЕЛЬНО В НАЦИОНАЛЬНОЙ ВАЛЮТЕ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3 ЗАПРЕТ НА ДОСРОЧНОЕ ЗАКРЫТИЕ ВКЛАДА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4 ВНЕСЕНИЕ ДЕНЕЖНЫХ СРЕДСТВ ИСКЛЮЧИТЕЛЬНО В НАЛИЧНОЙ ФОРМЕ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86808" cy="128588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Какой депозит может принести своему  владельцу наибольший доход?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6942" y="2894391"/>
            <a:ext cx="3786214" cy="2071702"/>
          </a:xfrm>
        </p:spPr>
        <p:txBody>
          <a:bodyPr/>
          <a:lstStyle/>
          <a:p>
            <a:endParaRPr lang="ru-RU" sz="4400" dirty="0" err="1" smtClean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472" y="5929330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000892" y="5929330"/>
            <a:ext cx="114300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500034" y="1928802"/>
            <a:ext cx="328614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ДО ВОСТРЕБОВАНИЯ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РОЧНЫЙ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СЛОВНЫЙ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ВСЕ ВИДЫ ВКЛАДОВ ПРИНОСЯТ СВОИМ ВЛАДЕЛЬЦАМ ОДИНАКОВЫЙ  ДОХОД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C:\Users\Елена\Desktop\рост вклада во времени.jpg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/>
          <a:stretch>
            <a:fillRect/>
          </a:stretch>
        </p:blipFill>
        <p:spPr bwMode="auto">
          <a:xfrm>
            <a:off x="4500562" y="2071678"/>
            <a:ext cx="3495675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00562" y="2071678"/>
            <a:ext cx="3714776" cy="32147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42910" y="2000240"/>
            <a:ext cx="3714776" cy="300039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1 страховые компании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2 инвестиционные фонды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3 коммерческие банки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4 ломбарды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43932" cy="15001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какие финансовые  организации включены в структуру банковской системы?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41" name="Picture 1" descr="C:\Users\Елена\Desktop\здание банка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286248" y="2214554"/>
            <a:ext cx="3857652" cy="2650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143372" y="2143116"/>
            <a:ext cx="4000528" cy="2714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896252" cy="9286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Кто регулирует деятельность коммерческих банков?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928802"/>
            <a:ext cx="36433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1 ПЕНСИОННЫЙ ФОНД РОССИИ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2 ЦЕНТРАЛЬНЫЙ БАНК РОССИЙСКОЙ ФЕДЕРАЦИИ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3 СБЕРЕГАТЕЛЬНЫЙ БАНК РОССИИ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4 МИНИСТЕРСТВО ФИНАНСОВ РОССИЙСКОЙ ФЕДЕРАЦИИ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4817" name="Picture 1" descr="C:\Users\Елена\Desktop\ЦБ.pn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643438" y="2143116"/>
            <a:ext cx="3815013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572000" y="2071678"/>
            <a:ext cx="3929090" cy="32147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28604"/>
            <a:ext cx="8182004" cy="1643074"/>
          </a:xfrm>
        </p:spPr>
        <p:txBody>
          <a:bodyPr>
            <a:noAutofit/>
          </a:bodyPr>
          <a:lstStyle/>
          <a:p>
            <a:r>
              <a:rPr lang="ru-RU" dirty="0" smtClean="0"/>
              <a:t> Обслуживанием каких клиентов занимается Центральный банк ?</a:t>
            </a:r>
            <a:br>
              <a:rPr lang="ru-RU" dirty="0" smtClean="0"/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00034" y="2143116"/>
            <a:ext cx="40005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ГРАЖДАН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ТОРГОВЫХ КОМПАНИЙ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ОММЕРЧЕСКИХ БАНКОВ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ВСЕХ ВЫШЕ-ПЕРЕЧИСЛЕННЫХ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" descr="C:\Users\Елена\Desktop\втб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9620" y="2285993"/>
            <a:ext cx="3433063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572000" y="2071678"/>
            <a:ext cx="3714776" cy="27860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01122" cy="1285884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Какая  лицензия даёт право коммерческому  банку привлекать во вклады от физических лиц валюту иностранных государств?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5476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2285992"/>
            <a:ext cx="4071966" cy="279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ЛЮБАЯ БАНКОВСКАЯ ЛИЦЕНЗИЯ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ЛИЦЕНЗИЯ НА ПРАВО ПРИВЛЕЧЕНИЯ ВО ВКЛАДЫ И РАЗМЕЩЕНИЯ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ДРАГОЦЕННЫХ МЕТАЛЛОВ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ГЕНЕРАЛЬНАЯ ЛИЦЕНЗИЯ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ЛИЦЕНЗИЯ НА ПРАВО ПРИВЛЕЧЕНИЯ ВО ВКЛАДЫ ДЕНЕЖНЫХ СРЕДСТВ  ФИЗИЧЕСКИХ ЛИЦ В РУБЛЯХ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" descr="C:\Users\Елена\Desktop\погоны генералов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357430"/>
            <a:ext cx="1619250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786314" y="2357430"/>
            <a:ext cx="3429024" cy="30718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58246" cy="1500198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785786" y="5643578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43636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4" y="357166"/>
            <a:ext cx="821537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КАКОГО ВОЗРАСТА  ЧЕЛОВЕК МОЖЕТ ОТКРЫТЬ БАНКОВСКУЮ КАРТУ?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0"/>
            <a:ext cx="25199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ttp://tuttaitalia.org/wp-content/uploads/2013/04/Passport-RF-817x1024.jpg"/>
          <p:cNvPicPr/>
          <p:nvPr/>
        </p:nvPicPr>
        <p:blipFill>
          <a:blip r:embed="rId5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857488" y="2000240"/>
            <a:ext cx="3143272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57356" y="1785926"/>
            <a:ext cx="4929222" cy="35004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credits-helps.ru/img/985/credit-debit75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214554"/>
            <a:ext cx="5786478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786050" y="2071678"/>
            <a:ext cx="3571900" cy="2071702"/>
          </a:xfrm>
        </p:spPr>
        <p:txBody>
          <a:bodyPr/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358114" cy="1714512"/>
          </a:xfrm>
        </p:spPr>
        <p:txBody>
          <a:bodyPr>
            <a:noAutofit/>
          </a:bodyPr>
          <a:lstStyle/>
          <a:p>
            <a:r>
              <a:rPr lang="ru-RU" dirty="0" smtClean="0"/>
              <a:t>чем отличаются деньги на кредитной карте от денег на дебетовой карте?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2214554"/>
            <a:ext cx="6072230" cy="33575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15370" cy="1285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назовите главное правило хранения и использования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пин-кода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банковской карты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http://img0.liveinternet.ru/images/attach/c/8/101/903/101903254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204048"/>
            <a:ext cx="3368091" cy="2653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428860" y="2214554"/>
            <a:ext cx="3857652" cy="27860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organicroom.ru/images/Plastic-Money-Visa-And-MasterCard-2880x19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214554"/>
            <a:ext cx="414340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072494" cy="8826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подберите обобщающее слово к терминам </a:t>
            </a:r>
            <a:r>
              <a:rPr lang="en-US" b="1" i="1" dirty="0" smtClean="0">
                <a:solidFill>
                  <a:srgbClr val="0070C0"/>
                </a:solidFill>
              </a:rPr>
              <a:t>Visa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Mastercard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929454" y="5786454"/>
            <a:ext cx="2000264" cy="78818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28596" y="285728"/>
            <a:ext cx="8072494" cy="21431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2143116"/>
            <a:ext cx="4429156" cy="29289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786578" y="5357826"/>
            <a:ext cx="1571636" cy="10715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7144" y="2275123"/>
            <a:ext cx="84182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/>
              <a:t>2 Игрокам </a:t>
            </a:r>
            <a:r>
              <a:rPr lang="ru-RU" sz="2000" b="1" dirty="0"/>
              <a:t>предлагается 5 тем, </a:t>
            </a:r>
            <a:r>
              <a:rPr lang="ru-RU" sz="2000" b="1" dirty="0" smtClean="0"/>
              <a:t>каждая из которых состоит из 4-х вопросов. </a:t>
            </a:r>
            <a:r>
              <a:rPr lang="ru-RU" sz="2000" b="1" dirty="0"/>
              <a:t>Вопросы оценены баллами от </a:t>
            </a:r>
            <a:r>
              <a:rPr lang="ru-RU" sz="2000" b="1" dirty="0" smtClean="0"/>
              <a:t>10 </a:t>
            </a:r>
            <a:r>
              <a:rPr lang="ru-RU" sz="2000" b="1" dirty="0"/>
              <a:t>до </a:t>
            </a:r>
            <a:r>
              <a:rPr lang="ru-RU" sz="2000" b="1" dirty="0" smtClean="0"/>
              <a:t>40</a:t>
            </a:r>
            <a:r>
              <a:rPr lang="ru-RU" sz="2000" b="1" dirty="0"/>
              <a:t>, в зависимости от </a:t>
            </a:r>
            <a:r>
              <a:rPr lang="ru-RU" sz="2000" b="1" dirty="0" smtClean="0"/>
              <a:t>уровня сложности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/>
              <a:t>3 Команда </a:t>
            </a:r>
            <a:r>
              <a:rPr lang="ru-RU" sz="2000" b="1" dirty="0"/>
              <a:t>выбирают </a:t>
            </a:r>
            <a:r>
              <a:rPr lang="ru-RU" sz="2000" b="1" dirty="0" smtClean="0"/>
              <a:t>тему и  вопрос в ней. Если </a:t>
            </a:r>
            <a:r>
              <a:rPr lang="ru-RU" sz="2000" b="1" dirty="0"/>
              <a:t>ответ правильный, то </a:t>
            </a:r>
            <a:r>
              <a:rPr lang="ru-RU" sz="2000" b="1" dirty="0" smtClean="0"/>
              <a:t>команда получает </a:t>
            </a:r>
            <a:r>
              <a:rPr lang="ru-RU" sz="2000" b="1" dirty="0"/>
              <a:t>очки соответственно номиналу вопроса. Если ответ неправильный, то </a:t>
            </a:r>
            <a:r>
              <a:rPr lang="ru-RU" sz="2000" b="1" dirty="0" smtClean="0"/>
              <a:t>право ответа переходит к другой команде 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/>
              <a:t>4 За право пользования подсказкой команда теряет 5 штрафных очков независимо от результата ответа после использования подсказки.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/>
              <a:t>5 Побеждает команда, которая набирает наибольшее количество очков.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Правила игры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916832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1 Класс </a:t>
            </a:r>
            <a:r>
              <a:rPr lang="ru-RU" sz="2000" b="1" dirty="0"/>
              <a:t>делится на </a:t>
            </a:r>
            <a:r>
              <a:rPr lang="ru-RU" sz="2000" b="1" dirty="0" smtClean="0"/>
              <a:t>три </a:t>
            </a:r>
            <a:r>
              <a:rPr lang="ru-RU" sz="2000" b="1" dirty="0"/>
              <a:t>команды.</a:t>
            </a:r>
          </a:p>
          <a:p>
            <a:r>
              <a:rPr lang="ru-RU" sz="2000" b="1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86044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00892" y="5429264"/>
            <a:ext cx="1056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hlinkClick r:id="rId3" action="ppaction://hlinksldjump"/>
              </a:rPr>
              <a:t>в начало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29454" y="5929330"/>
            <a:ext cx="1351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hlinkClick r:id="rId4" action="ppaction://hlinksldjump"/>
              </a:rPr>
              <a:t>Начать игру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85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85918" y="2928934"/>
            <a:ext cx="5786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Т.Е. ВЕРНУТЬ ОСНОВНУЮ СУММУ ЗАЙМА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И ВЫПЛАТИТЬ ПРОЦЕНТЫ ПО НЕМУ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072494" cy="21431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Как называется наличие у заемщика готовности и возможности вовремя выполнить свои обязательства по кредитному договору?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2786058"/>
            <a:ext cx="5643602" cy="23574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001056" cy="114300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/>
              <a:t>Что такое льготный период по кредитной карте?</a:t>
            </a:r>
            <a:br>
              <a:rPr lang="ru-RU" dirty="0" smtClean="0"/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71501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929322" y="5643578"/>
            <a:ext cx="2757478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928794" y="2285992"/>
            <a:ext cx="5214974" cy="321471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1 Период, в течение которого плата за обслуживание карты не взимается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2 период, в течение которого банк не взимает проценты за пользование кредитом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3 период, в течение которого изготавливается карта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2357430"/>
            <a:ext cx="5286412" cy="32147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Елена\Desktop\быстроденьг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285992"/>
            <a:ext cx="4101603" cy="25717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929618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какая кредитно-финансовая организация </a:t>
            </a:r>
            <a:r>
              <a:rPr lang="ru-RU" sz="4000" dirty="0" err="1" smtClean="0">
                <a:solidFill>
                  <a:schemeClr val="accent1">
                    <a:lumMod val="50000"/>
                  </a:schemeClr>
                </a:solidFill>
              </a:rPr>
              <a:t>взымает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самый высокий процент по ссуде?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472" y="5357826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15140" y="5357826"/>
            <a:ext cx="1643074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2214554"/>
            <a:ext cx="4143404" cy="26432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00034" y="2143116"/>
            <a:ext cx="34290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ПОТРЕБИТЕЛЬСКИЙ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КООПЕРАТИВ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 МИКРОФИНАНСОВАЯ  ОРГАНИЗАЦИЯ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85786" y="4071942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Переплата=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сумма кредита *процентная ставка/ 100*период кредита (лет)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00042"/>
            <a:ext cx="8396318" cy="1714512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Смирнову не хватает на покупку автомобиля 300000 рублей. Он решил взять недостающую сумму в банке.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первый банк предложил кредит на 5 лет под 14 % годовых,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второй банк  -на 3 года под 16%.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По какому кредиту будет больше переплата?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1472" y="5572140"/>
            <a:ext cx="2471726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572396" y="5572140"/>
            <a:ext cx="1571604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3857628"/>
            <a:ext cx="7715304" cy="11430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858180" cy="71438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Депозиты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6683775" y="6262322"/>
            <a:ext cx="2428892" cy="5738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6648010" cy="89851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86742" cy="235745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депозит до востребования- это вклад,  с которого вкладчик может изъять деньги в любой момент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7929586" y="6143644"/>
            <a:ext cx="1643042" cy="5333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43886" cy="1143008"/>
          </a:xfrm>
        </p:spPr>
        <p:txBody>
          <a:bodyPr>
            <a:noAutofit/>
          </a:bodyPr>
          <a:lstStyle/>
          <a:p>
            <a:r>
              <a:rPr lang="ru-RU" sz="3600" cap="none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ОБЯЗАТЕЛЬНАЯ УПЛАТА ПРОЦЕНТА ЗА ПОЛЬЗОВАНИЕ ДЕНЬГАМИ ВКЛАДЧИКА</a:t>
            </a:r>
            <a:endParaRPr lang="ru-RU" sz="3600" cap="non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7043750" y="6324616"/>
            <a:ext cx="2100250" cy="5333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072494" cy="714380"/>
          </a:xfrm>
        </p:spPr>
        <p:txBody>
          <a:bodyPr>
            <a:noAutofit/>
          </a:bodyPr>
          <a:lstStyle/>
          <a:p>
            <a:r>
              <a:rPr lang="ru-RU" sz="3600" cap="none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600" cap="none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cap="none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cap="none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РОЧНЫЙ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ДЕПОЗИТ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cap="non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6615122" y="6143644"/>
            <a:ext cx="2528878" cy="4619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7215206" y="609600"/>
            <a:ext cx="1700194" cy="4800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357166"/>
            <a:ext cx="7429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КОММЕРЧЕСКИЕ БАНКИ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64288" y="6257835"/>
            <a:ext cx="1637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07249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Центральный банк Российской Федерации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20272" y="6309320"/>
            <a:ext cx="1853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hlinkClick r:id="rId2" action="ppaction://hlinksldjump"/>
              </a:rPr>
              <a:t>назад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14414" y="1357298"/>
          <a:ext cx="7318025" cy="4767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666"/>
                <a:gridCol w="1330544"/>
                <a:gridCol w="1463605"/>
                <a:gridCol w="1463605"/>
                <a:gridCol w="1463605"/>
              </a:tblGrid>
              <a:tr h="89889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История банковского дела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3" action="ppaction://hlinksldjump"/>
                        </a:rPr>
                        <a:t>10</a:t>
                      </a:r>
                      <a:endParaRPr lang="ru-RU" sz="4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4" action="ppaction://hlinksldjump"/>
                        </a:rPr>
                        <a:t>20</a:t>
                      </a:r>
                      <a:endParaRPr lang="ru-RU" sz="4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5" action="ppaction://hlinksldjump"/>
                        </a:rPr>
                        <a:t>30</a:t>
                      </a:r>
                      <a:endParaRPr lang="ru-RU" sz="4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6" action="ppaction://hlinksldjump"/>
                        </a:rPr>
                        <a:t>40</a:t>
                      </a:r>
                      <a:endParaRPr lang="ru-RU" sz="4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988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Депозиты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7" action="ppaction://hlinksldjump"/>
                        </a:rPr>
                        <a:t>10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8" action="ppaction://hlinksldjump"/>
                        </a:rPr>
                        <a:t>20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9" action="ppaction://hlinksldjump"/>
                        </a:rPr>
                        <a:t>30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0" action="ppaction://hlinksldjump"/>
                        </a:rPr>
                        <a:t>40</a:t>
                      </a:r>
                      <a:endParaRPr lang="ru-RU" sz="4000" b="1" dirty="0"/>
                    </a:p>
                  </a:txBody>
                  <a:tcPr/>
                </a:tc>
              </a:tr>
              <a:tr h="898890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Стурктура</a:t>
                      </a:r>
                      <a:r>
                        <a:rPr lang="ru-RU" b="1" baseline="0" dirty="0" smtClean="0"/>
                        <a:t> б</a:t>
                      </a:r>
                      <a:r>
                        <a:rPr lang="ru-RU" b="1" dirty="0" smtClean="0"/>
                        <a:t>анковской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системы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1" action="ppaction://hlinksldjump"/>
                        </a:rPr>
                        <a:t>10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2" action="ppaction://hlinksldjump"/>
                        </a:rPr>
                        <a:t>20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3" action="ppaction://hlinksldjump"/>
                        </a:rPr>
                        <a:t>30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4" action="ppaction://hlinksldjump"/>
                        </a:rPr>
                        <a:t>40</a:t>
                      </a:r>
                      <a:endParaRPr lang="ru-RU" sz="4000" b="1" dirty="0"/>
                    </a:p>
                  </a:txBody>
                  <a:tcPr/>
                </a:tc>
              </a:tr>
              <a:tr h="8988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Кредиты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5" action="ppaction://hlinksldjump"/>
                        </a:rPr>
                        <a:t>10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6" action="ppaction://hlinksldjump"/>
                        </a:rPr>
                        <a:t>20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7" action="ppaction://hlinksldjump"/>
                        </a:rPr>
                        <a:t>30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8" action="ppaction://hlinksldjump"/>
                        </a:rPr>
                        <a:t>40</a:t>
                      </a:r>
                      <a:endParaRPr lang="ru-RU" sz="4000" b="1" dirty="0"/>
                    </a:p>
                  </a:txBody>
                  <a:tcPr/>
                </a:tc>
              </a:tr>
              <a:tr h="114043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Банковские карты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19" action="ppaction://hlinksldjump"/>
                        </a:rPr>
                        <a:t>10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20" action="ppaction://hlinksldjump"/>
                        </a:rPr>
                        <a:t>20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21" action="ppaction://hlinksldjump"/>
                        </a:rPr>
                        <a:t>30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hlinkClick r:id="rId22" action="ppaction://hlinksldjump"/>
                        </a:rPr>
                        <a:t>40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14414" y="500042"/>
            <a:ext cx="7286676" cy="714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571480"/>
            <a:ext cx="15001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Тема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571480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C00000"/>
                </a:solidFill>
              </a:rPr>
              <a:t>Уровни сложности вопросов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00958" y="6143644"/>
            <a:ext cx="1172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3" action="ppaction://hlinksldjump"/>
              </a:rPr>
              <a:t>в начало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29552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cap="none" dirty="0" smtClean="0"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КОММЕРЧЕСКИХ БАНКОВ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86710" y="6286520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643702" y="2928934"/>
            <a:ext cx="2347898" cy="315119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8148" y="6286520"/>
            <a:ext cx="1142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142852"/>
            <a:ext cx="8086724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генеральная лицензия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158030" cy="78581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 14 лет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6286520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15436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071670" y="2357429"/>
            <a:ext cx="5286412" cy="192882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3357586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3834" y="621508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357166"/>
            <a:ext cx="8258204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ПРИ ИСПОЛЬЗОВАНИИ ДЕБЕТОВОЙ КАРТЫ ЧЕЛОВЕК ИСПОЛЬЗУЕТ СВОИ ДЕНЬГИ, СНИМАЯ ИХ СО СЧЕТА В БАНКЕ,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 ПРИ ИСПОЛЬЗОВАНИИ КРЕДИТНОЙ КАРТЫ-  ДЕНЬГИ БАНКА, БЕРЯ ССУДУ, ЧАСТО ПОД ВЫСОКИЕ ПРОЦЕНТЫ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829544" cy="7143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тайна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86710" y="6286520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42852"/>
            <a:ext cx="8715436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57200"/>
            <a:ext cx="6572296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Платежные системы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834" y="6143644"/>
            <a:ext cx="1500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515220" cy="521497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лово «банкир» в русском языке обязано своим происхождением  нехитрому предмету обихода, который в средневековой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талии именовался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«банка»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43834" y="621508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929190" y="1571612"/>
            <a:ext cx="7329478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57200"/>
            <a:ext cx="7858180" cy="447199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ще в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ревнем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авилоне и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ревней </a:t>
            </a:r>
            <a:r>
              <a:rPr lang="ru-RU" sz="4400" b="1" dirty="0" err="1" smtClean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реции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жрецы в храмах принимали деньги на хранение и одалживали  их на коммерческие или личные нужды, и не одна армия враждовавших государств не смела на них посягнуть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86694" y="6286520"/>
            <a:ext cx="1143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500166" y="1554162"/>
            <a:ext cx="7491434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443782" cy="407196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естом проведения операций по приему сбережений и обмену денежных знаков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безчисленных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древних государств был обычный стол- по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гречески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«трапеза»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8148" y="6215082"/>
            <a:ext cx="1500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42910" y="2786058"/>
            <a:ext cx="8348690" cy="329406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800972" cy="350046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анки обеспечивают свою выгоду участием в будущих прибылях фирмы -заемщика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614364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04800" y="3786190"/>
            <a:ext cx="8686800" cy="229393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банка с деньг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214554"/>
            <a:ext cx="1761845" cy="2286016"/>
          </a:xfrm>
          <a:prstGeom prst="rect">
            <a:avLst/>
          </a:prstGeom>
          <a:noFill/>
        </p:spPr>
      </p:pic>
      <p:pic>
        <p:nvPicPr>
          <p:cNvPr id="1026" name="Picture 2" descr="C:\Users\Елена\Desktop\карта итал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14554"/>
            <a:ext cx="2080757" cy="228601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71802" y="2428868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001056" cy="14287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Происхождение слова «банкир» в русском языке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5929330"/>
            <a:ext cx="1428760" cy="500066"/>
          </a:xfrm>
        </p:spPr>
        <p:txBody>
          <a:bodyPr/>
          <a:lstStyle/>
          <a:p>
            <a:r>
              <a:rPr lang="ru-RU" dirty="0" smtClean="0">
                <a:hlinkClick r:id="rId4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5074" y="5786454"/>
            <a:ext cx="2471726" cy="573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5" action="ppaction://hlinksldjump"/>
              </a:rPr>
              <a:t>ответ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2143116"/>
            <a:ext cx="4500594" cy="23574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28604"/>
            <a:ext cx="7372344" cy="7143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кредитоспособность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9586" y="621508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Большая переплата по первому кредиту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86710" y="6215082"/>
            <a:ext cx="807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МИКРОФИНАНСОВАЯ  ОРГАНИЗАЦИЯ</a:t>
            </a:r>
            <a:endParaRPr lang="ru-RU" sz="3200" b="1" cap="non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834" y="6215082"/>
            <a:ext cx="807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86742" cy="161447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период, в течение которого банк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не взимает проценты за пользование кредитом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3834" y="6215082"/>
            <a:ext cx="807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357158" y="1071546"/>
            <a:ext cx="8358246" cy="392909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Информационные источники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857364"/>
            <a:ext cx="7143800" cy="30003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1  УМК «Финансовая грамотность. 10-11 классы»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2 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Липсиц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И.В. Экономика. Базовый курс: Учебник для 10, 11 классов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общеобразоват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учрежд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. -12 изд.- М.: ВИТА-ПРЕСС, 2010.- 277с.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3  Материалы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видеолекций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высшей школы экономики по теме «Банковская система»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Картинки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Google</a:t>
            </a:r>
          </a:p>
          <a:p>
            <a:pPr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072330" y="6000768"/>
            <a:ext cx="1056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 начало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Елена\Desktop\хра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357430"/>
            <a:ext cx="2071702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785786" y="2000240"/>
            <a:ext cx="3786214" cy="257176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1 общественные бани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2 святилища и храмы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3 склады рынков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53410" cy="8826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Первые хранилища денег в древнее время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643578"/>
            <a:ext cx="1900222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2132" y="5715016"/>
            <a:ext cx="3114668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2143116"/>
            <a:ext cx="7429552" cy="2714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стол с деньг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7" y="2500306"/>
            <a:ext cx="375049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786050" y="2571744"/>
            <a:ext cx="3214710" cy="2286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04088"/>
            <a:ext cx="8286808" cy="15104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очему греческих банкиров древнего времени называли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трапезиты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» 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929330"/>
            <a:ext cx="1971660" cy="4309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5074" y="5786454"/>
            <a:ext cx="2471726" cy="573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2500306"/>
            <a:ext cx="3786214" cy="242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Выноска-облако 13"/>
          <p:cNvSpPr/>
          <p:nvPr/>
        </p:nvSpPr>
        <p:spPr>
          <a:xfrm rot="4589713">
            <a:off x="2870703" y="2358810"/>
            <a:ext cx="2429190" cy="3264485"/>
          </a:xfrm>
          <a:prstGeom prst="cloudCallou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214678" y="2500306"/>
            <a:ext cx="3143272" cy="1711332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endParaRPr lang="ru-RU" sz="2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96286" cy="18573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К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ак получают доход банкиры в мусульманских странах, если религия запрещает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взымать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процент с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заемщмка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57200" y="5786454"/>
            <a:ext cx="2257412" cy="573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215074" y="5643578"/>
            <a:ext cx="2471726" cy="7167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ответ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Елена\Desktop\корзина с деньг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116348"/>
            <a:ext cx="1688598" cy="1529636"/>
          </a:xfrm>
          <a:prstGeom prst="rect">
            <a:avLst/>
          </a:prstGeom>
          <a:noFill/>
        </p:spPr>
      </p:pic>
      <p:pic>
        <p:nvPicPr>
          <p:cNvPr id="3075" name="Picture 3" descr="C:\Users\Елена\Desktop\ножницы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064088">
            <a:off x="4523642" y="3594956"/>
            <a:ext cx="1530988" cy="153098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571604" y="2643182"/>
            <a:ext cx="5214974" cy="2714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Горизонтальный свиток 12"/>
          <p:cNvSpPr/>
          <p:nvPr/>
        </p:nvSpPr>
        <p:spPr>
          <a:xfrm>
            <a:off x="2071670" y="2428868"/>
            <a:ext cx="4786346" cy="31432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86050" y="2786058"/>
            <a:ext cx="3516988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1 Банковские ячейки</a:t>
            </a:r>
          </a:p>
          <a:p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2 Облигации</a:t>
            </a:r>
          </a:p>
          <a:p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3 Депозиты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901014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ак называются все виды денежных средств, переданные владельцами на временное хранение  в банк с предоставлением ему права использовать эти деньги для получения прибыли?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5857892"/>
            <a:ext cx="2043098" cy="5024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5074" y="5786454"/>
            <a:ext cx="2471726" cy="573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2428868"/>
            <a:ext cx="5072098" cy="32861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15436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забрать депозит из банка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571472" y="3978596"/>
            <a:ext cx="3000396" cy="1960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Горизонтальный свиток 12"/>
          <p:cNvSpPr/>
          <p:nvPr/>
        </p:nvSpPr>
        <p:spPr>
          <a:xfrm>
            <a:off x="3428992" y="4071942"/>
            <a:ext cx="4786346" cy="1785950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78608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Выбери верное утверждение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анковский процент по долгосрочному депозиту ниже, чем по краткосрочному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анк имеет право понизить  ставку % до истечения срока депозита по своему усмотрению в любом случае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3 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епозит до востребования- это вклад,  с которого вкладчик может изъять деньги в любой момент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43306" y="4286256"/>
            <a:ext cx="4500594" cy="142876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Внимательно читайте все пункты депозитного договора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0034" y="5929330"/>
            <a:ext cx="1071570" cy="6453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3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572396" y="6072206"/>
            <a:ext cx="1114436" cy="5738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hlinkClick r:id="rId4" action="ppaction://hlinksldjump"/>
              </a:rPr>
              <a:t>ответ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4000504"/>
            <a:ext cx="8143932" cy="20717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1182</TotalTime>
  <Words>871</Words>
  <Application>Microsoft Office PowerPoint</Application>
  <PresentationFormat>Экран (4:3)</PresentationFormat>
  <Paragraphs>260</Paragraphs>
  <Slides>44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Трек</vt:lpstr>
      <vt:lpstr>банковская система        </vt:lpstr>
      <vt:lpstr>Правила игры</vt:lpstr>
      <vt:lpstr>Слайд 3</vt:lpstr>
      <vt:lpstr>Происхождение слова «банкир» в русском языке </vt:lpstr>
      <vt:lpstr>Первые хранилища денег в древнее время</vt:lpstr>
      <vt:lpstr> Почему греческих банкиров древнего времени называли «трапезиты» ?</vt:lpstr>
      <vt:lpstr> Как получают доход банкиры в мусульманских странах, если религия запрещает взымать процент с заемщмка?</vt:lpstr>
      <vt:lpstr>Как называются все виды денежных средств, переданные владельцами на временное хранение  в банк с предоставлением ему права использовать эти деньги для получения прибыли?</vt:lpstr>
      <vt:lpstr> Выбери верное утверждение  1 банковский процент по долгосрочному депозиту ниже, чем по краткосрочному  2 Банк имеет право понизить  ставку % до истечения срока депозита по своему усмотрению в любом случае  3 депозит до востребования- это вклад,  с которого вкладчик может изъять деньги в любой момент</vt:lpstr>
      <vt:lpstr> Что предусматривает открытие гражданином депозита в коммерческом банке? </vt:lpstr>
      <vt:lpstr> Какой депозит может принести своему  владельцу наибольший доход?  </vt:lpstr>
      <vt:lpstr>какие финансовые  организации включены в структуру банковской системы?</vt:lpstr>
      <vt:lpstr>Кто регулирует деятельность коммерческих банков?</vt:lpstr>
      <vt:lpstr> Обслуживанием каких клиентов занимается Центральный банк ?  </vt:lpstr>
      <vt:lpstr>Какая  лицензия даёт право коммерческому  банку привлекать во вклады от физических лиц валюту иностранных государств?</vt:lpstr>
      <vt:lpstr> </vt:lpstr>
      <vt:lpstr>чем отличаются деньги на кредитной карте от денег на дебетовой карте?</vt:lpstr>
      <vt:lpstr> назовите главное правило хранения и использования пин-кода банковской карты</vt:lpstr>
      <vt:lpstr>подберите обобщающее слово к терминам Visa и Mastercard</vt:lpstr>
      <vt:lpstr>Как называется наличие у заемщика готовности и возможности вовремя выполнить свои обязательства по кредитному договору?</vt:lpstr>
      <vt:lpstr> Что такое льготный период по кредитной карте? </vt:lpstr>
      <vt:lpstr> какая кредитно-финансовая организация взымает самый высокий процент по ссуде?</vt:lpstr>
      <vt:lpstr>   Смирнову не хватает на покупку автомобиля 300000 рублей. Он решил взять недостающую сумму в банке.  первый банк предложил кредит на 5 лет под 14 % годовых,  второй банк  -на 3 года под 16%.  По какому кредиту будет больше переплата?</vt:lpstr>
      <vt:lpstr>Депозиты</vt:lpstr>
      <vt:lpstr>депозит до востребования- это вклад,  с которого вкладчик может изъять деньги в любой момент</vt:lpstr>
      <vt:lpstr>ОБЯЗАТЕЛЬНАЯ УПЛАТА ПРОЦЕНТА ЗА ПОЛЬЗОВАНИЕ ДЕНЬГАМИ ВКЛАДЧИКА</vt:lpstr>
      <vt:lpstr> СРОЧНЫЙ ДЕПОЗИТ </vt:lpstr>
      <vt:lpstr>Слайд 28</vt:lpstr>
      <vt:lpstr>Центральный банк Российской Федерации</vt:lpstr>
      <vt:lpstr>  КОММЕРЧЕСКИХ БАНКОВ  </vt:lpstr>
      <vt:lpstr> генеральная лицензия</vt:lpstr>
      <vt:lpstr>С 14 лет</vt:lpstr>
      <vt:lpstr>Слайд 33</vt:lpstr>
      <vt:lpstr> тайна </vt:lpstr>
      <vt:lpstr>Платежные системы</vt:lpstr>
      <vt:lpstr>Слово «банкир» в русском языке обязано своим происхождением  нехитрому предмету обихода, который в средневековой Италии именовался «банка»</vt:lpstr>
      <vt:lpstr>Еще в Древнем Вавилоне и древней греции жрецы в храмах принимали деньги на хранение и одалживали  их на коммерческие или личные нужды, и не одна армия враждовавших государств не смела на них посягнуть</vt:lpstr>
      <vt:lpstr>Местом проведения операций по приему сбережений и обмену денежных знаков безчисленных древних государств был обычный стол- по гречески «трапеза»</vt:lpstr>
      <vt:lpstr>банки обеспечивают свою выгоду участием в будущих прибылях фирмы -заемщика</vt:lpstr>
      <vt:lpstr>кредитоспособность</vt:lpstr>
      <vt:lpstr>Большая переплата по первому кредиту</vt:lpstr>
      <vt:lpstr>МИКРОФИНАНСОВАЯ  ОРГАНИЗАЦИЯ</vt:lpstr>
      <vt:lpstr>период, в течение которого банк  не взимает проценты за пользование кредитом</vt:lpstr>
      <vt:lpstr>Информационные источники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Елена</cp:lastModifiedBy>
  <cp:revision>373</cp:revision>
  <dcterms:created xsi:type="dcterms:W3CDTF">2016-04-05T10:35:09Z</dcterms:created>
  <dcterms:modified xsi:type="dcterms:W3CDTF">2016-11-12T02:09:22Z</dcterms:modified>
</cp:coreProperties>
</file>