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256" r:id="rId2"/>
    <p:sldId id="29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89" r:id="rId13"/>
    <p:sldId id="288" r:id="rId14"/>
    <p:sldId id="287" r:id="rId15"/>
    <p:sldId id="286" r:id="rId16"/>
    <p:sldId id="285" r:id="rId17"/>
    <p:sldId id="284" r:id="rId18"/>
    <p:sldId id="283" r:id="rId19"/>
    <p:sldId id="282" r:id="rId20"/>
    <p:sldId id="281" r:id="rId21"/>
    <p:sldId id="280" r:id="rId22"/>
    <p:sldId id="279" r:id="rId23"/>
    <p:sldId id="278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5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D9088-FA8E-4DE5-8A8B-C8CAE80F202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E800-9409-4F5D-899A-63AF80A35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47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Начать игру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Игровое поле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98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Т.е.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титульный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BBC730-FC5F-441D-9FE4-4232C0701462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slide" Target="slide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18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2.xml"/><Relationship Id="rId2" Type="http://schemas.openxmlformats.org/officeDocument/2006/relationships/notesSlide" Target="../notesSlides/notesSlide3.xml"/><Relationship Id="rId16" Type="http://schemas.openxmlformats.org/officeDocument/2006/relationships/slide" Target="slide21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23" Type="http://schemas.openxmlformats.org/officeDocument/2006/relationships/slide" Target="slide1.xml"/><Relationship Id="rId10" Type="http://schemas.openxmlformats.org/officeDocument/2006/relationships/slide" Target="slide11.xml"/><Relationship Id="rId19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714348" y="571480"/>
            <a:ext cx="7715304" cy="485778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68" y="4714884"/>
            <a:ext cx="2071702" cy="785818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3786190"/>
            <a:ext cx="2071702" cy="785818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3714752"/>
            <a:ext cx="2071702" cy="785818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215238" cy="107157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6C0000"/>
                </a:solidFill>
              </a:rPr>
              <a:t>банковская система </a:t>
            </a:r>
            <a:r>
              <a:rPr lang="ru-RU" sz="4000" b="1" dirty="0" smtClean="0">
                <a:solidFill>
                  <a:srgbClr val="6C0000"/>
                </a:solidFill>
              </a:rPr>
              <a:t/>
            </a:r>
            <a:br>
              <a:rPr lang="ru-RU" sz="4000" b="1" dirty="0" smtClean="0">
                <a:solidFill>
                  <a:srgbClr val="6C0000"/>
                </a:solidFill>
              </a:rPr>
            </a:br>
            <a:r>
              <a:rPr lang="ru-RU" sz="4000" b="1" dirty="0" smtClean="0">
                <a:solidFill>
                  <a:srgbClr val="6C0000"/>
                </a:solidFill>
              </a:rPr>
              <a:t/>
            </a:r>
            <a:br>
              <a:rPr lang="ru-RU" sz="4000" b="1" dirty="0" smtClean="0">
                <a:solidFill>
                  <a:srgbClr val="6C0000"/>
                </a:solidFill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6C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429264"/>
            <a:ext cx="3429024" cy="1071570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ru-RU" sz="13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Авторы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err="1" smtClean="0">
                <a:solidFill>
                  <a:schemeClr val="tx1"/>
                </a:solidFill>
              </a:rPr>
              <a:t>Аверина-Куценко</a:t>
            </a:r>
            <a:r>
              <a:rPr lang="ru-RU" sz="1600" dirty="0" smtClean="0">
                <a:solidFill>
                  <a:schemeClr val="tx1"/>
                </a:solidFill>
              </a:rPr>
              <a:t>  Е.В. учитель экономики МБОУ «Лицей №86» г.Барнаула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Креськова</a:t>
            </a:r>
            <a:r>
              <a:rPr lang="ru-RU" sz="1600" dirty="0" smtClean="0">
                <a:solidFill>
                  <a:schemeClr val="tx1"/>
                </a:solidFill>
              </a:rPr>
              <a:t> Ю.В. учитель экономики МБОУ «Гимназии №166» г.Новоалтайска, Меркулов А.В</a:t>
            </a:r>
            <a:r>
              <a:rPr lang="ru-RU" sz="1600" dirty="0" smtClean="0">
                <a:solidFill>
                  <a:schemeClr val="tx1"/>
                </a:solidFill>
              </a:rPr>
              <a:t>. . учитель </a:t>
            </a:r>
            <a:r>
              <a:rPr lang="ru-RU" sz="1600" dirty="0" smtClean="0">
                <a:solidFill>
                  <a:schemeClr val="tx1"/>
                </a:solidFill>
              </a:rPr>
              <a:t>истории </a:t>
            </a:r>
            <a:r>
              <a:rPr lang="ru-RU" sz="1600" dirty="0" smtClean="0">
                <a:solidFill>
                  <a:schemeClr val="tx1"/>
                </a:solidFill>
              </a:rPr>
              <a:t>МБОУ «Гимназии №166» г.Новоалтайска 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643998" cy="650085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929066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Правила игры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929198"/>
            <a:ext cx="1541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4" action="ppaction://hlinksldjump"/>
              </a:rPr>
              <a:t>Игровое поле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3786190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5" action="ppaction://hlinksldjump"/>
              </a:rPr>
              <a:t>Информационные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5" action="ppaction://hlinksldjump"/>
              </a:rPr>
              <a:t>источники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643182"/>
            <a:ext cx="664662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 smtClean="0">
              <a:solidFill>
                <a:srgbClr val="6C0000"/>
              </a:solidFill>
            </a:endParaRPr>
          </a:p>
          <a:p>
            <a:r>
              <a:rPr lang="ru-RU" sz="2000" b="1" dirty="0" smtClean="0">
                <a:solidFill>
                  <a:srgbClr val="6C0000"/>
                </a:solidFill>
              </a:rPr>
              <a:t>Учебно-познавательная игра для учащихся 10-11 классов</a:t>
            </a:r>
            <a:r>
              <a:rPr lang="ru-RU" sz="1600" b="1" dirty="0" smtClean="0">
                <a:solidFill>
                  <a:srgbClr val="6C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6C0000"/>
                </a:solidFill>
              </a:rPr>
              <a:t>Курс «Финансовая грамотность»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5857892"/>
            <a:ext cx="164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C0000"/>
                </a:solidFill>
              </a:rPr>
              <a:t>Барнаул, 2016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0"/>
            <a:ext cx="8643998" cy="650085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C:\Users\Елена\Desktop\несу в банк разные валюты и мешок с деньгам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28604"/>
            <a:ext cx="2214578" cy="834661"/>
          </a:xfrm>
          <a:prstGeom prst="flowChartAlternateProcess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2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2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2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2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2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2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  <p:bldP spid="12" grpId="0" animBg="1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Елена\Desktop\рост процентов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928926" y="4143380"/>
            <a:ext cx="3147354" cy="207844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14546" y="2500306"/>
            <a:ext cx="3357586" cy="1928826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84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предусматривает открытие гражданином депозита в коммерческом банке?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5500702"/>
            <a:ext cx="2328850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58082" y="5500702"/>
            <a:ext cx="1400156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000504"/>
            <a:ext cx="3429024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1928802"/>
            <a:ext cx="857256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ОБЯЗАТЕЛЬНАЯ УПЛАТА ПРОЦЕНТА ЗА ПОЛЬЗОВАНИЕ ДЕНЬГАМИ ВКЛАДЧИКА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ВНЕСЕНИЕ ДЕНЕЖНЫХ СРЕДСТВ ИСКЛЮЧИТЕЛЬНО В НАЦИОНАЛЬНОЙ ВАЛЮТЕ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 ЗАПРЕТ НА ДОСРОЧНОЕ ЗАКРЫТИЕ ВКЛАДА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 ВНЕСЕНИЕ ДЕНЕЖНЫХ СРЕДСТВ ИСКЛЮЧИТЕЛЬНО В НАЛИЧНОЙ ФОРМЕ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128588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Какой депозит может принести своему  владельцу наибольший доход?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6942" y="2894391"/>
            <a:ext cx="3786214" cy="2071702"/>
          </a:xfrm>
        </p:spPr>
        <p:txBody>
          <a:bodyPr/>
          <a:lstStyle/>
          <a:p>
            <a:endParaRPr lang="ru-RU" sz="4400" dirty="0" err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5929330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00892" y="5929330"/>
            <a:ext cx="114300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928802"/>
            <a:ext cx="32861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ДО ВОСТРЕБОВАНИЯ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СЛОВНЫЙ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ВСЕ ВИДЫ ВКЛАДОВ ПРИНОСЯТ СВОИМ ВЛАДЕЛЬЦАМ ОДИНАКОВЫЙ  ДОХОД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Елена\Desktop\рост вклада во времени.jpg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4500562" y="2071678"/>
            <a:ext cx="349567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00562" y="2071678"/>
            <a:ext cx="3714776" cy="321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3714776" cy="30003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 страховые компании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 инвестиционные фонды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3 коммерческие банки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4 ломбарды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какие финансовые  организации включены в структуру банковской системы?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1" name="Picture 1" descr="C:\Users\Елена\Desktop\здание банка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286248" y="2214554"/>
            <a:ext cx="3857652" cy="265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43372" y="2143116"/>
            <a:ext cx="4000528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96252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Кто регулирует деятельность коммерческих банков?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928802"/>
            <a:ext cx="36433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 ПЕНСИОННЫЙ ФОНД РОССИИ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 ЦЕНТРАЛЬНЫЙ БАНК РОССИЙСКОЙ ФЕДЕРАЦИИ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 СБЕРЕГАТЕЛЬНЫЙ БАНК РОССИИ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 МИНИСТЕРСТВО ФИНАНСОВ РОССИЙСКОЙ ФЕДЕРАЦИИ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7" name="Picture 1" descr="C:\Users\Елена\Desktop\ЦБ.pn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643438" y="2143116"/>
            <a:ext cx="381501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2071678"/>
            <a:ext cx="3929090" cy="321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28604"/>
            <a:ext cx="8182004" cy="1643074"/>
          </a:xfrm>
        </p:spPr>
        <p:txBody>
          <a:bodyPr>
            <a:noAutofit/>
          </a:bodyPr>
          <a:lstStyle/>
          <a:p>
            <a:r>
              <a:rPr lang="ru-RU" dirty="0" smtClean="0"/>
              <a:t> Обслуживанием каких клиентов занимается Центральный банк ?</a:t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2143116"/>
            <a:ext cx="40005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ГРАЖДАН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ТОРГОВЫХ КОМПАНИЙ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ОММЕРЧЕСКИХ БАНКОВ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ВСЕХ ВЫШЕ-ПЕРЕЧИСЛЕННЫХ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C:\Users\Елена\Desktop\вт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620" y="2285993"/>
            <a:ext cx="343306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2071678"/>
            <a:ext cx="3714776" cy="2786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2858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Какая  лицензия даёт право коммерческому  банку привлекать во вклады от физических лиц валюту иностранных государств?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547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2285992"/>
            <a:ext cx="4071966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ЛЮБАЯ БАНКОВСКАЯ ЛИЦЕНЗИЯ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ЛИЦЕНЗИЯ НА ПРАВО ПРИВЛЕЧЕНИЯ ВО ВКЛАДЫ И РАЗМЕЩЕНИЯ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ДРАГОЦЕННЫХ МЕТАЛЛОВ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ГЕНЕРАЛЬНАЯ ЛИЦЕНЗИЯ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ЛИЦЕНЗИЯ НА ПРАВО ПРИВЛЕЧЕНИЯ ВО ВКЛАДЫ ДЕНЕЖНЫХ СРЕДСТВ  ФИЗИЧЕСКИХ ЛИЦ В РУБЛЯХ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C:\Users\Елена\Desktop\погоны генералов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357430"/>
            <a:ext cx="161925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6314" y="2357430"/>
            <a:ext cx="3429024" cy="30718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58246" cy="150019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85786" y="5643578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3636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357166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КАКОГО ВОЗРАСТА  ЧЕЛОВЕК МОЖЕТ ОТКРЫТЬ БАНКОВСКУЮ КАРТУ?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251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://tuttaitalia.org/wp-content/uploads/2013/04/Passport-RF-817x1024.jpg"/>
          <p:cNvPicPr/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57488" y="2000240"/>
            <a:ext cx="314327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7356" y="1785926"/>
            <a:ext cx="4929222" cy="350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credits-helps.ru/img/985/credit-debit7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78647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86050" y="2071678"/>
            <a:ext cx="3571900" cy="2071702"/>
          </a:xfrm>
        </p:spPr>
        <p:txBody>
          <a:bodyPr/>
          <a:lstStyle/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358114" cy="1714512"/>
          </a:xfrm>
        </p:spPr>
        <p:txBody>
          <a:bodyPr>
            <a:noAutofit/>
          </a:bodyPr>
          <a:lstStyle/>
          <a:p>
            <a:r>
              <a:rPr lang="ru-RU" dirty="0" smtClean="0"/>
              <a:t>чем отличаются деньги на кредитной карте от денег на дебетовой карте?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214554"/>
            <a:ext cx="6072230" cy="3357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назовите главное правило хранения и использования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пин-кода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банковской карты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img0.liveinternet.ru/images/attach/c/8/101/903/101903254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204048"/>
            <a:ext cx="3368091" cy="265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28860" y="2214554"/>
            <a:ext cx="3857652" cy="2786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organicroom.ru/images/Plastic-Money-Visa-And-MasterCard-2880x1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14554"/>
            <a:ext cx="414340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072494" cy="882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подберите обобщающее слово к терминам </a:t>
            </a:r>
            <a:r>
              <a:rPr lang="en-US" b="1" i="1" dirty="0" smtClean="0">
                <a:solidFill>
                  <a:srgbClr val="0070C0"/>
                </a:solidFill>
              </a:rPr>
              <a:t>Visa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Mastercard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929454" y="5786454"/>
            <a:ext cx="2000264" cy="7881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8072494" cy="21431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143116"/>
            <a:ext cx="4429156" cy="2928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86578" y="5357826"/>
            <a:ext cx="1571636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7144" y="2275123"/>
            <a:ext cx="8418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2 Игрокам </a:t>
            </a:r>
            <a:r>
              <a:rPr lang="ru-RU" sz="2000" b="1" dirty="0"/>
              <a:t>предлагается 5 тем, </a:t>
            </a:r>
            <a:r>
              <a:rPr lang="ru-RU" sz="2000" b="1" dirty="0" smtClean="0"/>
              <a:t>каждая из которых состоит из 4-х вопросов. </a:t>
            </a:r>
            <a:r>
              <a:rPr lang="ru-RU" sz="2000" b="1" dirty="0"/>
              <a:t>Вопросы оценены баллами от </a:t>
            </a:r>
            <a:r>
              <a:rPr lang="ru-RU" sz="2000" b="1" dirty="0" smtClean="0"/>
              <a:t>10 </a:t>
            </a:r>
            <a:r>
              <a:rPr lang="ru-RU" sz="2000" b="1" dirty="0"/>
              <a:t>до </a:t>
            </a:r>
            <a:r>
              <a:rPr lang="ru-RU" sz="2000" b="1" dirty="0" smtClean="0"/>
              <a:t>40</a:t>
            </a:r>
            <a:r>
              <a:rPr lang="ru-RU" sz="2000" b="1" dirty="0"/>
              <a:t>, в зависимости от </a:t>
            </a:r>
            <a:r>
              <a:rPr lang="ru-RU" sz="2000" b="1" dirty="0" smtClean="0"/>
              <a:t>уровня сложности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3 Команда </a:t>
            </a:r>
            <a:r>
              <a:rPr lang="ru-RU" sz="2000" b="1" dirty="0"/>
              <a:t>выбирают </a:t>
            </a:r>
            <a:r>
              <a:rPr lang="ru-RU" sz="2000" b="1" dirty="0" smtClean="0"/>
              <a:t>тему и  вопрос в ней. Если </a:t>
            </a:r>
            <a:r>
              <a:rPr lang="ru-RU" sz="2000" b="1" dirty="0"/>
              <a:t>ответ правильный, то </a:t>
            </a:r>
            <a:r>
              <a:rPr lang="ru-RU" sz="2000" b="1" dirty="0" smtClean="0"/>
              <a:t>команда получает </a:t>
            </a:r>
            <a:r>
              <a:rPr lang="ru-RU" sz="2000" b="1" dirty="0"/>
              <a:t>очки соответственно номиналу вопроса. Если ответ неправильный, то </a:t>
            </a:r>
            <a:r>
              <a:rPr lang="ru-RU" sz="2000" b="1" dirty="0" smtClean="0"/>
              <a:t>право ответа переходит к другой команде 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4 За право пользования подсказкой команда теряет 5 штрафных очков независимо от результата ответа после использования подсказки.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5 Побеждает команда, которая набирает наибольшее количество очков.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Правила игры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1683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 Класс </a:t>
            </a:r>
            <a:r>
              <a:rPr lang="ru-RU" sz="2000" b="1" dirty="0"/>
              <a:t>делится на </a:t>
            </a:r>
            <a:r>
              <a:rPr lang="ru-RU" sz="2000" b="1" dirty="0" smtClean="0"/>
              <a:t>три </a:t>
            </a:r>
            <a:r>
              <a:rPr lang="ru-RU" sz="2000" b="1" dirty="0"/>
              <a:t>команды.</a:t>
            </a:r>
          </a:p>
          <a:p>
            <a:r>
              <a:rPr lang="ru-RU" sz="2000" b="1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86044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5429264"/>
            <a:ext cx="105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в начало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5929330"/>
            <a:ext cx="135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hlinkClick r:id="rId4" action="ppaction://hlinksldjump"/>
              </a:rPr>
              <a:t>Начать игру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8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5918" y="2928934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Т.Е. ВЕРНУТЬ ОСНОВНУЮ СУММУ ЗАЙМА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 ВЫПЛАТИТЬ ПРОЦЕНТЫ ПО НЕМУ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94" cy="2143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называется наличие у заемщика готовности и возможности вовремя выполнить свои обязательства по кредитному договору?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2786058"/>
            <a:ext cx="5643602" cy="235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001056" cy="11430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>Что такое льготный период по кредитной карте?</a:t>
            </a:r>
            <a:br>
              <a:rPr lang="ru-RU" dirty="0" smtClean="0"/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928794" y="2285992"/>
            <a:ext cx="5214974" cy="32147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 Период, в течение которого плата за обслуживание карты не взимается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 период, в течение которого банк не взимает проценты за пользование кредитом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 период, в течение которого изготавливается карта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357430"/>
            <a:ext cx="5286412" cy="321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лена\Desktop\быстроденьг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285992"/>
            <a:ext cx="4101603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929618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какая кредитно-финансовая организация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взымает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самый высокий процент по ссуде?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535782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715140" y="5357826"/>
            <a:ext cx="1643074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2214554"/>
            <a:ext cx="4143404" cy="2643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2143116"/>
            <a:ext cx="34290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ПОТРЕБИТЕЛЬСКИЙ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КООПЕРАТИВ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МИКРОФИНАНСОВАЯ  ОРГАНИЗАЦИЯ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407194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Переплата=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сумма кредита *процентная ставка/ 100*период кредита (лет)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00042"/>
            <a:ext cx="8396318" cy="171451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Смирнову не хватает на покупку автомобиля 300000 рублей. Он решил взять недостающую сумму в банке.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первый банк предложил кредит на 5 лет под 14 % годовых,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второй банк  -на 3 года под 16%.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 какому кредиту будет больше переплата?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5572140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572396" y="5572140"/>
            <a:ext cx="1571604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857628"/>
            <a:ext cx="7715304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858180" cy="7143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Депозиты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683775" y="6262322"/>
            <a:ext cx="2428892" cy="573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6648010" cy="89851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86742" cy="235745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депозит до востребования- это вклад,  с которого вкладчик может изъять деньги в любой момент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7929586" y="6143644"/>
            <a:ext cx="1643042" cy="533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43886" cy="1143008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ОБЯЗАТЕЛЬНАЯ УПЛАТА ПРОЦЕНТА ЗА ПОЛЬЗОВАНИЕ ДЕНЬГАМИ ВКЛАДЧИКА</a:t>
            </a:r>
            <a:endParaRPr lang="ru-RU" sz="36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7043750" y="6324616"/>
            <a:ext cx="2100250" cy="533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2494" cy="714380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РОЧНЫЙ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ДЕПОЗИТ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615122" y="6143644"/>
            <a:ext cx="2528878" cy="4619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215206" y="609600"/>
            <a:ext cx="1700194" cy="4800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КОММЕРЧЕСКИЕ БАНКИ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6257835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7249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Центральный банк Российской Федерации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6309320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357298"/>
          <a:ext cx="7318025" cy="4767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666"/>
                <a:gridCol w="1330544"/>
                <a:gridCol w="1463605"/>
                <a:gridCol w="1463605"/>
                <a:gridCol w="1463605"/>
              </a:tblGrid>
              <a:tr h="8988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История банковского дела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3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4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5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6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88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Депозиты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7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8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9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0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  <a:tr h="89889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Стурктура</a:t>
                      </a:r>
                      <a:r>
                        <a:rPr lang="ru-RU" b="1" baseline="0" dirty="0" smtClean="0"/>
                        <a:t> б</a:t>
                      </a:r>
                      <a:r>
                        <a:rPr lang="ru-RU" b="1" dirty="0" smtClean="0"/>
                        <a:t>анковской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системы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1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2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3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4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  <a:tr h="8988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Кредиты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5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6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7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8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  <a:tr h="11404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Банковские карты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9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20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21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22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500042"/>
            <a:ext cx="7286676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71480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57148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Уровни сложности вопросов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6143644"/>
            <a:ext cx="117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3" action="ppaction://hlinksldjump"/>
              </a:rPr>
              <a:t>в начало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2955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КОММЕРЧЕСКИХ БАНКОВ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62865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643702" y="2928934"/>
            <a:ext cx="2347898" cy="315119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286520"/>
            <a:ext cx="114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86724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генеральная лицензия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158030" cy="78581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14 лет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628652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071670" y="2357429"/>
            <a:ext cx="5286412" cy="19288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3357586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3834" y="621508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ПРИ ИСПОЛЬЗОВАНИИ ДЕБЕТОВОЙ КАРТЫ ЧЕЛОВЕК ИСПОЛЬЗУЕТ СВОИ ДЕНЬГИ, СНИМАЯ ИХ СО СЧЕТА В БАНКЕ,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ПРИ ИСПОЛЬЗОВАНИИ КРЕДИТНОЙ КАРТЫ-  ДЕНЬГИ БАНКА, БЕРЯ ССУДУ, ЧАСТО ПОД ВЫСОКИЕ ПРОЦЕНТЫ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829544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тайна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86710" y="62865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57200"/>
            <a:ext cx="6572296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Платежные системы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6143644"/>
            <a:ext cx="15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15220" cy="521497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лово «банкир» в русском языке обязано своим происхождением  нехитрому предмету обихода, который в средневековой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талии именовался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«банка»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3834" y="621508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929190" y="1571612"/>
            <a:ext cx="732947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7858180" cy="447199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ще в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ревнем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авилоне и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ревней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реции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жрецы в храмах принимали деньги на хранение и одалживали  их на коммерческие или личные нужды, и не одна армия враждовавших государств не смела на них посягнуть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694" y="6286520"/>
            <a:ext cx="1143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00166" y="1554162"/>
            <a:ext cx="749143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443782" cy="407196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естом проведения операций по приему сбережений и обмену денежных знаков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безчисленных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древних государств был обычный стол- по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гречески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«трапеза»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8148" y="6215082"/>
            <a:ext cx="150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2910" y="2786058"/>
            <a:ext cx="8348690" cy="32940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00972" cy="35004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анки обеспечивают свою выгоду участием в будущих прибылях фирмы -заемщика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614364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3786190"/>
            <a:ext cx="8686800" cy="229393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банка с деньг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1761845" cy="2286016"/>
          </a:xfrm>
          <a:prstGeom prst="rect">
            <a:avLst/>
          </a:prstGeom>
          <a:noFill/>
        </p:spPr>
      </p:pic>
      <p:pic>
        <p:nvPicPr>
          <p:cNvPr id="1026" name="Picture 2" descr="C:\Users\Елена\Desktop\карта итал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2080757" cy="2286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1802" y="242886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14287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Происхождение слова «банкир» в русском языке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929330"/>
            <a:ext cx="1428760" cy="500066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5074" y="5786454"/>
            <a:ext cx="2471726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5" action="ppaction://hlinksldjump"/>
              </a:rPr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143116"/>
            <a:ext cx="4500594" cy="235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372344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кредитоспособность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9586" y="621508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Большая переплата по первому кредиту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6215082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МИКРОФИНАНСОВАЯ  ОРГАНИЗАЦИЯ</a:t>
            </a:r>
            <a:endParaRPr lang="ru-RU" sz="3200" b="1" cap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6215082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86742" cy="16144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период, в течение которого банк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не взимает проценты за пользование кредитом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6215082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57158" y="1071546"/>
            <a:ext cx="8358246" cy="392909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источники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4"/>
            <a:ext cx="7143800" cy="30003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  УМК «Финансовая грамотность. 10-11 классы»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Липсиц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И.В. Экономика. Базовый курс: Учебник для 10, 11 классов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общеобразоват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учрежд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-12 изд.- М.: ВИТА-ПРЕСС, 2010.- 277с.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  Материалы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видеолекций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высшей школы экономики по теме «Банковская система»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Картинки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Google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6000768"/>
            <a:ext cx="105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 начало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Елена\Desktop\х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3786214" cy="257176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 общественные бани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 святилища и храмы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 склады рынков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53410" cy="882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Первые хранилища денег в древнее время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643578"/>
            <a:ext cx="1900222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32" y="5715016"/>
            <a:ext cx="3114668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143116"/>
            <a:ext cx="7429552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стол с деньг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2500306"/>
            <a:ext cx="375049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86050" y="2571744"/>
            <a:ext cx="3214710" cy="2286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86808" cy="1510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очему греческих банкиров древнего времени называли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трапезиты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929330"/>
            <a:ext cx="1971660" cy="4309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5074" y="5786454"/>
            <a:ext cx="2471726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500306"/>
            <a:ext cx="3786214" cy="242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 rot="4589713">
            <a:off x="2870703" y="2358810"/>
            <a:ext cx="2429190" cy="3264485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214678" y="2500306"/>
            <a:ext cx="3143272" cy="1711332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96286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 получают доход банкиры в мусульманских странах, если религия запрещает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взымать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процент 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заемщмка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5786454"/>
            <a:ext cx="2257412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215074" y="5643578"/>
            <a:ext cx="2471726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Елена\Desktop\корзина с деньг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116348"/>
            <a:ext cx="1688598" cy="1529636"/>
          </a:xfrm>
          <a:prstGeom prst="rect">
            <a:avLst/>
          </a:prstGeom>
          <a:noFill/>
        </p:spPr>
      </p:pic>
      <p:pic>
        <p:nvPicPr>
          <p:cNvPr id="3075" name="Picture 3" descr="C:\Users\Елена\Desktop\ножницы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4088">
            <a:off x="4523642" y="3594956"/>
            <a:ext cx="1530988" cy="15309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71604" y="2643182"/>
            <a:ext cx="5214974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2071670" y="2428868"/>
            <a:ext cx="4786346" cy="314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786058"/>
            <a:ext cx="35169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 Банковские ячейки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 Облигации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 Депозиты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01014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ак называются все виды денежных средств, переданные владельцами на временное хранение  в банк с предоставлением ему права использовать эти деньги для получения прибыли?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857892"/>
            <a:ext cx="2043098" cy="5024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5074" y="5786454"/>
            <a:ext cx="2471726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428868"/>
            <a:ext cx="5072098" cy="3286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забрать депозит из банка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71472" y="3978596"/>
            <a:ext cx="3000396" cy="196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3428992" y="4071942"/>
            <a:ext cx="4786346" cy="178595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27860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Выбери верное утверждение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анковский процент по долгосрочному депозиту ниже, чем по краткосрочному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анк имеет право понизить  ставку % до истечения срока депозита по своему усмотрению в любом случае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епозит до востребования- это вклад,  с которого вкладчик может изъять деньги в любой момент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06" y="4286256"/>
            <a:ext cx="4500594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Внимательно читайте все пункты депозитного договора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5929330"/>
            <a:ext cx="1071570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572396" y="6072206"/>
            <a:ext cx="1114436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000504"/>
            <a:ext cx="8143932" cy="2071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1182</TotalTime>
  <Words>871</Words>
  <Application>Microsoft Office PowerPoint</Application>
  <PresentationFormat>Экран (4:3)</PresentationFormat>
  <Paragraphs>260</Paragraphs>
  <Slides>44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банковская система        </vt:lpstr>
      <vt:lpstr>Правила игры</vt:lpstr>
      <vt:lpstr>Слайд 3</vt:lpstr>
      <vt:lpstr>Происхождение слова «банкир» в русском языке </vt:lpstr>
      <vt:lpstr>Первые хранилища денег в древнее время</vt:lpstr>
      <vt:lpstr> Почему греческих банкиров древнего времени называли «трапезиты» ?</vt:lpstr>
      <vt:lpstr> Как получают доход банкиры в мусульманских странах, если религия запрещает взымать процент с заемщмка?</vt:lpstr>
      <vt:lpstr>Как называются все виды денежных средств, переданные владельцами на временное хранение  в банк с предоставлением ему права использовать эти деньги для получения прибыли?</vt:lpstr>
      <vt:lpstr> Выбери верное утверждение  1 банковский процент по долгосрочному депозиту ниже, чем по краткосрочному  2 Банк имеет право понизить  ставку % до истечения срока депозита по своему усмотрению в любом случае  3 депозит до востребования- это вклад,  с которого вкладчик может изъять деньги в любой момент</vt:lpstr>
      <vt:lpstr> Что предусматривает открытие гражданином депозита в коммерческом банке? </vt:lpstr>
      <vt:lpstr> Какой депозит может принести своему  владельцу наибольший доход?  </vt:lpstr>
      <vt:lpstr>какие финансовые  организации включены в структуру банковской системы?</vt:lpstr>
      <vt:lpstr>Кто регулирует деятельность коммерческих банков?</vt:lpstr>
      <vt:lpstr> Обслуживанием каких клиентов занимается Центральный банк ?  </vt:lpstr>
      <vt:lpstr>Какая  лицензия даёт право коммерческому  банку привлекать во вклады от физических лиц валюту иностранных государств?</vt:lpstr>
      <vt:lpstr> </vt:lpstr>
      <vt:lpstr>чем отличаются деньги на кредитной карте от денег на дебетовой карте?</vt:lpstr>
      <vt:lpstr> назовите главное правило хранения и использования пин-кода банковской карты</vt:lpstr>
      <vt:lpstr>подберите обобщающее слово к терминам Visa и Mastercard</vt:lpstr>
      <vt:lpstr>Как называется наличие у заемщика готовности и возможности вовремя выполнить свои обязательства по кредитному договору?</vt:lpstr>
      <vt:lpstr> Что такое льготный период по кредитной карте? </vt:lpstr>
      <vt:lpstr> какая кредитно-финансовая организация взымает самый высокий процент по ссуде?</vt:lpstr>
      <vt:lpstr>   Смирнову не хватает на покупку автомобиля 300000 рублей. Он решил взять недостающую сумму в банке.  первый банк предложил кредит на 5 лет под 14 % годовых,  второй банк  -на 3 года под 16%.  По какому кредиту будет больше переплата?</vt:lpstr>
      <vt:lpstr>Депозиты</vt:lpstr>
      <vt:lpstr>депозит до востребования- это вклад,  с которого вкладчик может изъять деньги в любой момент</vt:lpstr>
      <vt:lpstr>ОБЯЗАТЕЛЬНАЯ УПЛАТА ПРОЦЕНТА ЗА ПОЛЬЗОВАНИЕ ДЕНЬГАМИ ВКЛАДЧИКА</vt:lpstr>
      <vt:lpstr> СРОЧНЫЙ ДЕПОЗИТ </vt:lpstr>
      <vt:lpstr>Слайд 28</vt:lpstr>
      <vt:lpstr>Центральный банк Российской Федерации</vt:lpstr>
      <vt:lpstr>  КОММЕРЧЕСКИХ БАНКОВ  </vt:lpstr>
      <vt:lpstr> генеральная лицензия</vt:lpstr>
      <vt:lpstr>С 14 лет</vt:lpstr>
      <vt:lpstr>Слайд 33</vt:lpstr>
      <vt:lpstr> тайна </vt:lpstr>
      <vt:lpstr>Платежные системы</vt:lpstr>
      <vt:lpstr>Слово «банкир» в русском языке обязано своим происхождением  нехитрому предмету обихода, который в средневековой Италии именовался «банка»</vt:lpstr>
      <vt:lpstr>Еще в Древнем Вавилоне и древней греции жрецы в храмах принимали деньги на хранение и одалживали  их на коммерческие или личные нужды, и не одна армия враждовавших государств не смела на них посягнуть</vt:lpstr>
      <vt:lpstr>Местом проведения операций по приему сбережений и обмену денежных знаков безчисленных древних государств был обычный стол- по гречески «трапеза»</vt:lpstr>
      <vt:lpstr>банки обеспечивают свою выгоду участием в будущих прибылях фирмы -заемщика</vt:lpstr>
      <vt:lpstr>кредитоспособность</vt:lpstr>
      <vt:lpstr>Большая переплата по первому кредиту</vt:lpstr>
      <vt:lpstr>МИКРОФИНАНСОВАЯ  ОРГАНИЗАЦИЯ</vt:lpstr>
      <vt:lpstr>период, в течение которого банк  не взимает проценты за пользование кредитом</vt:lpstr>
      <vt:lpstr>Информационные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373</cp:revision>
  <dcterms:created xsi:type="dcterms:W3CDTF">2016-04-05T10:35:09Z</dcterms:created>
  <dcterms:modified xsi:type="dcterms:W3CDTF">2016-11-12T02:09:22Z</dcterms:modified>
</cp:coreProperties>
</file>