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1" r:id="rId7"/>
    <p:sldId id="266" r:id="rId8"/>
    <p:sldId id="260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91" autoAdjust="0"/>
  </p:normalViewPr>
  <p:slideViewPr>
    <p:cSldViewPr>
      <p:cViewPr>
        <p:scale>
          <a:sx n="80" d="100"/>
          <a:sy n="80" d="100"/>
        </p:scale>
        <p:origin x="-300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106C9-9AA8-408F-8A73-A415269A87BA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E68F2-7AB0-476C-8668-7880EE1F52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E68F2-7AB0-476C-8668-7880EE1F529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Проект занятия по курсу «Финансовая грамотность»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620688"/>
            <a:ext cx="7035900" cy="2160240"/>
          </a:xfrm>
          <a:prstGeom prst="rect">
            <a:avLst/>
          </a:prstGeom>
          <a:noFill/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prstTxWarp prst="textSlant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2967335"/>
            <a:ext cx="6264695" cy="2189858"/>
          </a:xfrm>
          <a:prstGeom prst="rect">
            <a:avLst/>
          </a:prstGeom>
          <a:noFill/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prstTxWarp prst="textSlant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Удачного дня!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u="sng" dirty="0" smtClean="0"/>
              <a:t>Тема</a:t>
            </a:r>
            <a:r>
              <a:rPr lang="ru-RU" dirty="0" smtClean="0"/>
              <a:t>:</a:t>
            </a:r>
            <a:r>
              <a:rPr lang="ru-RU" b="1" dirty="0" smtClean="0"/>
              <a:t> Что такое деньги и какими они бывают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u="sng" dirty="0" smtClean="0"/>
              <a:t>Цель</a:t>
            </a:r>
            <a:r>
              <a:rPr lang="ru-RU" dirty="0" smtClean="0"/>
              <a:t>: создать условия для развития экономического образа мышления, понимания и освоения основ финансовой грамотности; формирования опыта применения полученных знаний и умений для решения практических задач.</a:t>
            </a:r>
          </a:p>
          <a:p>
            <a:pPr>
              <a:buNone/>
            </a:pPr>
            <a:r>
              <a:rPr lang="ru-RU" b="1" u="sng" dirty="0" smtClean="0"/>
              <a:t>Задачи</a:t>
            </a:r>
            <a:r>
              <a:rPr lang="ru-RU" dirty="0" smtClean="0"/>
              <a:t>: создать условия, чтобы ученик имел возможность овладеть понятиями «товар», «деньги», «покупка», «продажа», «ликвидность»; исследовать и понять свойства денег; освоить практическую функцию денег.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ru-RU" b="1" dirty="0" smtClean="0"/>
              <a:t>Планируемые результаты</a:t>
            </a:r>
            <a:r>
              <a:rPr lang="ru-RU" dirty="0" smtClean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07342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b="1" dirty="0" smtClean="0"/>
              <a:t>Личностные </a:t>
            </a:r>
            <a:r>
              <a:rPr lang="ru-RU" sz="1600" dirty="0" smtClean="0"/>
              <a:t>- овладение начальными навыками адаптации в мире финансовых отношений;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- развитие навыков сотрудничества со взрослыми и сверстниками в разных                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игровых экономических ситуациях.</a:t>
            </a:r>
          </a:p>
          <a:p>
            <a:pPr>
              <a:spcBef>
                <a:spcPts val="0"/>
              </a:spcBef>
              <a:buNone/>
            </a:pPr>
            <a:endParaRPr lang="ru-RU" sz="1000" dirty="0" smtClean="0"/>
          </a:p>
          <a:p>
            <a:pPr>
              <a:spcBef>
                <a:spcPts val="0"/>
              </a:spcBef>
              <a:buNone/>
            </a:pPr>
            <a:r>
              <a:rPr lang="ru-RU" sz="1600" b="1" dirty="0" err="1" smtClean="0"/>
              <a:t>Метапредметные</a:t>
            </a:r>
            <a:r>
              <a:rPr lang="ru-RU" sz="1600" b="1" dirty="0" smtClean="0"/>
              <a:t> </a:t>
            </a:r>
            <a:r>
              <a:rPr lang="ru-RU" sz="1600" dirty="0" smtClean="0"/>
              <a:t>– </a:t>
            </a:r>
          </a:p>
          <a:p>
            <a:pPr>
              <a:spcBef>
                <a:spcPts val="0"/>
              </a:spcBef>
              <a:buNone/>
            </a:pPr>
            <a:r>
              <a:rPr lang="ru-RU" sz="1600" i="1" dirty="0" smtClean="0"/>
              <a:t>Познавательные</a:t>
            </a:r>
            <a:r>
              <a:rPr lang="ru-RU" sz="1600" dirty="0" smtClean="0"/>
              <a:t> – освоение способов решения проблем творческого и поискового характера;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- овладение логическими действиями сравнения, обобщения,  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классификации, установления аналогий и причинно-следственных связей, 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построения рассуждений, отнесения к известным понятиям.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- овладение понятиями: товар, деньги, покупка, продажа, ликвидность.</a:t>
            </a:r>
          </a:p>
          <a:p>
            <a:pPr>
              <a:spcBef>
                <a:spcPts val="0"/>
              </a:spcBef>
              <a:buNone/>
            </a:pPr>
            <a:r>
              <a:rPr lang="ru-RU" sz="1600" i="1" dirty="0" smtClean="0"/>
              <a:t>Регулятивные  </a:t>
            </a:r>
            <a:r>
              <a:rPr lang="ru-RU" sz="1600" dirty="0" smtClean="0"/>
              <a:t> - понимание цели своих действий;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- проявление познавательной и творческой инициативы;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- оценка правильности выполнения действий;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- адекватное восприятие предложений товарищей.</a:t>
            </a:r>
          </a:p>
          <a:p>
            <a:pPr>
              <a:spcBef>
                <a:spcPts val="0"/>
              </a:spcBef>
              <a:buNone/>
            </a:pPr>
            <a:r>
              <a:rPr lang="ru-RU" sz="1600" i="1" dirty="0" smtClean="0"/>
              <a:t>Коммуникативные</a:t>
            </a:r>
            <a:r>
              <a:rPr lang="ru-RU" sz="1600" dirty="0" smtClean="0"/>
              <a:t> – умение слушать собеседника и вести диалог;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  - умение признавать возможность существования различных точек зрения 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     и право каждого иметь свою точку зрения;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  - умение излагать своё мнение и аргументировать свою точку зрения и 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              оценку    событий.</a:t>
            </a:r>
            <a:endParaRPr lang="ru-RU" sz="800" dirty="0" smtClean="0"/>
          </a:p>
          <a:p>
            <a:pPr>
              <a:spcBef>
                <a:spcPts val="0"/>
              </a:spcBef>
              <a:buNone/>
            </a:pPr>
            <a:endParaRPr lang="ru-RU" sz="1000" dirty="0" smtClean="0"/>
          </a:p>
          <a:p>
            <a:pPr>
              <a:spcBef>
                <a:spcPts val="0"/>
              </a:spcBef>
              <a:buNone/>
            </a:pPr>
            <a:r>
              <a:rPr lang="ru-RU" sz="1600" b="1" dirty="0" smtClean="0"/>
              <a:t>Предметные </a:t>
            </a:r>
            <a:r>
              <a:rPr lang="ru-RU" sz="1600" dirty="0" smtClean="0"/>
              <a:t> -  понимание и правильное использование экономических терминов;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/>
              <a:t>                           - умение характеризовать свойства денег.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Структура занятия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</a:t>
            </a:r>
            <a:r>
              <a:rPr lang="ru-RU" dirty="0" smtClean="0"/>
              <a:t> Постановка практической задачи</a:t>
            </a:r>
          </a:p>
          <a:p>
            <a:pPr>
              <a:buNone/>
            </a:pPr>
            <a:r>
              <a:rPr lang="en-US" dirty="0" smtClean="0"/>
              <a:t>II</a:t>
            </a:r>
            <a:r>
              <a:rPr lang="ru-RU" dirty="0" smtClean="0"/>
              <a:t> Постановка УЗ</a:t>
            </a:r>
          </a:p>
          <a:p>
            <a:pPr>
              <a:buNone/>
            </a:pPr>
            <a:r>
              <a:rPr lang="en-US" dirty="0" smtClean="0"/>
              <a:t>III</a:t>
            </a:r>
            <a:r>
              <a:rPr lang="ru-RU" dirty="0" smtClean="0"/>
              <a:t> Планирование</a:t>
            </a:r>
          </a:p>
          <a:p>
            <a:pPr>
              <a:buNone/>
            </a:pPr>
            <a:r>
              <a:rPr lang="en-US" dirty="0" smtClean="0"/>
              <a:t>IV</a:t>
            </a:r>
            <a:r>
              <a:rPr lang="ru-RU" dirty="0" smtClean="0"/>
              <a:t> Освоение теоретического материала.</a:t>
            </a:r>
          </a:p>
          <a:p>
            <a:pPr>
              <a:buNone/>
            </a:pPr>
            <a:r>
              <a:rPr lang="en-US" dirty="0" smtClean="0"/>
              <a:t>V</a:t>
            </a:r>
            <a:r>
              <a:rPr lang="ru-RU" dirty="0" smtClean="0"/>
              <a:t> Решение практической задачи.</a:t>
            </a:r>
          </a:p>
          <a:p>
            <a:pPr>
              <a:buNone/>
            </a:pPr>
            <a:r>
              <a:rPr lang="en-US" dirty="0" smtClean="0"/>
              <a:t>VI</a:t>
            </a:r>
            <a:r>
              <a:rPr lang="ru-RU" dirty="0" smtClean="0"/>
              <a:t> Контроль и рефлексия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292080" y="1196752"/>
            <a:ext cx="1928826" cy="92869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8064" y="3284984"/>
            <a:ext cx="2286016" cy="92869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деньги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55576" y="2780928"/>
            <a:ext cx="565386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 топор можно обменять на два лука, а один лук на четыре глиняных горшка. За два глиняных горшка надо отдать пять пучков лечебной травы. Сколько пучков травы надо собрать, чтобы получить топор?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N:\карт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4011683" cy="1800200"/>
          </a:xfrm>
          <a:prstGeom prst="rect">
            <a:avLst/>
          </a:prstGeom>
          <a:noFill/>
        </p:spPr>
      </p:pic>
      <p:cxnSp>
        <p:nvCxnSpPr>
          <p:cNvPr id="8" name="Прямая соединительная линия 7"/>
          <p:cNvCxnSpPr/>
          <p:nvPr/>
        </p:nvCxnSpPr>
        <p:spPr>
          <a:xfrm flipH="1">
            <a:off x="6228184" y="2276872"/>
            <a:ext cx="0" cy="720080"/>
          </a:xfrm>
          <a:prstGeom prst="line">
            <a:avLst/>
          </a:prstGeom>
          <a:ln w="130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N:\карт\saew804og7kz25uvp3fhxd91tqymcjir6bnl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437112"/>
            <a:ext cx="3312368" cy="2197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121" grpId="0"/>
      <p:bldP spid="512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/>
              <a:t>Что такое деньги и </a:t>
            </a:r>
            <a:br>
              <a:rPr lang="ru-RU" b="1" cap="all" dirty="0" smtClean="0"/>
            </a:br>
            <a:r>
              <a:rPr lang="ru-RU" b="1" cap="all" dirty="0" smtClean="0"/>
              <a:t>какими они бывают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??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i="1" dirty="0" smtClean="0"/>
              <a:t>Что такое деньги?</a:t>
            </a:r>
            <a:endParaRPr lang="ru-RU" dirty="0" smtClean="0"/>
          </a:p>
          <a:p>
            <a:r>
              <a:rPr lang="ru-RU" i="1" dirty="0" smtClean="0"/>
              <a:t>Какими свойствами они обладают?</a:t>
            </a:r>
            <a:endParaRPr lang="ru-RU" dirty="0" smtClean="0"/>
          </a:p>
          <a:p>
            <a:r>
              <a:rPr lang="ru-RU" i="1" dirty="0" smtClean="0"/>
              <a:t>Для чего они нужны?</a:t>
            </a:r>
            <a:endParaRPr lang="ru-RU" dirty="0" smtClean="0"/>
          </a:p>
          <a:p>
            <a:r>
              <a:rPr lang="ru-RU" i="1" dirty="0" smtClean="0"/>
              <a:t>Какими они бывают?</a:t>
            </a:r>
            <a:endParaRPr lang="ru-RU" dirty="0" smtClean="0"/>
          </a:p>
          <a:p>
            <a:r>
              <a:rPr lang="ru-RU" i="1" dirty="0" smtClean="0"/>
              <a:t>Как правильно обращаться с деньгами?</a:t>
            </a:r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7554" y="285728"/>
            <a:ext cx="2006534" cy="76700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товар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03848" y="1556792"/>
            <a:ext cx="2293426" cy="70583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деньги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1700808"/>
            <a:ext cx="1643074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свойства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72200" y="1700808"/>
            <a:ext cx="1714512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4282" y="5357826"/>
            <a:ext cx="2571768" cy="128586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хорошо обмениваются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ликвидность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91680" y="3429000"/>
            <a:ext cx="3071834" cy="78581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удобны в использовании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23728" y="2636912"/>
            <a:ext cx="2571768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долго хранятся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259632" y="4509120"/>
            <a:ext cx="2714644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имеют ценность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580112" y="1772816"/>
            <a:ext cx="64294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23"/>
          <p:cNvSpPr/>
          <p:nvPr/>
        </p:nvSpPr>
        <p:spPr>
          <a:xfrm flipV="1">
            <a:off x="2339752" y="1772816"/>
            <a:ext cx="71438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619672" y="2276872"/>
            <a:ext cx="360040" cy="504056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938731" y="2741789"/>
            <a:ext cx="1071570" cy="285752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117204" y="2348880"/>
            <a:ext cx="142428" cy="2088232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>
            <a:off x="428596" y="2348880"/>
            <a:ext cx="398988" cy="2937508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355976" y="1124744"/>
            <a:ext cx="2970" cy="374290"/>
          </a:xfrm>
          <a:prstGeom prst="line">
            <a:avLst/>
          </a:prstGeom>
          <a:ln w="130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7236296" y="2276872"/>
            <a:ext cx="213744" cy="36004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7668344" y="2276872"/>
            <a:ext cx="143446" cy="1214446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7956376" y="2276872"/>
            <a:ext cx="504056" cy="2088232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кругленный прямоугольник 40"/>
          <p:cNvSpPr/>
          <p:nvPr/>
        </p:nvSpPr>
        <p:spPr>
          <a:xfrm>
            <a:off x="5076056" y="2636912"/>
            <a:ext cx="2500330" cy="78581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мера ценности (цена)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5148064" y="3573016"/>
            <a:ext cx="3000396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средство платежа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940152" y="4437112"/>
            <a:ext cx="2786082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средство обмена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flipH="1">
            <a:off x="6084168" y="5013176"/>
            <a:ext cx="1008112" cy="72008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7380312" y="5013176"/>
            <a:ext cx="864096" cy="72008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Скругленный прямоугольник 46"/>
          <p:cNvSpPr/>
          <p:nvPr/>
        </p:nvSpPr>
        <p:spPr>
          <a:xfrm>
            <a:off x="4788024" y="5805264"/>
            <a:ext cx="1785950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покупка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7092280" y="5805264"/>
            <a:ext cx="1785950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продажа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41" grpId="0" animBg="1"/>
      <p:bldP spid="42" grpId="0" animBg="1"/>
      <p:bldP spid="43" grpId="0" animBg="1"/>
      <p:bldP spid="47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51520" y="260648"/>
            <a:ext cx="1512168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 (работа) денег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411760" y="1340768"/>
            <a:ext cx="1228126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средство платежа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39752" y="260648"/>
            <a:ext cx="1441300" cy="78581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мера ценности (цена)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7544" y="1484784"/>
            <a:ext cx="1296144" cy="5000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средство обмена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512" y="2420888"/>
            <a:ext cx="1008112" cy="4320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покупка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31640" y="2420888"/>
            <a:ext cx="1152128" cy="4320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продажа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1835696" y="1124744"/>
            <a:ext cx="504056" cy="36004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907704" y="764704"/>
            <a:ext cx="360040" cy="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1043608" y="1196752"/>
            <a:ext cx="0" cy="28800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1403648" y="2060848"/>
            <a:ext cx="360040" cy="288032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7-конечная звезда 28"/>
          <p:cNvSpPr/>
          <p:nvPr/>
        </p:nvSpPr>
        <p:spPr>
          <a:xfrm>
            <a:off x="3491880" y="188640"/>
            <a:ext cx="504056" cy="432048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/>
          </a:p>
        </p:txBody>
      </p:sp>
      <p:sp>
        <p:nvSpPr>
          <p:cNvPr id="30" name="7-конечная звезда 29"/>
          <p:cNvSpPr/>
          <p:nvPr/>
        </p:nvSpPr>
        <p:spPr>
          <a:xfrm>
            <a:off x="3419872" y="1196752"/>
            <a:ext cx="432048" cy="432048"/>
          </a:xfrm>
          <a:prstGeom prst="star7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/>
          </a:p>
        </p:txBody>
      </p:sp>
      <p:sp>
        <p:nvSpPr>
          <p:cNvPr id="31" name="7-конечная звезда 30"/>
          <p:cNvSpPr/>
          <p:nvPr/>
        </p:nvSpPr>
        <p:spPr>
          <a:xfrm>
            <a:off x="1547664" y="1556792"/>
            <a:ext cx="432048" cy="360040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/>
          </a:p>
        </p:txBody>
      </p:sp>
      <p:cxnSp>
        <p:nvCxnSpPr>
          <p:cNvPr id="48" name="Прямая со стрелкой 47"/>
          <p:cNvCxnSpPr/>
          <p:nvPr/>
        </p:nvCxnSpPr>
        <p:spPr>
          <a:xfrm flipH="1">
            <a:off x="683568" y="2060848"/>
            <a:ext cx="296416" cy="288032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Загнутый угол 55"/>
          <p:cNvSpPr/>
          <p:nvPr/>
        </p:nvSpPr>
        <p:spPr>
          <a:xfrm>
            <a:off x="5220072" y="260648"/>
            <a:ext cx="2304256" cy="2448272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Митя </a:t>
            </a:r>
            <a:r>
              <a:rPr lang="ru-RU" sz="2400" b="1" dirty="0" smtClean="0">
                <a:solidFill>
                  <a:schemeClr val="tx1"/>
                </a:solidFill>
              </a:rPr>
              <a:t>купил билет и едет на трамвае. 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57" name="Picture 2" descr="N:\карт\v-velikom-novgorode-proezdnoj-dlya-shkolnikov-budet-stoit-800-ruble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32656"/>
            <a:ext cx="1994068" cy="1296144"/>
          </a:xfrm>
          <a:prstGeom prst="rect">
            <a:avLst/>
          </a:prstGeom>
          <a:noFill/>
        </p:spPr>
      </p:pic>
      <p:sp>
        <p:nvSpPr>
          <p:cNvPr id="58" name="Загнутый угол 57"/>
          <p:cNvSpPr/>
          <p:nvPr/>
        </p:nvSpPr>
        <p:spPr>
          <a:xfrm>
            <a:off x="467544" y="3573016"/>
            <a:ext cx="2736304" cy="2808312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Вика </a:t>
            </a:r>
            <a:r>
              <a:rPr lang="ru-RU" sz="2400" b="1" dirty="0" smtClean="0">
                <a:solidFill>
                  <a:schemeClr val="tx1"/>
                </a:solidFill>
              </a:rPr>
              <a:t>увидела, что цены на обувь снизились.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9" name="Загнутый угол 58"/>
          <p:cNvSpPr/>
          <p:nvPr/>
        </p:nvSpPr>
        <p:spPr>
          <a:xfrm>
            <a:off x="5148064" y="3573016"/>
            <a:ext cx="2376264" cy="2808312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Илья заплатил налоги.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717032"/>
            <a:ext cx="1584175" cy="1378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 descr="N:\карт\kvitanciya-1024x63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717032"/>
            <a:ext cx="2219295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30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30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56" grpId="0" animBg="1"/>
      <p:bldP spid="58" grpId="0" animBg="1"/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/>
              <a:t>Что такое деньги и какими они бывают?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?? </a:t>
            </a:r>
            <a:r>
              <a:rPr lang="ru-RU" sz="5400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i="1" dirty="0" smtClean="0"/>
              <a:t>Что такое деньги?</a:t>
            </a:r>
            <a:endParaRPr lang="ru-RU" dirty="0" smtClean="0"/>
          </a:p>
          <a:p>
            <a:r>
              <a:rPr lang="ru-RU" i="1" dirty="0" smtClean="0"/>
              <a:t>Какими свойствами они обладают?</a:t>
            </a:r>
            <a:endParaRPr lang="ru-RU" dirty="0" smtClean="0"/>
          </a:p>
          <a:p>
            <a:r>
              <a:rPr lang="ru-RU" i="1" dirty="0" smtClean="0"/>
              <a:t>Для чего они нужны?</a:t>
            </a:r>
            <a:endParaRPr lang="ru-RU" dirty="0" smtClean="0"/>
          </a:p>
          <a:p>
            <a:r>
              <a:rPr lang="ru-RU" i="1" dirty="0" smtClean="0"/>
              <a:t>Какими они бывают?</a:t>
            </a:r>
            <a:endParaRPr lang="ru-RU" dirty="0" smtClean="0"/>
          </a:p>
          <a:p>
            <a:r>
              <a:rPr lang="ru-RU" i="1" dirty="0" smtClean="0"/>
              <a:t>Как правильно обращаться с деньгами?</a:t>
            </a:r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933056"/>
            <a:ext cx="8064896" cy="1179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68"/>
              </a:spcBef>
              <a:buFont typeface="Arial" pitchFamily="34" charset="0"/>
              <a:buChar char="•"/>
            </a:pPr>
            <a:r>
              <a:rPr lang="ru-RU" sz="3200" i="1" dirty="0" smtClean="0">
                <a:solidFill>
                  <a:srgbClr val="FF0000"/>
                </a:solidFill>
              </a:rPr>
              <a:t>  Какими они бывают?</a:t>
            </a:r>
            <a:endParaRPr lang="ru-RU" sz="3200" dirty="0" smtClean="0">
              <a:solidFill>
                <a:srgbClr val="FF0000"/>
              </a:solidFill>
            </a:endParaRPr>
          </a:p>
          <a:p>
            <a:pPr>
              <a:spcBef>
                <a:spcPts val="768"/>
              </a:spcBef>
              <a:buFont typeface="Arial" pitchFamily="34" charset="0"/>
              <a:buChar char="•"/>
            </a:pPr>
            <a:r>
              <a:rPr lang="ru-RU" sz="3200" i="1" dirty="0" smtClean="0">
                <a:solidFill>
                  <a:srgbClr val="FF0000"/>
                </a:solidFill>
              </a:rPr>
              <a:t>  Как </a:t>
            </a:r>
            <a:r>
              <a:rPr lang="ru-RU" sz="3200" i="1" dirty="0" smtClean="0">
                <a:solidFill>
                  <a:srgbClr val="FF0000"/>
                </a:solidFill>
              </a:rPr>
              <a:t>правильно обращаться с </a:t>
            </a:r>
            <a:r>
              <a:rPr lang="ru-RU" sz="3200" i="1" dirty="0" smtClean="0">
                <a:solidFill>
                  <a:srgbClr val="FF0000"/>
                </a:solidFill>
              </a:rPr>
              <a:t>деньгами</a:t>
            </a:r>
            <a:r>
              <a:rPr lang="ru-RU" sz="3200" i="1" dirty="0" smtClean="0">
                <a:solidFill>
                  <a:srgbClr val="FF0000"/>
                </a:solidFill>
              </a:rPr>
              <a:t>?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465</Words>
  <Application>Microsoft Office PowerPoint</Application>
  <PresentationFormat>Экран (4:3)</PresentationFormat>
  <Paragraphs>100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Проект занятия по курсу «Финансовая грамотность»</vt:lpstr>
      <vt:lpstr>Тема: Что такое деньги и какими они бывают</vt:lpstr>
      <vt:lpstr>Планируемые результаты:</vt:lpstr>
      <vt:lpstr>Структура занятия</vt:lpstr>
      <vt:lpstr>Слайд 5</vt:lpstr>
      <vt:lpstr>Что такое деньги и  какими они бывают</vt:lpstr>
      <vt:lpstr>и</vt:lpstr>
      <vt:lpstr>Слайд 8</vt:lpstr>
      <vt:lpstr>Что такое деньги и какими они бывают?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Администратор</cp:lastModifiedBy>
  <cp:revision>47</cp:revision>
  <dcterms:created xsi:type="dcterms:W3CDTF">2016-11-24T01:26:01Z</dcterms:created>
  <dcterms:modified xsi:type="dcterms:W3CDTF">2016-11-25T16:35:05Z</dcterms:modified>
</cp:coreProperties>
</file>