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9" r:id="rId3"/>
    <p:sldId id="261" r:id="rId4"/>
    <p:sldId id="262" r:id="rId5"/>
    <p:sldId id="263" r:id="rId6"/>
    <p:sldId id="264" r:id="rId7"/>
    <p:sldId id="265" r:id="rId8"/>
    <p:sldId id="256" r:id="rId9"/>
    <p:sldId id="276" r:id="rId10"/>
    <p:sldId id="266" r:id="rId11"/>
    <p:sldId id="277" r:id="rId12"/>
    <p:sldId id="257" r:id="rId13"/>
    <p:sldId id="258" r:id="rId14"/>
    <p:sldId id="267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68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72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1C661-570B-43C7-A1FE-0832F6BA0439}" type="datetimeFigureOut">
              <a:rPr lang="ru-RU" smtClean="0"/>
              <a:t>10.12.2016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7DFBF-784E-490C-AF41-6739F61694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554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1C661-570B-43C7-A1FE-0832F6BA0439}" type="datetimeFigureOut">
              <a:rPr lang="ru-RU" smtClean="0"/>
              <a:t>10.12.2016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7DFBF-784E-490C-AF41-6739F61694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2443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1C661-570B-43C7-A1FE-0832F6BA0439}" type="datetimeFigureOut">
              <a:rPr lang="ru-RU" smtClean="0"/>
              <a:t>10.12.2016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7DFBF-784E-490C-AF41-6739F61694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62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1C661-570B-43C7-A1FE-0832F6BA0439}" type="datetimeFigureOut">
              <a:rPr lang="ru-RU" smtClean="0"/>
              <a:t>10.12.2016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7DFBF-784E-490C-AF41-6739F61694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323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1C661-570B-43C7-A1FE-0832F6BA0439}" type="datetimeFigureOut">
              <a:rPr lang="ru-RU" smtClean="0"/>
              <a:t>10.12.2016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7DFBF-784E-490C-AF41-6739F61694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502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1C661-570B-43C7-A1FE-0832F6BA0439}" type="datetimeFigureOut">
              <a:rPr lang="ru-RU" smtClean="0"/>
              <a:t>10.12.2016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7DFBF-784E-490C-AF41-6739F61694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988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1C661-570B-43C7-A1FE-0832F6BA0439}" type="datetimeFigureOut">
              <a:rPr lang="ru-RU" smtClean="0"/>
              <a:t>10.12.2016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7DFBF-784E-490C-AF41-6739F61694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951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1C661-570B-43C7-A1FE-0832F6BA0439}" type="datetimeFigureOut">
              <a:rPr lang="ru-RU" smtClean="0"/>
              <a:t>10.12.2016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7DFBF-784E-490C-AF41-6739F61694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977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1C661-570B-43C7-A1FE-0832F6BA0439}" type="datetimeFigureOut">
              <a:rPr lang="ru-RU" smtClean="0"/>
              <a:t>10.12.2016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7DFBF-784E-490C-AF41-6739F61694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708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1C661-570B-43C7-A1FE-0832F6BA0439}" type="datetimeFigureOut">
              <a:rPr lang="ru-RU" smtClean="0"/>
              <a:t>10.12.2016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7DFBF-784E-490C-AF41-6739F61694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758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1C661-570B-43C7-A1FE-0832F6BA0439}" type="datetimeFigureOut">
              <a:rPr lang="ru-RU" smtClean="0"/>
              <a:t>10.12.2016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7DFBF-784E-490C-AF41-6739F61694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522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4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E1C661-570B-43C7-A1FE-0832F6BA0439}" type="datetimeFigureOut">
              <a:rPr lang="ru-RU" smtClean="0"/>
              <a:t>10.12.2016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7DFBF-784E-490C-AF41-6739F61694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100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34065" y="919336"/>
            <a:ext cx="11257935" cy="2387600"/>
          </a:xfrm>
        </p:spPr>
        <p:txBody>
          <a:bodyPr>
            <a:normAutofit fontScale="90000"/>
          </a:bodyPr>
          <a:lstStyle/>
          <a:p>
            <a:r>
              <a:rPr lang="ru-RU" sz="4400" b="1" i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Тема </a:t>
            </a:r>
            <a:r>
              <a:rPr lang="ru-RU" b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делать сбережения</a:t>
            </a:r>
            <a:r>
              <a:rPr lang="ru-RU" b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i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(2 класс)</a:t>
            </a:r>
            <a:br>
              <a:rPr lang="ru-RU" sz="4000" b="1" i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4000" b="1" i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592340"/>
            <a:ext cx="10668000" cy="1655762"/>
          </a:xfrm>
        </p:spPr>
        <p:txBody>
          <a:bodyPr>
            <a:normAutofit fontScale="25000" lnSpcReduction="20000"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ru-RU" sz="7200" dirty="0" smtClean="0">
                <a:latin typeface="Arial" panose="020B0604020202020204" pitchFamily="34" charset="0"/>
                <a:cs typeface="Arial" panose="020B0604020202020204" pitchFamily="34" charset="0"/>
              </a:rPr>
              <a:t>Авторы: 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ru-RU" sz="7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Акеньшина</a:t>
            </a:r>
            <a:r>
              <a:rPr lang="ru-RU" sz="7200" dirty="0" smtClean="0">
                <a:latin typeface="Arial" panose="020B0604020202020204" pitchFamily="34" charset="0"/>
                <a:cs typeface="Arial" panose="020B0604020202020204" pitchFamily="34" charset="0"/>
              </a:rPr>
              <a:t> Л.А., учитель начальных классов МКОУ  «</a:t>
            </a:r>
            <a:r>
              <a:rPr lang="ru-RU" sz="7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Трусовская</a:t>
            </a:r>
            <a:r>
              <a:rPr lang="ru-RU" sz="7200" dirty="0" smtClean="0">
                <a:latin typeface="Arial" panose="020B0604020202020204" pitchFamily="34" charset="0"/>
                <a:cs typeface="Arial" panose="020B0604020202020204" pitchFamily="34" charset="0"/>
              </a:rPr>
              <a:t> СОШ» </a:t>
            </a:r>
            <a:r>
              <a:rPr lang="ru-RU" sz="7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Курьинского</a:t>
            </a:r>
            <a:r>
              <a:rPr lang="ru-RU" sz="7200" dirty="0" smtClean="0">
                <a:latin typeface="Arial" panose="020B0604020202020204" pitchFamily="34" charset="0"/>
                <a:cs typeface="Arial" panose="020B0604020202020204" pitchFamily="34" charset="0"/>
              </a:rPr>
              <a:t> района,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ru-RU" sz="7200" dirty="0" smtClean="0">
                <a:latin typeface="Arial" panose="020B0604020202020204" pitchFamily="34" charset="0"/>
                <a:cs typeface="Arial" panose="020B0604020202020204" pitchFamily="34" charset="0"/>
              </a:rPr>
              <a:t>Алексеева Н.В., учитель начальных классов МБОУ «Лицей «Эрудит» г. Рубцовска,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ru-RU" sz="7200" dirty="0" smtClean="0">
                <a:latin typeface="Arial" panose="020B0604020202020204" pitchFamily="34" charset="0"/>
                <a:cs typeface="Arial" panose="020B0604020202020204" pitchFamily="34" charset="0"/>
              </a:rPr>
              <a:t>Левчук Н.Н., учитель начальных классов МБОУ «СОШ «78» </a:t>
            </a:r>
            <a:r>
              <a:rPr lang="ru-RU" sz="7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г.Барнаула</a:t>
            </a:r>
            <a:endParaRPr lang="ru-RU" sz="7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ru-RU" sz="7200" dirty="0" smtClean="0">
                <a:latin typeface="Arial" panose="020B0604020202020204" pitchFamily="34" charset="0"/>
                <a:cs typeface="Arial" panose="020B0604020202020204" pitchFamily="34" charset="0"/>
              </a:rPr>
              <a:t>Лютых Г.Г., учитель начальных классов МБОУ «НОШ №16» г. Рубцовска,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ru-RU" sz="7200" dirty="0" smtClean="0">
                <a:latin typeface="Arial" panose="020B0604020202020204" pitchFamily="34" charset="0"/>
                <a:cs typeface="Arial" panose="020B0604020202020204" pitchFamily="34" charset="0"/>
              </a:rPr>
              <a:t>Маш Т.Ф, учитель начальных классов МКОУ «</a:t>
            </a:r>
            <a:r>
              <a:rPr lang="ru-RU" sz="7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Гоношихинская</a:t>
            </a:r>
            <a:r>
              <a:rPr lang="ru-RU" sz="7200" dirty="0" smtClean="0">
                <a:latin typeface="Arial" panose="020B0604020202020204" pitchFamily="34" charset="0"/>
                <a:cs typeface="Arial" panose="020B0604020202020204" pitchFamily="34" charset="0"/>
              </a:rPr>
              <a:t> СОШ» </a:t>
            </a:r>
            <a:r>
              <a:rPr lang="ru-RU" sz="7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Заринского</a:t>
            </a:r>
            <a:r>
              <a:rPr lang="ru-RU" sz="7200" dirty="0" smtClean="0">
                <a:latin typeface="Arial" panose="020B0604020202020204" pitchFamily="34" charset="0"/>
                <a:cs typeface="Arial" panose="020B0604020202020204" pitchFamily="34" charset="0"/>
              </a:rPr>
              <a:t> района,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ru-RU" sz="7200" dirty="0" smtClean="0">
                <a:latin typeface="Arial" panose="020B0604020202020204" pitchFamily="34" charset="0"/>
                <a:cs typeface="Arial" panose="020B0604020202020204" pitchFamily="34" charset="0"/>
              </a:rPr>
              <a:t>Шипилова Л. В, учитель начальных классов МБОУ «</a:t>
            </a:r>
            <a:r>
              <a:rPr lang="ru-RU" sz="7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Трусовская</a:t>
            </a:r>
            <a:r>
              <a:rPr lang="ru-RU" sz="7200" dirty="0" smtClean="0">
                <a:latin typeface="Arial" panose="020B0604020202020204" pitchFamily="34" charset="0"/>
                <a:cs typeface="Arial" panose="020B0604020202020204" pitchFamily="34" charset="0"/>
              </a:rPr>
              <a:t> СОШ» </a:t>
            </a:r>
            <a:r>
              <a:rPr lang="ru-RU" sz="7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Курьинского</a:t>
            </a:r>
            <a:r>
              <a:rPr lang="ru-RU" sz="7200" dirty="0" smtClean="0">
                <a:latin typeface="Arial" panose="020B0604020202020204" pitchFamily="34" charset="0"/>
                <a:cs typeface="Arial" panose="020B0604020202020204" pitchFamily="34" charset="0"/>
              </a:rPr>
              <a:t> района,</a:t>
            </a:r>
          </a:p>
          <a:p>
            <a:endParaRPr lang="ru-RU" sz="2000" dirty="0" smtClean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551903" y="106371"/>
            <a:ext cx="40222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spc="1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Финансовая грамотность</a:t>
            </a:r>
            <a:endParaRPr lang="ru-RU" sz="2400" i="1" spc="100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5404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9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4523" y="1595021"/>
            <a:ext cx="1117927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</a:t>
            </a:r>
            <a:r>
              <a:rPr lang="ru-RU" sz="4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endParaRPr lang="ru-RU" sz="4800" b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3200" dirty="0" smtClean="0"/>
              <a:t>формирование представления о сбережениях</a:t>
            </a:r>
          </a:p>
          <a:p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Задачи: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>Сравнить формы сбережений: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200" dirty="0" smtClean="0"/>
              <a:t>копилка,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200" dirty="0" smtClean="0"/>
              <a:t>коллекционирование,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200" dirty="0" smtClean="0"/>
              <a:t>банковский вклад.</a:t>
            </a:r>
            <a:br>
              <a:rPr lang="ru-RU" sz="3200" dirty="0" smtClean="0"/>
            </a:br>
            <a:r>
              <a:rPr lang="ru-RU" sz="3200" dirty="0" smtClean="0"/>
              <a:t> Воспитывать чувство хозяина </a:t>
            </a:r>
            <a:br>
              <a:rPr lang="ru-RU" sz="3200" dirty="0" smtClean="0"/>
            </a:br>
            <a:r>
              <a:rPr lang="ru-RU" sz="3200" dirty="0" smtClean="0"/>
              <a:t> </a:t>
            </a:r>
            <a:endParaRPr lang="ru-RU" sz="3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Технологическая карта</a:t>
            </a:r>
            <a:endParaRPr lang="ru-RU" sz="60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7469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9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8760" y="365791"/>
            <a:ext cx="9704439" cy="6389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Личностные</a:t>
            </a:r>
            <a:r>
              <a:rPr lang="ru-RU" sz="3200" b="1" dirty="0">
                <a:latin typeface="FreeSetC-Bold"/>
                <a:ea typeface="FreeSetC-Bold"/>
                <a:cs typeface="FreeSetC-Bold"/>
              </a:rPr>
              <a:t> </a:t>
            </a:r>
            <a:r>
              <a:rPr lang="ru-RU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УУД</a:t>
            </a:r>
            <a:endParaRPr lang="ru-RU" sz="3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овладение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начальными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навыками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адаптации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мире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финансовых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отношений</a:t>
            </a:r>
            <a:r>
              <a:rPr lang="ru-RU" sz="3200" dirty="0">
                <a:latin typeface="FreeSetC"/>
                <a:ea typeface="FreeSetC"/>
                <a:cs typeface="FreeSetC"/>
              </a:rPr>
              <a:t>: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сопоставление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доходов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расходов</a:t>
            </a:r>
            <a:r>
              <a:rPr lang="ru-RU" sz="3200" dirty="0">
                <a:latin typeface="FreeSetC"/>
                <a:ea typeface="FreeSetC"/>
                <a:cs typeface="FreeSetC"/>
              </a:rPr>
              <a:t>,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простые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вычисления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</a:t>
            </a:r>
            <a:endParaRPr lang="ru-RU" sz="3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области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семейных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финансов</a:t>
            </a:r>
            <a:r>
              <a:rPr lang="ru-RU" sz="3200" dirty="0">
                <a:latin typeface="FreeSetC"/>
                <a:ea typeface="FreeSetC"/>
                <a:cs typeface="FreeSetC"/>
              </a:rPr>
              <a:t>;</a:t>
            </a:r>
            <a:endParaRPr lang="ru-RU" sz="3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развитие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самостоятельности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осознание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личной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ответственности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свои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поступки</a:t>
            </a:r>
            <a:r>
              <a:rPr lang="ru-RU" sz="3200" dirty="0">
                <a:latin typeface="FreeSetC"/>
                <a:ea typeface="FreeSetC"/>
                <a:cs typeface="FreeSetC"/>
              </a:rPr>
              <a:t>: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планирование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собственного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бюджета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сбережений</a:t>
            </a:r>
            <a:r>
              <a:rPr lang="ru-RU" sz="3200" dirty="0">
                <a:latin typeface="FreeSetC"/>
                <a:ea typeface="FreeSetC"/>
                <a:cs typeface="FreeSetC"/>
              </a:rPr>
              <a:t>,</a:t>
            </a:r>
            <a:endParaRPr lang="ru-RU" sz="3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понимание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финансового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положения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семьи</a:t>
            </a:r>
            <a:r>
              <a:rPr lang="ru-RU" sz="3200" dirty="0">
                <a:latin typeface="FreeSetC"/>
                <a:ea typeface="FreeSetC"/>
                <a:cs typeface="FreeSetC"/>
              </a:rPr>
              <a:t>;</a:t>
            </a:r>
            <a:endParaRPr lang="ru-RU" sz="3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развитие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навыков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сотрудничества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взрослыми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сверстниками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разных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игровых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реальных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экономических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ситуациях</a:t>
            </a:r>
            <a:r>
              <a:rPr lang="ru-RU" sz="3200" dirty="0">
                <a:latin typeface="FreeSetC"/>
                <a:ea typeface="FreeSetC"/>
                <a:cs typeface="FreeSetC"/>
              </a:rPr>
              <a:t>.</a:t>
            </a:r>
            <a:endParaRPr lang="ru-RU" sz="3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14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9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5280" y="198356"/>
            <a:ext cx="11338560" cy="5361724"/>
          </a:xfrm>
          <a:prstGeom prst="rect">
            <a:avLst/>
          </a:prstGeom>
          <a:blipFill dpi="0" rotWithShape="1">
            <a:blip r:embed="rId3">
              <a:alphaModFix amt="58000"/>
            </a:blip>
            <a:srcRect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3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Метапредметные</a:t>
            </a:r>
            <a:r>
              <a:rPr lang="ru-RU" sz="3200" b="1" dirty="0">
                <a:latin typeface="FreeSetC-Bold"/>
                <a:ea typeface="FreeSetC-Bold"/>
                <a:cs typeface="FreeSetC-Bold"/>
              </a:rPr>
              <a:t> </a:t>
            </a:r>
            <a:r>
              <a:rPr lang="ru-RU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УУД</a:t>
            </a:r>
            <a:endParaRPr lang="ru-RU" sz="3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Познавательные</a:t>
            </a:r>
            <a:r>
              <a:rPr lang="ru-RU" sz="3200" b="1" dirty="0">
                <a:latin typeface="FreeSetC"/>
                <a:ea typeface="FreeSetC"/>
                <a:cs typeface="FreeSetC"/>
              </a:rPr>
              <a:t>:</a:t>
            </a:r>
            <a:endParaRPr lang="ru-RU" sz="3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использование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различных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способов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поиска</a:t>
            </a:r>
            <a:r>
              <a:rPr lang="ru-RU" sz="3200" dirty="0">
                <a:latin typeface="FreeSetC"/>
                <a:ea typeface="FreeSetC"/>
                <a:cs typeface="FreeSetC"/>
              </a:rPr>
              <a:t>,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сбора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представления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информации</a:t>
            </a:r>
            <a:r>
              <a:rPr lang="ru-RU" sz="3200" dirty="0">
                <a:latin typeface="FreeSetC"/>
                <a:ea typeface="FreeSetC"/>
                <a:cs typeface="FreeSetC"/>
              </a:rPr>
              <a:t>: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поиск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информации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Интернете</a:t>
            </a:r>
            <a:r>
              <a:rPr lang="ru-RU" sz="3200" dirty="0">
                <a:latin typeface="FreeSetC"/>
                <a:ea typeface="FreeSetC"/>
                <a:cs typeface="FreeSetC"/>
              </a:rPr>
              <a:t>; </a:t>
            </a:r>
            <a:endParaRPr lang="ru-RU" sz="3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овладение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логическими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действиями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сравнения</a:t>
            </a:r>
            <a:r>
              <a:rPr lang="ru-RU" sz="3200" dirty="0">
                <a:latin typeface="FreeSetC"/>
                <a:ea typeface="FreeSetC"/>
                <a:cs typeface="FreeSetC"/>
              </a:rPr>
              <a:t>,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обобщения</a:t>
            </a:r>
            <a:r>
              <a:rPr lang="ru-RU" sz="3200" dirty="0">
                <a:latin typeface="FreeSetC"/>
                <a:ea typeface="FreeSetC"/>
                <a:cs typeface="FreeSetC"/>
              </a:rPr>
              <a:t>,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классификации</a:t>
            </a:r>
            <a:r>
              <a:rPr lang="ru-RU" sz="3200" dirty="0">
                <a:latin typeface="FreeSetC"/>
                <a:ea typeface="FreeSetC"/>
                <a:cs typeface="FreeSetC"/>
              </a:rPr>
              <a:t>,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установления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аналогий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причинно</a:t>
            </a:r>
            <a:r>
              <a:rPr lang="ru-RU" sz="3200" dirty="0">
                <a:latin typeface="FreeSetC"/>
                <a:ea typeface="FreeSetC"/>
                <a:cs typeface="FreeSetC"/>
              </a:rPr>
              <a:t>-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следственных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связей</a:t>
            </a:r>
            <a:r>
              <a:rPr lang="ru-RU" sz="3200" dirty="0">
                <a:latin typeface="FreeSetC"/>
                <a:ea typeface="FreeSetC"/>
                <a:cs typeface="FreeSetC"/>
              </a:rPr>
              <a:t>,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построения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рассуждений</a:t>
            </a:r>
            <a:r>
              <a:rPr lang="ru-RU" sz="3200" dirty="0">
                <a:latin typeface="FreeSetC"/>
                <a:ea typeface="FreeSetC"/>
                <a:cs typeface="FreeSetC"/>
              </a:rPr>
              <a:t>,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отнесения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известным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понятиям</a:t>
            </a:r>
            <a:r>
              <a:rPr lang="ru-RU" sz="3200" dirty="0">
                <a:latin typeface="FreeSetC"/>
                <a:ea typeface="FreeSetC"/>
                <a:cs typeface="FreeSetC"/>
              </a:rPr>
              <a:t>;</a:t>
            </a:r>
            <a:endParaRPr lang="ru-RU" sz="3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овладение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базовыми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предметными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межпредметными</a:t>
            </a:r>
            <a:r>
              <a:rPr lang="ru-RU" sz="3200" dirty="0">
                <a:latin typeface="FreeSetC"/>
                <a:ea typeface="FreeSetC"/>
                <a:cs typeface="FreeSetC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понятиями</a:t>
            </a:r>
            <a:r>
              <a:rPr lang="ru-RU" sz="3200" dirty="0">
                <a:latin typeface="FreeSetC"/>
                <a:ea typeface="FreeSetC"/>
                <a:cs typeface="FreeSetC"/>
              </a:rPr>
              <a:t>.</a:t>
            </a:r>
            <a:endParaRPr lang="ru-RU" sz="3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19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156" y="204696"/>
            <a:ext cx="12020843" cy="3299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Регулятивные</a:t>
            </a:r>
            <a:r>
              <a:rPr lang="ru-RU" sz="2800" b="1" dirty="0">
                <a:latin typeface="FreeSetC"/>
                <a:ea typeface="FreeSetC"/>
                <a:cs typeface="FreeSetC"/>
              </a:rPr>
              <a:t> </a:t>
            </a:r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УУД</a:t>
            </a:r>
            <a:r>
              <a:rPr lang="ru-RU" sz="2800" b="1" dirty="0">
                <a:latin typeface="FreeSetC"/>
                <a:ea typeface="FreeSetC"/>
                <a:cs typeface="FreeSetC"/>
              </a:rPr>
              <a:t>: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составление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СЛОВАРЯ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ФИНАНСОВЫХ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ПОНЯТИЙ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помощью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учителя</a:t>
            </a:r>
            <a:r>
              <a:rPr lang="ru-RU" sz="2800" dirty="0">
                <a:latin typeface="FreeSetC"/>
                <a:ea typeface="FreeSetC"/>
                <a:cs typeface="FreeSetC"/>
              </a:rPr>
              <a:t>;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проявление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познавательной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творческой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инициативы</a:t>
            </a:r>
            <a:r>
              <a:rPr lang="ru-RU" sz="2800" dirty="0">
                <a:latin typeface="FreeSetC"/>
                <a:ea typeface="FreeSetC"/>
                <a:cs typeface="FreeSetC"/>
              </a:rPr>
              <a:t>;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оценка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правильности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выполнения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действий</a:t>
            </a:r>
            <a:r>
              <a:rPr lang="ru-RU" sz="2800" dirty="0">
                <a:latin typeface="FreeSetC"/>
                <a:ea typeface="FreeSetC"/>
                <a:cs typeface="FreeSetC"/>
              </a:rPr>
              <a:t>: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знакомство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критериями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оценивания</a:t>
            </a:r>
            <a:r>
              <a:rPr lang="ru-RU" sz="2800" dirty="0">
                <a:latin typeface="FreeSetC"/>
                <a:ea typeface="FreeSetC"/>
                <a:cs typeface="FreeSetC"/>
              </a:rPr>
              <a:t>,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самооценка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взаимооценка</a:t>
            </a:r>
            <a:r>
              <a:rPr lang="ru-RU" sz="2800" dirty="0">
                <a:latin typeface="FreeSetC"/>
                <a:ea typeface="FreeSetC"/>
                <a:cs typeface="FreeSetC"/>
              </a:rPr>
              <a:t>;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адекватное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восприятие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предложений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товарищей</a:t>
            </a:r>
            <a:r>
              <a:rPr lang="ru-RU" sz="2800" dirty="0">
                <a:latin typeface="FreeSetC"/>
                <a:ea typeface="FreeSetC"/>
                <a:cs typeface="FreeSetC"/>
              </a:rPr>
              <a:t>,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учителей</a:t>
            </a:r>
            <a:r>
              <a:rPr lang="ru-RU" sz="2800" dirty="0">
                <a:latin typeface="FreeSetC"/>
                <a:ea typeface="FreeSetC"/>
                <a:cs typeface="FreeSetC"/>
              </a:rPr>
              <a:t>,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родителей</a:t>
            </a:r>
            <a:r>
              <a:rPr lang="ru-RU" sz="2800" dirty="0">
                <a:latin typeface="FreeSetC"/>
                <a:ea typeface="FreeSetC"/>
                <a:cs typeface="FreeSetC"/>
              </a:rPr>
              <a:t>.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355" y="3128603"/>
            <a:ext cx="5255006" cy="335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13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4941" y="290008"/>
            <a:ext cx="11762936" cy="4679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Коммуникативные</a:t>
            </a:r>
            <a:r>
              <a:rPr lang="ru-RU" sz="2800" b="1" dirty="0">
                <a:latin typeface="FreeSetC"/>
                <a:ea typeface="FreeSetC"/>
                <a:cs typeface="FreeSetC"/>
              </a:rPr>
              <a:t> </a:t>
            </a:r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УУД</a:t>
            </a:r>
            <a:r>
              <a:rPr lang="ru-RU" sz="2800" b="1" dirty="0">
                <a:latin typeface="FreeSetC"/>
                <a:ea typeface="FreeSetC"/>
                <a:cs typeface="FreeSetC"/>
              </a:rPr>
              <a:t>: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готовность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слушать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собеседника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вести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диалог</a:t>
            </a:r>
            <a:r>
              <a:rPr lang="ru-RU" sz="2800" dirty="0">
                <a:latin typeface="FreeSetC"/>
                <a:ea typeface="FreeSetC"/>
                <a:cs typeface="FreeSetC"/>
              </a:rPr>
              <a:t>;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готовность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признавать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возможность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существования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различных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точек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зрения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права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каждого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иметь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свою</a:t>
            </a:r>
            <a:r>
              <a:rPr lang="ru-RU" sz="2800" dirty="0">
                <a:latin typeface="FreeSetC"/>
                <a:ea typeface="FreeSetC"/>
                <a:cs typeface="FreeSetC"/>
              </a:rPr>
              <a:t>;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излагать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своё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мнение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аргументировать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свою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точку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зрения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оценку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событий</a:t>
            </a:r>
            <a:r>
              <a:rPr lang="ru-RU" sz="2800" dirty="0">
                <a:latin typeface="FreeSetC"/>
                <a:ea typeface="FreeSetC"/>
                <a:cs typeface="FreeSetC"/>
              </a:rPr>
              <a:t>;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умение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договариваться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распределении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функций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ролей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совместной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деятельности</a:t>
            </a:r>
            <a:r>
              <a:rPr lang="ru-RU" sz="2800" dirty="0">
                <a:latin typeface="FreeSetC"/>
                <a:ea typeface="FreeSetC"/>
                <a:cs typeface="FreeSetC"/>
              </a:rPr>
              <a:t>;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осуществлять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взаимный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контроль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совместной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деятельности</a:t>
            </a:r>
            <a:r>
              <a:rPr lang="ru-RU" sz="2800" dirty="0">
                <a:latin typeface="FreeSetC"/>
                <a:ea typeface="FreeSetC"/>
                <a:cs typeface="FreeSetC"/>
              </a:rPr>
              <a:t>,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адекватно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оценивать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собственное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поведение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поведение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окружающих</a:t>
            </a:r>
            <a:r>
              <a:rPr lang="ru-RU" sz="2800" dirty="0" smtClean="0">
                <a:latin typeface="FreeSetC"/>
                <a:ea typeface="FreeSetC"/>
                <a:cs typeface="FreeSetC"/>
              </a:rPr>
              <a:t>.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528" y="4689231"/>
            <a:ext cx="3857472" cy="216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380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6522" y="0"/>
            <a:ext cx="11875477" cy="4702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Предметные</a:t>
            </a:r>
            <a:r>
              <a:rPr lang="ru-RU" sz="2800" b="1" dirty="0">
                <a:latin typeface="FreeSetC"/>
                <a:ea typeface="FreeSetC"/>
                <a:cs typeface="FreeSetC"/>
              </a:rPr>
              <a:t> </a:t>
            </a:r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УУД</a:t>
            </a:r>
            <a:r>
              <a:rPr lang="ru-RU" sz="2800" b="1" dirty="0">
                <a:latin typeface="FreeSetC"/>
                <a:ea typeface="FreeSetC"/>
                <a:cs typeface="FreeSetC"/>
              </a:rPr>
              <a:t>: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понимание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правильное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использование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экономических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терминов</a:t>
            </a:r>
            <a:r>
              <a:rPr lang="ru-RU" sz="2800" dirty="0">
                <a:latin typeface="FreeSetC"/>
                <a:ea typeface="FreeSetC"/>
                <a:cs typeface="FreeSetC"/>
              </a:rPr>
              <a:t>;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представление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роли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денег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семье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обществе</a:t>
            </a:r>
            <a:r>
              <a:rPr lang="ru-RU" sz="2800" dirty="0">
                <a:latin typeface="FreeSetC"/>
                <a:ea typeface="FreeSetC"/>
                <a:cs typeface="FreeSetC"/>
              </a:rPr>
              <a:t>;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умение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характеризовать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виды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функции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денег</a:t>
            </a:r>
            <a:r>
              <a:rPr lang="ru-RU" sz="2800" dirty="0">
                <a:latin typeface="FreeSetC"/>
                <a:ea typeface="FreeSetC"/>
                <a:cs typeface="FreeSetC"/>
              </a:rPr>
              <a:t>;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знание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источников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доходов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направлений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расходов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семьи</a:t>
            </a:r>
            <a:r>
              <a:rPr lang="ru-RU" sz="2800" dirty="0">
                <a:latin typeface="FreeSetC"/>
                <a:ea typeface="FreeSetC"/>
                <a:cs typeface="FreeSetC"/>
              </a:rPr>
              <a:t>;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умение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рассчитывать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доходы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расходы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составлять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простой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семейный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бюджет</a:t>
            </a:r>
            <a:r>
              <a:rPr lang="ru-RU" sz="2800" dirty="0">
                <a:latin typeface="FreeSetC"/>
                <a:ea typeface="FreeSetC"/>
                <a:cs typeface="FreeSetC"/>
              </a:rPr>
              <a:t>;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определение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элементарных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проблем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области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семейных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финансов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путей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решения</a:t>
            </a:r>
            <a:r>
              <a:rPr lang="ru-RU" sz="2800" dirty="0">
                <a:latin typeface="FreeSetC"/>
                <a:ea typeface="FreeSetC"/>
                <a:cs typeface="FreeSetC"/>
              </a:rPr>
              <a:t>;</a:t>
            </a:r>
            <a:endParaRPr lang="ru-RU" sz="2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indent="-90170"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проведение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элементарных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финансовых</a:t>
            </a:r>
            <a:r>
              <a:rPr lang="ru-RU" sz="2800" dirty="0">
                <a:latin typeface="FreeSetC"/>
                <a:ea typeface="FreeSetC"/>
                <a:cs typeface="FreeSetC"/>
              </a:rPr>
              <a:t> 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расчётов</a:t>
            </a:r>
            <a:r>
              <a:rPr lang="ru-RU" sz="2800" dirty="0" smtClean="0">
                <a:latin typeface="FreeSetC"/>
                <a:ea typeface="FreeSetC"/>
                <a:cs typeface="FreeSetC"/>
              </a:rPr>
              <a:t>.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1508" y="3919765"/>
            <a:ext cx="2180492" cy="2748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308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1Буратино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56851" y="0"/>
            <a:ext cx="10872427" cy="6111839"/>
          </a:xfrm>
        </p:spPr>
      </p:pic>
    </p:spTree>
    <p:extLst>
      <p:ext uri="{BB962C8B-B14F-4D97-AF65-F5344CB8AC3E}">
        <p14:creationId xmlns:p14="http://schemas.microsoft.com/office/powerpoint/2010/main" val="197976836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109" y="365125"/>
            <a:ext cx="8423787" cy="6317840"/>
          </a:xfrm>
        </p:spPr>
      </p:pic>
    </p:spTree>
    <p:extLst>
      <p:ext uri="{BB962C8B-B14F-4D97-AF65-F5344CB8AC3E}">
        <p14:creationId xmlns:p14="http://schemas.microsoft.com/office/powerpoint/2010/main" val="426139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49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831" y="4021017"/>
            <a:ext cx="2602522" cy="2602522"/>
          </a:xfrm>
          <a:prstGeom prst="rect">
            <a:avLst/>
          </a:prstGeom>
          <a:effectLst>
            <a:outerShdw blurRad="139700" dist="50800" dir="540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0" y="0"/>
            <a:ext cx="12004431" cy="4622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 вами карточки со словами. 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Выберите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слова, которыми можно заменить слово «</a:t>
            </a:r>
            <a:r>
              <a:rPr lang="ru-RU" sz="32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СБЕРЕЖЕНИЯ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endParaRPr lang="ru-RU" sz="3200" i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u-RU" sz="3200" b="1" i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накопления</a:t>
            </a:r>
            <a:r>
              <a:rPr lang="ru-RU" sz="32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3200" b="1" i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  бюджет</a:t>
            </a:r>
            <a:r>
              <a:rPr lang="ru-RU" sz="32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3200" b="1" i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  расходы</a:t>
            </a:r>
            <a:r>
              <a:rPr lang="ru-RU" sz="32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</a:p>
          <a:p>
            <a:pPr>
              <a:lnSpc>
                <a:spcPct val="115000"/>
              </a:lnSpc>
            </a:pPr>
            <a:r>
              <a:rPr lang="ru-RU" sz="3200" b="1" i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коллекционирование,</a:t>
            </a:r>
            <a:r>
              <a:rPr lang="ru-RU" sz="32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3200" b="1" i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запас</a:t>
            </a:r>
            <a:r>
              <a:rPr lang="ru-RU" sz="32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</a:p>
          <a:p>
            <a:pPr>
              <a:lnSpc>
                <a:spcPct val="115000"/>
              </a:lnSpc>
            </a:pPr>
            <a:r>
              <a:rPr lang="ru-RU" sz="3200" b="1" i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экономия,                                убытки</a:t>
            </a:r>
            <a:r>
              <a:rPr lang="ru-RU" sz="32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3200" b="1" i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     трата</a:t>
            </a:r>
            <a:r>
              <a:rPr lang="ru-RU" sz="32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                        </a:t>
            </a:r>
          </a:p>
          <a:p>
            <a:pPr>
              <a:lnSpc>
                <a:spcPct val="115000"/>
              </a:lnSpc>
            </a:pPr>
            <a:r>
              <a:rPr lang="ru-RU" sz="3200" b="1" i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     товар                            собирательство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ru-RU" sz="32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492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109" y="365125"/>
            <a:ext cx="8423787" cy="6317840"/>
          </a:xfrm>
        </p:spPr>
      </p:pic>
    </p:spTree>
    <p:extLst>
      <p:ext uri="{BB962C8B-B14F-4D97-AF65-F5344CB8AC3E}">
        <p14:creationId xmlns:p14="http://schemas.microsoft.com/office/powerpoint/2010/main" val="3534971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2копилка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91842" y="365125"/>
            <a:ext cx="11047873" cy="6210464"/>
          </a:xfrm>
        </p:spPr>
      </p:pic>
    </p:spTree>
    <p:extLst>
      <p:ext uri="{BB962C8B-B14F-4D97-AF65-F5344CB8AC3E}">
        <p14:creationId xmlns:p14="http://schemas.microsoft.com/office/powerpoint/2010/main" val="363544756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3 банки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0"/>
            <a:ext cx="12199783" cy="6858000"/>
          </a:xfrm>
        </p:spPr>
      </p:pic>
    </p:spTree>
    <p:extLst>
      <p:ext uri="{BB962C8B-B14F-4D97-AF65-F5344CB8AC3E}">
        <p14:creationId xmlns:p14="http://schemas.microsoft.com/office/powerpoint/2010/main" val="190299601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1232321"/>
            <a:ext cx="1087901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Собирать можно всё, что угодно. Это здорово, интересно и... выгодно!  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Со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временем твоя коллекция будет только расти в цене, как многие 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уникальные  редкие старинные вещи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3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8654" y="3219486"/>
            <a:ext cx="2788958" cy="2701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241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Teacher\Pictures\монеты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953" y="271197"/>
            <a:ext cx="7860892" cy="60263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23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Teacher\Pictures\открытки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48" y="1"/>
            <a:ext cx="8026565" cy="47194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9227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Teacher\Pictures\куклы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182" y="470370"/>
            <a:ext cx="7168444" cy="57829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006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Teacher\Pictures\бабочки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01" y="275445"/>
            <a:ext cx="8349093" cy="58008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6597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Teacher\Pictures\марки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548" y="211721"/>
            <a:ext cx="7127342" cy="58646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1913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C:\Users\Teacher\Pictures\ордена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743" y="482282"/>
            <a:ext cx="6214786" cy="49451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6488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1218" y="925972"/>
            <a:ext cx="11240729" cy="5327343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ПЛАНГОНОЛОГИЯ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-  коллекционирование кукол </a:t>
            </a:r>
          </a:p>
          <a:p>
            <a:r>
              <a:rPr lang="ru-RU" sz="3600" b="1" dirty="0">
                <a:solidFill>
                  <a:srgbClr val="FF0000"/>
                </a:solidFill>
              </a:rPr>
              <a:t>НУМИЗМАТИКА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– коллекционированием монет и предметов денежного 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обращения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3600" b="1" dirty="0">
                <a:solidFill>
                  <a:srgbClr val="FF0000"/>
                </a:solidFill>
              </a:rPr>
              <a:t>ФИЛАТЕЛИЯ 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-  коллекционирование и изучение почтовых 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марок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3600" b="1" dirty="0">
                <a:solidFill>
                  <a:srgbClr val="FF0000"/>
                </a:solidFill>
              </a:rPr>
              <a:t>ФИЛОКАРТИЯ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- коллекционирование 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открыток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3600" b="1" dirty="0">
                <a:solidFill>
                  <a:srgbClr val="FF0000"/>
                </a:solidFill>
              </a:rPr>
              <a:t>ЛЕПИДОПТЕРОФИЛИЯ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 - коллекционирование 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бабочек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3600" b="1" dirty="0">
                <a:solidFill>
                  <a:srgbClr val="FF0000"/>
                </a:solidFill>
              </a:rPr>
              <a:t>ФАЛЕРИСТИКА</a:t>
            </a:r>
            <a:r>
              <a:rPr lang="ru-RU" sz="3600" dirty="0">
                <a:solidFill>
                  <a:srgbClr val="FF0000"/>
                </a:solidFill>
              </a:rPr>
              <a:t> 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>- коллекционирование орденов, медалей, наградных знаков и </a:t>
            </a: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значков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3156155" y="206477"/>
            <a:ext cx="49962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i="1" dirty="0" smtClean="0"/>
              <a:t>Виды коллекционирования</a:t>
            </a:r>
            <a:endParaRPr lang="ru-RU" sz="3200" i="1" dirty="0"/>
          </a:p>
        </p:txBody>
      </p:sp>
    </p:spTree>
    <p:extLst>
      <p:ext uri="{BB962C8B-B14F-4D97-AF65-F5344CB8AC3E}">
        <p14:creationId xmlns:p14="http://schemas.microsoft.com/office/powerpoint/2010/main" val="4194799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000">
              <a:schemeClr val="accent2">
                <a:lumMod val="60000"/>
                <a:lumOff val="40000"/>
              </a:schemeClr>
            </a:gs>
            <a:gs pos="77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325" y="3587478"/>
            <a:ext cx="3506068" cy="296262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08506" y="1401096"/>
            <a:ext cx="57223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</a:rPr>
              <a:t>Спасибо за работу!</a:t>
            </a:r>
            <a:endParaRPr lang="ru-RU" sz="48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42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508</Words>
  <Application>Microsoft Office PowerPoint</Application>
  <PresentationFormat>Широкоэкранный</PresentationFormat>
  <Paragraphs>62</Paragraphs>
  <Slides>22</Slides>
  <Notes>0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0" baseType="lpstr">
      <vt:lpstr>Arial</vt:lpstr>
      <vt:lpstr>Calibri</vt:lpstr>
      <vt:lpstr>Calibri Light</vt:lpstr>
      <vt:lpstr>FreeSetC</vt:lpstr>
      <vt:lpstr>FreeSetC-Bold</vt:lpstr>
      <vt:lpstr>Times New Roman</vt:lpstr>
      <vt:lpstr>Wingdings</vt:lpstr>
      <vt:lpstr>Тема Office</vt:lpstr>
      <vt:lpstr>Тема  Как делать сбережения (2 класс) </vt:lpstr>
      <vt:lpstr>Технологическая карта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21</cp:revision>
  <dcterms:created xsi:type="dcterms:W3CDTF">2016-12-08T13:45:15Z</dcterms:created>
  <dcterms:modified xsi:type="dcterms:W3CDTF">2016-12-10T02:52:41Z</dcterms:modified>
</cp:coreProperties>
</file>