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56" r:id="rId3"/>
    <p:sldId id="258" r:id="rId4"/>
    <p:sldId id="259" r:id="rId5"/>
    <p:sldId id="272" r:id="rId6"/>
    <p:sldId id="261" r:id="rId7"/>
    <p:sldId id="260" r:id="rId8"/>
    <p:sldId id="273" r:id="rId9"/>
    <p:sldId id="262" r:id="rId10"/>
    <p:sldId id="263" r:id="rId11"/>
    <p:sldId id="264" r:id="rId12"/>
    <p:sldId id="265" r:id="rId13"/>
    <p:sldId id="266" r:id="rId14"/>
    <p:sldId id="267" r:id="rId15"/>
    <p:sldId id="274" r:id="rId16"/>
    <p:sldId id="275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47" autoAdjust="0"/>
    <p:restoredTop sz="94660"/>
  </p:normalViewPr>
  <p:slideViewPr>
    <p:cSldViewPr>
      <p:cViewPr varScale="1">
        <p:scale>
          <a:sx n="68" d="100"/>
          <a:sy n="68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C5747-1717-4400-B6CB-7316D5AB8525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58EA5-F772-4079-93F0-F237003804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58EA5-F772-4079-93F0-F237003804C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60;&#1080;&#1085;&#1072;&#1085;&#1089;&#1086;&#1074;&#1072;&#1103;%20&#1075;&#1088;&#1072;&#1084;&#1086;&#1090;&#1085;&#1086;&#1089;&#1090;&#1100;\&#1086;&#1073;&#1088;&#1077;&#1079;&#1082;&#1072;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00026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Финансовая грамотность</a:t>
            </a:r>
            <a:endParaRPr lang="ru-RU" sz="6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endParaRPr lang="ru-RU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Афанасьева Л.Л.</a:t>
            </a:r>
          </a:p>
          <a:p>
            <a:pPr algn="r"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Махоткина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Ю.В.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Ерофеева Ю.Д.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Рубцова Е.Ю.</a:t>
            </a:r>
          </a:p>
          <a:p>
            <a:pPr algn="r">
              <a:buNone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Шустик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Т.И.</a:t>
            </a:r>
          </a:p>
          <a:p>
            <a:pPr algn="r"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банк Росс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571741"/>
            <a:ext cx="5393190" cy="428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7200" b="1" u="sng" dirty="0" smtClean="0"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7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Саша с папой пришли в магазин с целью покупки ноутбука. Выбрав нужную модель, узнали, что терминал не работает. </a:t>
            </a:r>
          </a:p>
          <a:p>
            <a:pPr algn="ctr">
              <a:buNone/>
            </a:pP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поступить, если ноутбук нужен сегодня?</a:t>
            </a:r>
            <a:endParaRPr lang="ru-RU" sz="54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Единственное их занятие- торговля соболями, белками и другими мехами, которые они продают и получают назначенную цену деньгами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285728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 Функции денег</a:t>
            </a:r>
          </a:p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№1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Если в Скандинавии средняя цена за рабыню составляла 1 марка серебра, то на рынках Византии она была в несколько раз выше. За 3 марки серебра можно было купить или рабыню, или хорошего скакуна.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558" y="438128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№2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руках воинов – купцов, разбогатевших за счёт выгодных торговых операций, постепенно накапливались значительные денежные средства.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№3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Подмастерье, трудившийся у мастера Мартина уже целый год, сегодня впервые получил жалованье за работу.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задание №4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Заполните пропуски в схеме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643174" y="1571612"/>
            <a:ext cx="3429024" cy="421950"/>
          </a:xfrm>
          <a:prstGeom prst="rect">
            <a:avLst/>
          </a:prstGeom>
          <a:ln>
            <a:solidFill>
              <a:srgbClr val="003366"/>
            </a:solidFill>
          </a:ln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ФУНКЦИИ ДЕНЕГ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928934"/>
            <a:ext cx="3286148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857496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2500298" y="2000240"/>
            <a:ext cx="128588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714876" y="2000240"/>
            <a:ext cx="164307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750331" y="3036091"/>
            <a:ext cx="235745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3821901" y="2750339"/>
            <a:ext cx="235745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Словесная «дуэль»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Миша Иванов получил в подарок 5000 рублей и зарыл их на даче под берёзой.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Вскоре Миша понял, что как раз 5000 рублей стоит телефон, который ему нравится.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Иванов вырыл деньги, пошёл в салон связи и купил телефон.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Пенсионерка Сидорова положила 10000 руб. в банк под проценты.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Таня присмотрела на рынке сумочку за 2000 руб. Зайдя в магазин, она удивилась, увидев такую же за 15000 руб.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Нигде неработающая Анна Ивановна получает пособие по безработице.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Задание на дом по выбору: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вспомнить пословицы и поговорки о деньгах, объяснить их смысл.</a:t>
            </a:r>
          </a:p>
          <a:p>
            <a:r>
              <a:rPr lang="ru-RU" dirty="0" smtClean="0"/>
              <a:t>написать эссе «Деньги - очень дурной господин, но весьма хороший слуга»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 разобрать с родителями алгоритм снятия денег с банковской карточки и практически потренироваться.</a:t>
            </a:r>
          </a:p>
          <a:p>
            <a:r>
              <a:rPr lang="ru-RU" dirty="0" smtClean="0"/>
              <a:t> выберите то задание, которое вам по силам.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28604"/>
            <a:ext cx="7851648" cy="3143272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14356"/>
            <a:ext cx="7959500" cy="5072098"/>
          </a:xfrm>
        </p:spPr>
        <p:txBody>
          <a:bodyPr>
            <a:norm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«Управление денежными средствами семьи»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Урок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«Деньги: что это?»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28572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занятия: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сформировать у учащихся представления о деньгах их формах и функциях.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занятия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900" b="1" i="1" dirty="0" smtClean="0"/>
              <a:t>I</a:t>
            </a:r>
            <a:r>
              <a:rPr lang="ru-RU" sz="2900" b="1" i="1" dirty="0" smtClean="0"/>
              <a:t>.  предметные:</a:t>
            </a:r>
            <a:endParaRPr lang="ru-RU" sz="2900" dirty="0" smtClean="0"/>
          </a:p>
          <a:p>
            <a:r>
              <a:rPr lang="ru-RU" sz="2900" i="1" dirty="0" smtClean="0"/>
              <a:t>актуализировать понятие: деньги. Определять формы и функции денег в современном обществе.</a:t>
            </a:r>
            <a:endParaRPr lang="ru-RU" sz="2900" dirty="0" smtClean="0"/>
          </a:p>
          <a:p>
            <a:r>
              <a:rPr lang="en-US" sz="2900" b="1" i="1" dirty="0" smtClean="0"/>
              <a:t>I</a:t>
            </a:r>
            <a:r>
              <a:rPr lang="ru-RU" sz="2900" b="1" i="1" dirty="0" smtClean="0"/>
              <a:t>. </a:t>
            </a:r>
            <a:r>
              <a:rPr lang="ru-RU" sz="2900" b="1" i="1" dirty="0" err="1" smtClean="0"/>
              <a:t>метапредметные</a:t>
            </a:r>
            <a:r>
              <a:rPr lang="ru-RU" sz="2900" b="1" i="1" dirty="0" smtClean="0"/>
              <a:t>:</a:t>
            </a:r>
            <a:endParaRPr lang="ru-RU" sz="2900" dirty="0" smtClean="0"/>
          </a:p>
          <a:p>
            <a:r>
              <a:rPr lang="ru-RU" sz="2900" i="1" dirty="0" smtClean="0"/>
              <a:t> познавательные УУД:</a:t>
            </a:r>
            <a:endParaRPr lang="ru-RU" sz="2900" dirty="0" smtClean="0"/>
          </a:p>
          <a:p>
            <a:r>
              <a:rPr lang="ru-RU" sz="2900" dirty="0" smtClean="0"/>
              <a:t>   ● самостоятельно выделять и формулировать тему и цели урока; </a:t>
            </a:r>
          </a:p>
          <a:p>
            <a:r>
              <a:rPr lang="ru-RU" sz="2900" dirty="0" smtClean="0"/>
              <a:t>   ● самостоятельно ориентироваться в учебнике; </a:t>
            </a:r>
          </a:p>
          <a:p>
            <a:r>
              <a:rPr lang="ru-RU" sz="2900" dirty="0" smtClean="0"/>
              <a:t>   ● самостоятельно осуществлять поиск необходимой информации для   </a:t>
            </a:r>
          </a:p>
          <a:p>
            <a:r>
              <a:rPr lang="ru-RU" sz="2900" dirty="0" smtClean="0"/>
              <a:t>        выполнения задания</a:t>
            </a:r>
          </a:p>
          <a:p>
            <a:r>
              <a:rPr lang="ru-RU" sz="2900" i="1" dirty="0" smtClean="0"/>
              <a:t>регулятивные УУД:</a:t>
            </a:r>
            <a:r>
              <a:rPr lang="ru-RU" sz="2900" dirty="0" smtClean="0"/>
              <a:t> </a:t>
            </a:r>
          </a:p>
          <a:p>
            <a:r>
              <a:rPr lang="ru-RU" sz="2900" dirty="0" smtClean="0"/>
              <a:t>    ● принимать и сохранять учебную задачу; </a:t>
            </a:r>
          </a:p>
          <a:p>
            <a:r>
              <a:rPr lang="ru-RU" sz="2900" dirty="0" smtClean="0"/>
              <a:t>    ● учитывать выделенные  учителем ориентиры действий;</a:t>
            </a:r>
          </a:p>
          <a:p>
            <a:r>
              <a:rPr lang="ru-RU" sz="2900" dirty="0" smtClean="0"/>
              <a:t>    ● закреплять умения контролировать и корректировать свою </a:t>
            </a:r>
          </a:p>
          <a:p>
            <a:r>
              <a:rPr lang="ru-RU" sz="2900" dirty="0" smtClean="0"/>
              <a:t>        деятельность, самостоятельно выполнять предложенное задание.</a:t>
            </a:r>
          </a:p>
          <a:p>
            <a:r>
              <a:rPr lang="ru-RU" sz="2900" i="1" dirty="0" smtClean="0"/>
              <a:t>коммуникативные УУД:</a:t>
            </a:r>
            <a:r>
              <a:rPr lang="ru-RU" sz="2900" dirty="0" smtClean="0"/>
              <a:t> </a:t>
            </a:r>
          </a:p>
          <a:p>
            <a:r>
              <a:rPr lang="ru-RU" sz="2900" dirty="0" smtClean="0"/>
              <a:t>    ● формировать  культуру общения между собой, учиться  работать </a:t>
            </a:r>
          </a:p>
          <a:p>
            <a:r>
              <a:rPr lang="ru-RU" sz="2900" dirty="0" smtClean="0"/>
              <a:t>   в группах;</a:t>
            </a:r>
          </a:p>
          <a:p>
            <a:r>
              <a:rPr lang="ru-RU" sz="2900" dirty="0" smtClean="0"/>
              <a:t>    ● представлять результаты деятельности группы.</a:t>
            </a:r>
          </a:p>
          <a:p>
            <a:r>
              <a:rPr lang="en-US" sz="2900" b="1" i="1" dirty="0" smtClean="0"/>
              <a:t>III</a:t>
            </a:r>
            <a:r>
              <a:rPr lang="ru-RU" sz="2900" b="1" i="1" dirty="0" smtClean="0"/>
              <a:t>. личностные результаты:</a:t>
            </a:r>
            <a:endParaRPr lang="ru-RU" sz="2900" dirty="0" smtClean="0"/>
          </a:p>
          <a:p>
            <a:r>
              <a:rPr lang="ru-RU" sz="2900" dirty="0" smtClean="0"/>
              <a:t>    ● применять правила делового сотрудничества; </a:t>
            </a:r>
          </a:p>
          <a:p>
            <a:r>
              <a:rPr lang="ru-RU" sz="2900" dirty="0" smtClean="0"/>
              <a:t>    ● оценивать собственную учебную деятельность, свои достижения;</a:t>
            </a:r>
          </a:p>
          <a:p>
            <a:r>
              <a:rPr lang="ru-RU" sz="2900" dirty="0" smtClean="0"/>
              <a:t>    ● анализировать  своё эмоциональное состояние.</a:t>
            </a:r>
            <a:endParaRPr lang="ru-RU" sz="29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5721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Отгадайте загадку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любовь, а душу согревают.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здоровье, а без них чувствуешь себя не важно.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магнит, а притягивают.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господин, а подчиняют.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слуга, а служат.</a:t>
            </a:r>
            <a:endParaRPr lang="ru-RU" sz="4400" b="1" i="1" u="sng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sz="4400" b="1" i="1" u="sng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8" presetClass="entr" presetSubtype="0" ac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8" presetClass="entr" presetSubtype="0" ac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48" presetClass="entr" presetSubtype="0" ac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48" presetClass="entr" presetSubtype="0" ac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48" presetClass="entr" presetSubtype="0" ac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1414"/>
            <a:ext cx="7851648" cy="1714512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b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«ДЕНЬГИ: ЧТО ЭТО?»</a:t>
            </a:r>
            <a:endParaRPr lang="ru-RU" sz="5400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557918"/>
          </a:xfrm>
        </p:spPr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1892 год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282" y="2500306"/>
            <a:ext cx="5000628" cy="3000377"/>
          </a:xfrm>
          <a:noFill/>
        </p:spPr>
      </p:pic>
      <p:pic>
        <p:nvPicPr>
          <p:cNvPr id="5" name="Picture 5" descr="E:\Documents and Settings\Сергей\Рабочий стол\235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5143512"/>
            <a:ext cx="28575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29132"/>
            <a:ext cx="4312175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1892 год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2403" y="2071678"/>
            <a:ext cx="4881597" cy="2928958"/>
          </a:xfrm>
          <a:noFill/>
        </p:spPr>
      </p:pic>
      <p:pic>
        <p:nvPicPr>
          <p:cNvPr id="8" name="Picture 6" descr="1892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4778" y="2143116"/>
            <a:ext cx="4929222" cy="295753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472518" cy="56122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Дайте определение и примеры форм денег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214414" y="1643050"/>
            <a:ext cx="6758006" cy="659352"/>
          </a:xfrm>
        </p:spPr>
        <p:txBody>
          <a:bodyPr/>
          <a:lstStyle/>
          <a:p>
            <a:r>
              <a:rPr lang="ru-RU" dirty="0" smtClean="0"/>
              <a:t>Деньги- __________________________________</a:t>
            </a:r>
          </a:p>
          <a:p>
            <a:r>
              <a:rPr lang="ru-RU" dirty="0" smtClean="0"/>
              <a:t>___________________________________________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57200" y="2857496"/>
            <a:ext cx="4040188" cy="3502824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               Наличные</a:t>
            </a:r>
          </a:p>
          <a:p>
            <a:pPr>
              <a:buNone/>
            </a:pPr>
            <a:r>
              <a:rPr lang="ru-RU" dirty="0" smtClean="0"/>
              <a:t>___________________________</a:t>
            </a:r>
          </a:p>
          <a:p>
            <a:pPr>
              <a:buNone/>
            </a:pPr>
            <a:r>
              <a:rPr lang="ru-RU" dirty="0" smtClean="0"/>
              <a:t>___________________________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___________           ___________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5025" y="2857496"/>
            <a:ext cx="4041775" cy="34313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Безналичные</a:t>
            </a:r>
          </a:p>
          <a:p>
            <a:pPr>
              <a:buNone/>
            </a:pPr>
            <a:r>
              <a:rPr lang="ru-RU" b="1" dirty="0" smtClean="0"/>
              <a:t>___________________________</a:t>
            </a:r>
          </a:p>
          <a:p>
            <a:pPr>
              <a:buNone/>
            </a:pPr>
            <a:r>
              <a:rPr lang="ru-RU" b="1" dirty="0" smtClean="0"/>
              <a:t>___________________________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____________           __________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2643174" y="2428868"/>
            <a:ext cx="1500198" cy="42862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429256" y="2500306"/>
            <a:ext cx="1785950" cy="35719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2715406" y="4571214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7358876" y="4571214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429390" y="4580738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5001422" y="4571214"/>
            <a:ext cx="1000132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Заполните пропуски в схеме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643174" y="1571612"/>
            <a:ext cx="3429024" cy="421950"/>
          </a:xfrm>
          <a:prstGeom prst="rect">
            <a:avLst/>
          </a:prstGeom>
          <a:ln>
            <a:solidFill>
              <a:srgbClr val="003366"/>
            </a:solidFill>
          </a:ln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ФУНКЦИИ ДЕНЕГ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928934"/>
            <a:ext cx="3286148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857496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500570"/>
            <a:ext cx="3286148" cy="571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2500298" y="2000240"/>
            <a:ext cx="128588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714876" y="2000240"/>
            <a:ext cx="164307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750331" y="3036091"/>
            <a:ext cx="235745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3821901" y="2750339"/>
            <a:ext cx="235745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7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35480"/>
            <a:ext cx="8258204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вспомнить, что такое деньги;</a:t>
            </a:r>
          </a:p>
          <a:p>
            <a:pPr>
              <a:buNone/>
            </a:pPr>
            <a:r>
              <a:rPr lang="ru-RU" sz="4400" dirty="0" smtClean="0"/>
              <a:t>определить формы и функции денег.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резк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24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258</TotalTime>
  <Words>480</Words>
  <PresentationFormat>Экран (4:3)</PresentationFormat>
  <Paragraphs>111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    Внеурочная деятельность Финансовая грамотность</vt:lpstr>
      <vt:lpstr> </vt:lpstr>
      <vt:lpstr>Цель занятия: сформировать у учащихся представления о деньгах их формах и функциях. </vt:lpstr>
      <vt:lpstr>Слайд 4</vt:lpstr>
      <vt:lpstr>Тема  «ДЕНЬГИ: ЧТО ЭТО?»</vt:lpstr>
      <vt:lpstr>Дайте определение и примеры форм денег</vt:lpstr>
      <vt:lpstr>Заполните пропуски в схеме</vt:lpstr>
      <vt:lpstr>Цель:</vt:lpstr>
      <vt:lpstr>Слайд 9</vt:lpstr>
      <vt:lpstr>Задача</vt:lpstr>
      <vt:lpstr>Слайд 11</vt:lpstr>
      <vt:lpstr>Слайд 12</vt:lpstr>
      <vt:lpstr>задание №3</vt:lpstr>
      <vt:lpstr>задание №4</vt:lpstr>
      <vt:lpstr>Заполните пропуски в схеме</vt:lpstr>
      <vt:lpstr>Слайд 16</vt:lpstr>
      <vt:lpstr>Слайд 17</vt:lpstr>
      <vt:lpstr>Слайд 18</vt:lpstr>
      <vt:lpstr>Задание на дом по выбору: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34</cp:revision>
  <dcterms:created xsi:type="dcterms:W3CDTF">2016-12-06T12:53:52Z</dcterms:created>
  <dcterms:modified xsi:type="dcterms:W3CDTF">2016-12-09T08:08:39Z</dcterms:modified>
</cp:coreProperties>
</file>