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59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5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Темы занятий для изучения раздела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«Налоги и налоговая система»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«Роль государства в экономике»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«Налоги и налоговая система в РФ»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Деловая игра «Налоговый инспектор».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55000" lnSpcReduction="20000"/>
          </a:bodyPr>
          <a:lstStyle/>
          <a:p>
            <a:pPr marL="0" indent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Для работы в группах:     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Задание:    Прочтите притчу.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Китайский император сказал своим чиновникам:</a:t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Мои подданные слишком хорошо живут! Они веселы и довольны, значит у них много денег, а у меня в казне мало. Увеличьте налоги. </a:t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После увеличения налогов, он отправил чиновников проверить обстановку на улицах. </a:t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Что делают на улицах мои подданные? - спросил у министров император.</a:t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Они сетуют и причитают, государь, - ответили чиновники. </a:t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Значит у них еще много денег. Увеличьте налоги. </a:t>
            </a:r>
          </a:p>
          <a:p>
            <a:pPr marL="0" indent="0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Налоги снова увеличились. </a:t>
            </a:r>
          </a:p>
          <a:p>
            <a:pPr marL="0" indent="0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Что теперь делают мои подданные? - спросил император.</a:t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Они причитают, плачут горькими слезами и умоляют пощадить, государь. </a:t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Значит, у них еще есть деньги! Увеличьте налоги! </a:t>
            </a:r>
          </a:p>
          <a:p>
            <a:pPr marL="0" indent="0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А что сейчас делают мои подданные? - спросил император.</a:t>
            </a:r>
          </a:p>
          <a:p>
            <a:pPr marL="0" indent="0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Они рыдают, клянут судьбу и рвут на себе волосы.  </a:t>
            </a:r>
          </a:p>
          <a:p>
            <a:pPr marL="0" indent="0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Значит, у них еще что-то осталось. Увеличьте налоги! </a:t>
            </a:r>
          </a:p>
          <a:p>
            <a:pPr marL="0" indent="0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И снова чиновники вышли на улицы посмотреть. </a:t>
            </a:r>
          </a:p>
          <a:p>
            <a:pPr marL="0" indent="0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Ну а теперь, теперь что делают мои подданные? </a:t>
            </a:r>
          </a:p>
          <a:p>
            <a:pPr marL="0" indent="0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Ваши подданные почему-то смеются и пляшут, государь. </a:t>
            </a:r>
          </a:p>
          <a:p>
            <a:pPr marL="0" indent="0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Вот, - сказал китайский император. </a:t>
            </a:r>
          </a:p>
          <a:p>
            <a:pPr marL="0" indent="0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 Вот, теперь у них действительно ничего не осталось...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Схема</a:t>
            </a:r>
            <a:endParaRPr lang="ru-RU" dirty="0"/>
          </a:p>
        </p:txBody>
      </p:sp>
      <p:pic>
        <p:nvPicPr>
          <p:cNvPr id="4" name="Содержимое 3" descr="http://h.120-bal.ru/pars_docs/refs/18/17808/17808_html_55a63995.jpg"/>
          <p:cNvPicPr>
            <a:picLocks noGrp="1"/>
          </p:cNvPicPr>
          <p:nvPr>
            <p:ph idx="1"/>
          </p:nvPr>
        </p:nvPicPr>
        <p:blipFill>
          <a:blip r:embed="rId2" cstate="print"/>
          <a:srcRect t="7230" r="-1202"/>
          <a:stretch>
            <a:fillRect/>
          </a:stretch>
        </p:blipFill>
        <p:spPr bwMode="auto">
          <a:xfrm>
            <a:off x="323529" y="1052736"/>
            <a:ext cx="8568952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Схема</a:t>
            </a:r>
            <a:endParaRPr lang="ru-RU" dirty="0"/>
          </a:p>
        </p:txBody>
      </p:sp>
      <p:pic>
        <p:nvPicPr>
          <p:cNvPr id="4" name="Схема 1"/>
          <p:cNvPicPr>
            <a:picLocks noGrp="1"/>
          </p:cNvPicPr>
          <p:nvPr>
            <p:ph idx="1"/>
          </p:nvPr>
        </p:nvPicPr>
        <p:blipFill>
          <a:blip r:embed="rId2" cstate="print"/>
          <a:srcRect l="-31619" r="-31166"/>
          <a:stretch>
            <a:fillRect/>
          </a:stretch>
        </p:blipFill>
        <p:spPr bwMode="auto">
          <a:xfrm>
            <a:off x="467544" y="980728"/>
            <a:ext cx="8352927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закончите сказку: «Один правитель очень хотел понравиться своим подданным  и, придя к власти, объявил об отмене всех налогов. Обрадовались люди, стали хвалить правителя, но тут…»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858048" cy="792088"/>
          </a:xfrm>
        </p:spPr>
        <p:txBody>
          <a:bodyPr>
            <a:no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Актуальность изучения темы</a:t>
            </a:r>
            <a:endParaRPr lang="ru-RU" sz="3200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764704"/>
            <a:ext cx="8229600" cy="568863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92075" indent="3175"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  </a:t>
            </a:r>
            <a:r>
              <a:rPr lang="ru-RU" sz="4600" dirty="0" smtClean="0">
                <a:latin typeface="Times New Roman" pitchFamily="18" charset="0"/>
                <a:cs typeface="Times New Roman" pitchFamily="18" charset="0"/>
              </a:rPr>
              <a:t>Налоги - одна из тем, более всего волнующих граждан любой страны. Жаркие дискуссии о налогах - не только не редкость, но повседневная обыденность политической и экономической жизни во всем мире.  Споры по этому вопросу идут и в России, потому что налоговая система в России испытывает постоянные изменения и потрясения.</a:t>
            </a:r>
          </a:p>
          <a:p>
            <a:pPr marL="92075" indent="3175" algn="just"/>
            <a:r>
              <a:rPr lang="ru-RU" sz="4600" dirty="0" smtClean="0">
                <a:latin typeface="Times New Roman" pitchFamily="18" charset="0"/>
                <a:cs typeface="Times New Roman" pitchFamily="18" charset="0"/>
              </a:rPr>
              <a:t>       Поэтому изучение основ налоговой грамотности сегодня особенно актуально  для учащихся  8-9 классов.</a:t>
            </a:r>
          </a:p>
          <a:p>
            <a:pPr marL="92075" indent="3175" algn="just"/>
            <a:r>
              <a:rPr lang="ru-RU" sz="4600" dirty="0" smtClean="0">
                <a:latin typeface="Times New Roman" pitchFamily="18" charset="0"/>
                <a:cs typeface="Times New Roman" pitchFamily="18" charset="0"/>
              </a:rPr>
              <a:t>      Решаются вопросы  воспитательного характера, ориентированные на формирование правовой культуры подростков, их ответственности и социальной активности, что способствует развитию интереса учащихся к вопросам права и профессионального выбора.</a:t>
            </a:r>
          </a:p>
          <a:p>
            <a:pPr marL="92075" indent="3175" algn="just"/>
            <a:r>
              <a:rPr lang="ru-RU" sz="4600" dirty="0" smtClean="0">
                <a:latin typeface="Times New Roman" pitchFamily="18" charset="0"/>
                <a:cs typeface="Times New Roman" pitchFamily="18" charset="0"/>
              </a:rPr>
              <a:t>   Необходимо предложить учащимся сведения практического характера, познакомить их с социально-правовыми проблемами и способами их решения, опираясь на конкретные нормы российского законодательства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0"/>
            <a:ext cx="5770984" cy="2297106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Разработка занятия: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«Налоговая система в Российской Федерации»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(для учащихся 8-9 классов)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08222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Разработчики:</a:t>
            </a:r>
          </a:p>
          <a:p>
            <a:pPr lvl="0"/>
            <a:r>
              <a:rPr lang="ru-RU" b="1" dirty="0" smtClean="0"/>
              <a:t>Бессонова Елена Владимировна – учитель МБОУ «ООШ №15» г.Рубцовск,</a:t>
            </a:r>
            <a:endParaRPr lang="ru-RU" dirty="0" smtClean="0"/>
          </a:p>
          <a:p>
            <a:pPr lvl="0"/>
            <a:r>
              <a:rPr lang="ru-RU" b="1" dirty="0" err="1" smtClean="0"/>
              <a:t>Именова</a:t>
            </a:r>
            <a:r>
              <a:rPr lang="ru-RU" b="1" dirty="0" smtClean="0"/>
              <a:t> Людмила Валентиновна – учитель МБОУ «СОШ №93» г.Барнаул,</a:t>
            </a:r>
            <a:endParaRPr lang="ru-RU" dirty="0" smtClean="0"/>
          </a:p>
          <a:p>
            <a:pPr lvl="0"/>
            <a:r>
              <a:rPr lang="ru-RU" b="1" dirty="0" smtClean="0"/>
              <a:t>Маслова Лариса Николаевна  – учитель МБОУ «</a:t>
            </a:r>
            <a:r>
              <a:rPr lang="ru-RU" b="1" dirty="0" err="1" smtClean="0"/>
              <a:t>Саввушинская</a:t>
            </a:r>
            <a:r>
              <a:rPr lang="ru-RU" b="1" dirty="0" smtClean="0"/>
              <a:t> СОШ» </a:t>
            </a:r>
            <a:r>
              <a:rPr lang="ru-RU" b="1" dirty="0" err="1" smtClean="0"/>
              <a:t>Змеиногорский</a:t>
            </a:r>
            <a:r>
              <a:rPr lang="ru-RU" b="1" dirty="0" smtClean="0"/>
              <a:t> район,</a:t>
            </a:r>
            <a:endParaRPr lang="ru-RU" dirty="0" smtClean="0"/>
          </a:p>
          <a:p>
            <a:pPr lvl="0"/>
            <a:r>
              <a:rPr lang="ru-RU" b="1" dirty="0" smtClean="0"/>
              <a:t>Савельев Сергей Николаевич – учитель МБОУ «Лицей № 129» г.Барнаул,</a:t>
            </a:r>
            <a:endParaRPr lang="ru-RU" dirty="0" smtClean="0"/>
          </a:p>
          <a:p>
            <a:pPr lvl="0"/>
            <a:r>
              <a:rPr lang="ru-RU" b="1" dirty="0" smtClean="0"/>
              <a:t>Черных Любовь Михайловна – учитель МБОУ «СОШ №98» г.Барнаул</a:t>
            </a:r>
            <a:endParaRPr lang="ru-RU" dirty="0" smtClean="0"/>
          </a:p>
          <a:p>
            <a:endParaRPr lang="ru-RU" b="1" dirty="0" smtClean="0"/>
          </a:p>
          <a:p>
            <a:endParaRPr lang="ru-RU" b="1" dirty="0" smtClean="0"/>
          </a:p>
        </p:txBody>
      </p:sp>
      <p:pic>
        <p:nvPicPr>
          <p:cNvPr id="4" name="Picture 8" descr="http://5klass.net/datas/obschestvoznanie/Rol-SMI-v-politicheskoj-zhizni/0003-003-Osnovnye-terminy-i-ponjatija.jpg"/>
          <p:cNvPicPr>
            <a:picLocks noChangeAspect="1" noChangeArrowheads="1"/>
          </p:cNvPicPr>
          <p:nvPr/>
        </p:nvPicPr>
        <p:blipFill>
          <a:blip r:embed="rId2" cstate="print"/>
          <a:srcRect l="29548" t="49028" r="39201" b="4097"/>
          <a:stretch>
            <a:fillRect/>
          </a:stretch>
        </p:blipFill>
        <p:spPr bwMode="auto">
          <a:xfrm>
            <a:off x="179512" y="188640"/>
            <a:ext cx="2857520" cy="1800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Место занятия в системе образования: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8  класс,  внеурочная деятельность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Область применения: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данную методическую разработку можно использовать в качестве  внеурочной деятельности, фрагменты методической разработки можно применять на уроках математики (интегрированный урок), обществознания.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Цели: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образовательные: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знакомство учащихся с сущностью, видами и структурой налогов, их функциями в современном обществе;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развивающие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формирование у учащихся основ налоговой культуры, развитие у них аналитического и логического мышления;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воспитательная: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адекватного отношения школьников к налогам, воспитание экономически грамотного, отвечающего за свои решения гражданина.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Планируемые результаты: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предметные: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умение дать определение понятию «налог», умение решать задачи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личностные: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принятие и освоение социальной роли обучающегося; развитие навыков сотрудничества со взрослыми и сверстниками в разных социальных ситуациях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самостоятельное  формулирование  и выражение своих мыслей с достаточной полнотой и точностью; излагать свое мнение и аргументировать свою точку зрения; договариваться и приходить к общему решению в сотрудничестве; умение сравнивать; доказывать; анализировать; умение контролировать и оценивать учебные действия.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Основные понятия: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налог, объект налогообложения, налоговая база, ставка налога, прямые и косвенные налоги, государственный бюджет, налоговая система в РФ.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Оборудование урока: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ПК, проектор, раздаточный материал, цветные карточки.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этапы занятия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Организационный момент – 3 мин.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 усвоения новых знаний – 20 мин.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в группах – 15 мин.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Рефлексия – 3 мин.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Подведение итогов – 2 мин.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Домашнее задание – 2 мин.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Материалы занятия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О чем идет речь в тексте?</a:t>
            </a:r>
            <a:endParaRPr lang="ru-RU" dirty="0" smtClean="0"/>
          </a:p>
          <a:p>
            <a:pPr marL="0" indent="3619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«Это является одним из важнейших признаков любого государства. Многие исторические события начинались в результате конфликтов из-за них. По словам Н. Тургенева: «Они,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определительней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сказать, дурные их системы, были одною из причин как видно из истории, что нидерландцы сделались независимыми от Испании, швейцарцы от Австрии,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фрисландцы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 Дании, и, наконец,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козаки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 Польши…».</a:t>
            </a:r>
          </a:p>
          <a:p>
            <a:pPr marL="0" indent="3619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Кроме того, борьба североамериканских колоний Англии за независимость (1775—1783 гг.) была во многом обусловлена принятием английским парламентом закона о нём?»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266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Темы занятий для изучения раздела «Налоги и налоговая система»</vt:lpstr>
      <vt:lpstr>Актуальность изучения темы</vt:lpstr>
      <vt:lpstr>Разработка занятия: «Налоговая система в Российской Федерации» (для учащихся 8-9 классов)</vt:lpstr>
      <vt:lpstr>Слайд 4</vt:lpstr>
      <vt:lpstr>Слайд 5</vt:lpstr>
      <vt:lpstr>Слайд 6</vt:lpstr>
      <vt:lpstr>Слайд 7</vt:lpstr>
      <vt:lpstr>Основные этапы занятия</vt:lpstr>
      <vt:lpstr>Материалы занятия</vt:lpstr>
      <vt:lpstr>Слайд 10</vt:lpstr>
      <vt:lpstr>Схема</vt:lpstr>
      <vt:lpstr>Схема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темы: «Особенности изучения системы налогообложения в РФ: введение». (для учащихся 8-9 классов)</dc:title>
  <dc:creator>User</dc:creator>
  <cp:lastModifiedBy>asus</cp:lastModifiedBy>
  <cp:revision>28</cp:revision>
  <dcterms:created xsi:type="dcterms:W3CDTF">2016-11-17T04:48:37Z</dcterms:created>
  <dcterms:modified xsi:type="dcterms:W3CDTF">2016-12-09T15:43:01Z</dcterms:modified>
</cp:coreProperties>
</file>