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sldIdLst>
    <p:sldId id="264" r:id="rId2"/>
    <p:sldId id="265" r:id="rId3"/>
    <p:sldId id="263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80000"/>
    <a:srgbClr val="800000"/>
    <a:srgbClr val="000000"/>
    <a:srgbClr val="FFF3F3"/>
    <a:srgbClr val="86001A"/>
    <a:srgbClr val="A5002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30289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«Содержание и методика преподавания тем по банковским услугам и отношениям людей с банками»</a:t>
            </a:r>
            <a:endParaRPr lang="ru-RU" dirty="0">
              <a:effectLst>
                <a:glow rad="101600">
                  <a:schemeClr val="accent1">
                    <a:lumMod val="40000"/>
                    <a:lumOff val="60000"/>
                    <a:alpha val="60000"/>
                  </a:schemeClr>
                </a:glo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3314"/>
            <a:ext cx="6400800" cy="2330374"/>
          </a:xfrm>
        </p:spPr>
        <p:txBody>
          <a:bodyPr/>
          <a:lstStyle/>
          <a:p>
            <a:r>
              <a:rPr lang="ru-RU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елевая </a:t>
            </a:r>
            <a:r>
              <a:rPr lang="ru-RU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аудитория: </a:t>
            </a:r>
            <a:endParaRPr lang="ru-RU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старшая </a:t>
            </a:r>
            <a:r>
              <a:rPr lang="ru-RU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школа - 10,11 класс, студенты </a:t>
            </a:r>
            <a:r>
              <a:rPr lang="ru-RU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</a:t>
            </a:r>
            <a:endParaRPr lang="ru-RU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996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0668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«Содержание и методика преподавания тем по банковским услугам и отношениям людей с банками»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599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1857389"/>
                <a:gridCol w="3214710"/>
                <a:gridCol w="2686038"/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пп</a:t>
                      </a:r>
                      <a:endParaRPr kumimoji="0" lang="ru-RU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glow rad="101600">
                            <a:schemeClr val="accent1">
                              <a:lumMod val="40000"/>
                              <a:lumOff val="60000"/>
                              <a:alpha val="60000"/>
                            </a:schemeClr>
                          </a:glow>
                        </a:effectLst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Участник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Форма занятия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Ланская С.А.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Виды банковских операций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Деловая игра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Крылова О.А.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Изучение денежных знаков различного достоинства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Мастер-класс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Дюжикова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Банковский кредит как технология удовлетворения                           заявленной заёмщиком финансовой потребности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Деловая игра</a:t>
                      </a:r>
                    </a:p>
                    <a:p>
                      <a:pPr marL="0" algn="l" defTabSz="914400" rtl="0" eaLnBrk="1" latinLnBrk="0" hangingPunct="1"/>
                      <a:endParaRPr kumimoji="0" lang="ru-RU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glow rad="101600">
                            <a:schemeClr val="accent1">
                              <a:lumMod val="40000"/>
                              <a:lumOff val="60000"/>
                              <a:alpha val="60000"/>
                            </a:schemeClr>
                          </a:glow>
                        </a:effectLst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Янович С.А.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Возможности банковских онлайн-сервисов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Мастер-класс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Куличева Н.С.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Деньги, банки, кредиты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glow rad="101600">
                              <a:schemeClr val="accent1">
                                <a:lumMod val="40000"/>
                                <a:lumOff val="60000"/>
                                <a:alpha val="60000"/>
                              </a:schemeClr>
                            </a:glo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Мозговой штурм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65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500570"/>
            <a:ext cx="1011449" cy="2143140"/>
          </a:xfrm>
          <a:prstGeom prst="rect">
            <a:avLst/>
          </a:prstGeom>
        </p:spPr>
      </p:pic>
      <p:pic>
        <p:nvPicPr>
          <p:cNvPr id="13" name="Рисунок 12" descr="Bank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9058" y="4071942"/>
            <a:ext cx="3286116" cy="2406748"/>
          </a:xfrm>
          <a:prstGeom prst="rect">
            <a:avLst/>
          </a:prstGeom>
        </p:spPr>
      </p:pic>
      <p:pic>
        <p:nvPicPr>
          <p:cNvPr id="10" name="Рисунок 9" descr="student-hurry-2810551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1538" y="4572008"/>
            <a:ext cx="1227187" cy="2071702"/>
          </a:xfrm>
          <a:prstGeom prst="rect">
            <a:avLst/>
          </a:prstGeom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36119"/>
            <a:ext cx="9144000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«Содержание и методика преподавания тем по банковским услугам и отношениям людей с банками»</a:t>
            </a:r>
            <a:endParaRPr lang="ru-RU" sz="2400" dirty="0" smtClean="0">
              <a:effectLst>
                <a:glow rad="101600">
                  <a:schemeClr val="accent1">
                    <a:lumMod val="40000"/>
                    <a:lumOff val="6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Тема занятия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«Виды банковских операций».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Категория обучающихся 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– старшие школьники (10,11 классы), студенты СПО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Итоговое практико-ориентированное занятие 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Форма занятия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Деловая игра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Через итоговое практико-ориентированное занятие повторить: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-основные функции банков, и их роль в экономике;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-классификацию коммерческих банков, виды банковских операций и виды депозитов;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-основные принципы кредитования</a:t>
            </a:r>
          </a:p>
        </p:txBody>
      </p:sp>
      <p:pic>
        <p:nvPicPr>
          <p:cNvPr id="9" name="Рисунок 8" descr="224142-aab3238922bcc25a6f606eb525ffdc5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85984" y="4643446"/>
            <a:ext cx="1727996" cy="2000264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4" name="Рисунок 13" descr="21572649-Female-lecturer-winking-with-pointer-stick-File-contains-Gradients--Stock-Phot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58016" y="4572008"/>
            <a:ext cx="1785950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36119"/>
            <a:ext cx="9144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«Содержание и методика преподавания тем по банковским услугам и отношениям людей с банками»</a:t>
            </a:r>
            <a:endParaRPr lang="ru-RU" sz="2400" dirty="0" smtClean="0">
              <a:effectLst>
                <a:glow rad="101600">
                  <a:schemeClr val="accent1">
                    <a:lumMod val="40000"/>
                    <a:lumOff val="6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Тема занятия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«Изучение денежных знаков различного достоинства».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Категория обучающихся 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– старшие школьники (10,11 классы), студенты СПО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Итоговое практико-ориентированное занятие 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Форма занятия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Мастер-класс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ознакомить студентов с действующими денежными знаками РФ;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составить перечень степеней защиты российского рубля (аверс и реверс);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развить умения свободно ориентироваться в степенях защиты банкнот Российской Федерации;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обеспечить возможность передачи информации от преподавателя к обучающимся в наглядной, </a:t>
            </a:r>
            <a:r>
              <a:rPr lang="ru-RU" sz="2000" dirty="0" err="1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практикоориентированной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форме.</a:t>
            </a:r>
          </a:p>
        </p:txBody>
      </p:sp>
      <p:pic>
        <p:nvPicPr>
          <p:cNvPr id="3" name="Рисунок 2" descr="depositphotos_2409898-Russian-rubl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4214818"/>
            <a:ext cx="3121152" cy="2340864"/>
          </a:xfrm>
          <a:prstGeom prst="rect">
            <a:avLst/>
          </a:prstGeom>
        </p:spPr>
      </p:pic>
      <p:pic>
        <p:nvPicPr>
          <p:cNvPr id="4" name="Рисунок 3" descr="i_05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3702" y="4500570"/>
            <a:ext cx="2143140" cy="2075462"/>
          </a:xfrm>
          <a:prstGeom prst="rect">
            <a:avLst/>
          </a:prstGeom>
        </p:spPr>
      </p:pic>
      <p:pic>
        <p:nvPicPr>
          <p:cNvPr id="5" name="Рисунок 4" descr="176253_632_canny_pi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6116" y="4643446"/>
            <a:ext cx="2928958" cy="18539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36119"/>
            <a:ext cx="9144000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«Содержание и методика преподавания тем по банковским услугам и отношениям людей с банками»</a:t>
            </a:r>
            <a:endParaRPr lang="ru-RU" sz="2400" dirty="0" smtClean="0">
              <a:effectLst>
                <a:glow rad="101600">
                  <a:schemeClr val="accent1">
                    <a:lumMod val="40000"/>
                    <a:lumOff val="6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Тема занятия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«Банковский кредит как технология удовлетворения заявленной заёмщиком финансовой потребности».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Категория обучающихся 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– старшие школьники (10,11 классы), студенты СПО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Итоговое практико-ориентированное занятие 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Форма занятия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Деловая игра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различать виды кредитов и сферу их использования;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решать прикладные задачи на расчет процентной ставки по кредиту</a:t>
            </a:r>
          </a:p>
        </p:txBody>
      </p:sp>
      <p:pic>
        <p:nvPicPr>
          <p:cNvPr id="3" name="Рисунок 2" descr="potreb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3571876"/>
            <a:ext cx="6929486" cy="3032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36119"/>
            <a:ext cx="9144000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«Содержание и методика преподавания тем по банковским услугам и отношениям людей с банками»</a:t>
            </a:r>
            <a:endParaRPr lang="ru-RU" sz="2400" dirty="0" smtClean="0">
              <a:effectLst>
                <a:glow rad="101600">
                  <a:schemeClr val="accent1">
                    <a:lumMod val="40000"/>
                    <a:lumOff val="6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Тема занятия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«Возможности банковских онлайн-сервисов»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Категория обучающихся 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– старшие школьники (10,11 классы), студенты СПО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Практико-ориентированное занятие 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Форма занятия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Мастер-класс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ознакомить студентов с действующими </a:t>
            </a:r>
            <a:r>
              <a:rPr lang="ru-RU" sz="2000" dirty="0" err="1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- сервисами Сбербанка;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составить перечень услуг возможных к предложению со стороны Сбербанка;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развить умения свободно ориентироваться в банковских продуктах и услугах;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обеспечить возможность передачи информации от преподавателя к студентам, от студентов к потенциальным потребителям банковских услуг.</a:t>
            </a:r>
          </a:p>
        </p:txBody>
      </p:sp>
      <p:pic>
        <p:nvPicPr>
          <p:cNvPr id="3" name="Рисунок 2" descr="i-bank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5" y="4214818"/>
            <a:ext cx="3245735" cy="2428892"/>
          </a:xfrm>
          <a:prstGeom prst="rect">
            <a:avLst/>
          </a:prstGeom>
        </p:spPr>
      </p:pic>
      <p:pic>
        <p:nvPicPr>
          <p:cNvPr id="4" name="Рисунок 3" descr="online-banki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578" y="3857628"/>
            <a:ext cx="2000232" cy="2833662"/>
          </a:xfrm>
          <a:prstGeom prst="rect">
            <a:avLst/>
          </a:prstGeom>
        </p:spPr>
      </p:pic>
      <p:pic>
        <p:nvPicPr>
          <p:cNvPr id="5" name="Рисунок 4" descr="15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00496" y="4429132"/>
            <a:ext cx="1950720" cy="1767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36119"/>
            <a:ext cx="91440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«Содержание и методика преподавания тем по банковским услугам и отношениям людей с банками»</a:t>
            </a:r>
            <a:endParaRPr lang="ru-RU" sz="2400" dirty="0" smtClean="0">
              <a:effectLst>
                <a:glow rad="101600">
                  <a:schemeClr val="accent1">
                    <a:lumMod val="40000"/>
                    <a:lumOff val="6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Тема занятия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«Деньги, банки, кредиты».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Категория обучающихся 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– старшие школьники (10,11 классы),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групповая форма работы 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Форма занятия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Мозговой штурм</a:t>
            </a:r>
          </a:p>
          <a:p>
            <a:r>
              <a:rPr lang="ru-RU" sz="2000" b="1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ru-RU" sz="2000" dirty="0" smtClean="0">
                <a:effectLst>
                  <a:glow rad="101600">
                    <a:schemeClr val="accent1">
                      <a:lumMod val="40000"/>
                      <a:lumOff val="6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формирование у обучающихся 10–11 классов необходимых умений и навыков для принятия рациональных решений при командной работе</a:t>
            </a:r>
          </a:p>
        </p:txBody>
      </p:sp>
      <p:pic>
        <p:nvPicPr>
          <p:cNvPr id="3" name="Рисунок 2" descr="1382795979_credit-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3357562"/>
            <a:ext cx="3347250" cy="2714620"/>
          </a:xfrm>
          <a:prstGeom prst="rect">
            <a:avLst/>
          </a:prstGeom>
        </p:spPr>
      </p:pic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4214818"/>
            <a:ext cx="3033721" cy="1707461"/>
          </a:xfrm>
          <a:prstGeom prst="rect">
            <a:avLst/>
          </a:prstGeom>
        </p:spPr>
      </p:pic>
      <p:pic>
        <p:nvPicPr>
          <p:cNvPr id="5" name="Рисунок 4" descr="Проценты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3857628"/>
            <a:ext cx="2214578" cy="22145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542</TotalTime>
  <Words>437</Words>
  <Application>Microsoft Office PowerPoint</Application>
  <PresentationFormat>Экран (4:3)</PresentationFormat>
  <Paragraphs>73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Городская</vt:lpstr>
      <vt:lpstr>«Содержание и методика преподавания тем по банковским услугам и отношениям людей с банками»</vt:lpstr>
      <vt:lpstr>«Содержание и методика преподавания тем по банковским услугам и отношениям людей с банками»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«Директор»</dc:title>
  <dc:creator>User</dc:creator>
  <cp:lastModifiedBy>Крылова Ольга Александровна</cp:lastModifiedBy>
  <cp:revision>102</cp:revision>
  <dcterms:created xsi:type="dcterms:W3CDTF">2016-10-13T00:58:32Z</dcterms:created>
  <dcterms:modified xsi:type="dcterms:W3CDTF">2017-01-25T10:43:04Z</dcterms:modified>
</cp:coreProperties>
</file>