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72" r:id="rId3"/>
    <p:sldId id="260" r:id="rId4"/>
    <p:sldId id="261" r:id="rId5"/>
    <p:sldId id="262" r:id="rId6"/>
    <p:sldId id="264" r:id="rId7"/>
    <p:sldId id="265" r:id="rId8"/>
    <p:sldId id="266" r:id="rId9"/>
    <p:sldId id="267" r:id="rId10"/>
    <p:sldId id="268" r:id="rId11"/>
    <p:sldId id="263" r:id="rId12"/>
    <p:sldId id="273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692EAF-C401-4F59-BF4E-40FEEB156B83}" type="datetimeFigureOut">
              <a:rPr lang="ru-RU" smtClean="0"/>
              <a:t>25.01.2017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7911C2-B9F8-4A34-8827-B4D9EA7884A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7911C2-B9F8-4A34-8827-B4D9EA7884AC}" type="slidenum">
              <a:rPr lang="ru-RU" smtClean="0"/>
              <a:t>15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CA026-A586-42E5-A5C4-A599938C2E8B}" type="datetimeFigureOut">
              <a:rPr lang="ru-RU" smtClean="0"/>
              <a:t>25.01.2017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17A99-C01D-48FC-BE2B-B872B94CC9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CA026-A586-42E5-A5C4-A599938C2E8B}" type="datetimeFigureOut">
              <a:rPr lang="ru-RU" smtClean="0"/>
              <a:t>25.01.2017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17A99-C01D-48FC-BE2B-B872B94CC9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CA026-A586-42E5-A5C4-A599938C2E8B}" type="datetimeFigureOut">
              <a:rPr lang="ru-RU" smtClean="0"/>
              <a:t>25.01.2017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17A99-C01D-48FC-BE2B-B872B94CC9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CA026-A586-42E5-A5C4-A599938C2E8B}" type="datetimeFigureOut">
              <a:rPr lang="ru-RU" smtClean="0"/>
              <a:t>25.01.2017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17A99-C01D-48FC-BE2B-B872B94CC9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CA026-A586-42E5-A5C4-A599938C2E8B}" type="datetimeFigureOut">
              <a:rPr lang="ru-RU" smtClean="0"/>
              <a:t>25.01.2017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17A99-C01D-48FC-BE2B-B872B94CC9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CA026-A586-42E5-A5C4-A599938C2E8B}" type="datetimeFigureOut">
              <a:rPr lang="ru-RU" smtClean="0"/>
              <a:t>25.01.2017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17A99-C01D-48FC-BE2B-B872B94CC9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CA026-A586-42E5-A5C4-A599938C2E8B}" type="datetimeFigureOut">
              <a:rPr lang="ru-RU" smtClean="0"/>
              <a:t>25.01.2017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17A99-C01D-48FC-BE2B-B872B94CC9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CA026-A586-42E5-A5C4-A599938C2E8B}" type="datetimeFigureOut">
              <a:rPr lang="ru-RU" smtClean="0"/>
              <a:t>25.01.2017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17A99-C01D-48FC-BE2B-B872B94CC9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CA026-A586-42E5-A5C4-A599938C2E8B}" type="datetimeFigureOut">
              <a:rPr lang="ru-RU" smtClean="0"/>
              <a:t>25.01.2017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17A99-C01D-48FC-BE2B-B872B94CC9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CA026-A586-42E5-A5C4-A599938C2E8B}" type="datetimeFigureOut">
              <a:rPr lang="ru-RU" smtClean="0"/>
              <a:t>25.01.2017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17A99-C01D-48FC-BE2B-B872B94CC9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CA026-A586-42E5-A5C4-A599938C2E8B}" type="datetimeFigureOut">
              <a:rPr lang="ru-RU" smtClean="0"/>
              <a:t>25.01.2017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17A99-C01D-48FC-BE2B-B872B94CC9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9CA026-A586-42E5-A5C4-A599938C2E8B}" type="datetimeFigureOut">
              <a:rPr lang="ru-RU" smtClean="0"/>
              <a:t>25.01.2017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A17A99-C01D-48FC-BE2B-B872B94CC91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764704"/>
            <a:ext cx="7772400" cy="1470025"/>
          </a:xfrm>
        </p:spPr>
        <p:txBody>
          <a:bodyPr/>
          <a:lstStyle/>
          <a:p>
            <a:r>
              <a:rPr lang="ru-RU" dirty="0"/>
              <a:t>Калькуляция страховых пенсий</a:t>
            </a:r>
          </a:p>
        </p:txBody>
      </p:sp>
      <p:pic>
        <p:nvPicPr>
          <p:cNvPr id="4" name="Рисунок 3" descr="article239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2204864"/>
            <a:ext cx="5904656" cy="38572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Максимальное значение ИПК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77500" lnSpcReduction="20000"/>
          </a:bodyPr>
          <a:lstStyle/>
          <a:p>
            <a:pPr fontAlgn="t">
              <a:buNone/>
            </a:pPr>
            <a:r>
              <a:rPr lang="ru-RU" dirty="0"/>
              <a:t>"ограничитель" годового пенсионного коэффициента - предельное значение пенсионного коэффициента,  выше которого гражданину "не дозволено", "не разрешается" заработать в соответствующем году.  </a:t>
            </a:r>
          </a:p>
          <a:p>
            <a:pPr fontAlgn="t">
              <a:buNone/>
            </a:pPr>
            <a:r>
              <a:rPr lang="ru-RU" dirty="0"/>
              <a:t>В 2015 году этот коэффициент будет равен 7,39, а затем к 2021 году поэтапно возрастет до 10. Далее за каждый календарный год, он будет учитываться в размере:</a:t>
            </a:r>
          </a:p>
          <a:p>
            <a:pPr fontAlgn="t">
              <a:buNone/>
            </a:pPr>
            <a:r>
              <a:rPr lang="ru-RU" dirty="0"/>
              <a:t>1) </a:t>
            </a:r>
            <a:r>
              <a:rPr lang="ru-RU" b="1" dirty="0"/>
              <a:t>не свыше 10</a:t>
            </a:r>
            <a:r>
              <a:rPr lang="ru-RU" dirty="0"/>
              <a:t> (в 2021 г. и далее) - для застрахованных лиц, у которых в соответствующем году </a:t>
            </a:r>
            <a:r>
              <a:rPr lang="ru-RU" b="1" dirty="0"/>
              <a:t>не формируются пенсионные накопления;</a:t>
            </a:r>
            <a:endParaRPr lang="ru-RU" dirty="0"/>
          </a:p>
          <a:p>
            <a:pPr fontAlgn="t">
              <a:buNone/>
            </a:pPr>
            <a:r>
              <a:rPr lang="ru-RU" dirty="0"/>
              <a:t>2) не свыше 6,25 (в 2021 г. и далее) - для застрахованных лиц</a:t>
            </a:r>
            <a:r>
              <a:rPr lang="ru-RU" b="1" dirty="0"/>
              <a:t>, у которых в соответствующем году формируются пенсионные накопления.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∑  НП</a:t>
            </a:r>
            <a:r>
              <a:rPr lang="en-US" b="1" dirty="0" err="1"/>
              <a:t>i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 fontScale="92500" lnSpcReduction="10000"/>
          </a:bodyPr>
          <a:lstStyle/>
          <a:p>
            <a:pPr lvl="0" fontAlgn="t"/>
            <a:r>
              <a:rPr lang="ru-RU" dirty="0"/>
              <a:t>Коэффициент за период прохождения военной службы - 1,8</a:t>
            </a:r>
          </a:p>
          <a:p>
            <a:pPr lvl="0" fontAlgn="t"/>
            <a:r>
              <a:rPr lang="ru-RU" dirty="0"/>
              <a:t>Коэффициент за полный календарный год периода ухода за ребенком составляет:</a:t>
            </a:r>
          </a:p>
          <a:p>
            <a:pPr fontAlgn="t">
              <a:buNone/>
            </a:pPr>
            <a:r>
              <a:rPr lang="ru-RU" dirty="0"/>
              <a:t>1) 1,8 - за первым ребенком до достижения им возраста полутора лет;</a:t>
            </a:r>
          </a:p>
          <a:p>
            <a:pPr fontAlgn="t">
              <a:buNone/>
            </a:pPr>
            <a:r>
              <a:rPr lang="ru-RU" dirty="0"/>
              <a:t>2) 3,6 - за вторым ребенком до достижения им возраста полутора лет;</a:t>
            </a:r>
          </a:p>
          <a:p>
            <a:pPr fontAlgn="t">
              <a:buNone/>
            </a:pPr>
            <a:r>
              <a:rPr lang="ru-RU" dirty="0"/>
              <a:t>3) 5,4 - за третьим или четвертым ребенком до достижения каждым возраста полутора лет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Расчет индивидульного пенсионного коэффициента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60648"/>
            <a:ext cx="9144000" cy="6192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58218"/>
          </a:xfrm>
        </p:spPr>
        <p:txBody>
          <a:bodyPr>
            <a:normAutofit fontScale="90000"/>
          </a:bodyPr>
          <a:lstStyle/>
          <a:p>
            <a:pPr fontAlgn="t"/>
            <a:r>
              <a:rPr lang="ru-RU" sz="3100" b="1" dirty="0"/>
              <a:t>Коэффициент повышения индивидуального пенсионного коэффициента </a:t>
            </a:r>
            <a:r>
              <a:rPr lang="ru-RU" sz="3100" b="1" dirty="0" err="1"/>
              <a:t>КвСП</a:t>
            </a:r>
            <a:br>
              <a:rPr lang="ru-RU" sz="3100" dirty="0"/>
            </a:br>
            <a:r>
              <a:rPr lang="ru-RU" sz="3100" b="1" dirty="0"/>
              <a:t>(применяется в случае выхода на пенсию позднее установленного срока)</a:t>
            </a:r>
            <a:br>
              <a:rPr lang="ru-RU" dirty="0"/>
            </a:br>
            <a:endParaRPr lang="ru-RU" dirty="0"/>
          </a:p>
        </p:txBody>
      </p:sp>
      <p:pic>
        <p:nvPicPr>
          <p:cNvPr id="4" name="Содержимое 3" descr="Коэффициенты повышения индивидуального пенсионного коэффициента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916832"/>
            <a:ext cx="9143999" cy="4680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Фиксированная выплата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4293096"/>
            <a:ext cx="8568952" cy="14401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/>
              <a:t>ФВ  в 2016 году составит 4558 рублей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3600" dirty="0"/>
              <a:t>Фиксированная выплата будет увеличиваться на повышающий коэффициент для тех, кто отложит выход на пенсию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363272" cy="5793507"/>
          </a:xfrm>
        </p:spPr>
        <p:txBody>
          <a:bodyPr>
            <a:normAutofit fontScale="92500" lnSpcReduction="20000"/>
          </a:bodyPr>
          <a:lstStyle/>
          <a:p>
            <a:pPr lvl="0" algn="just" fontAlgn="t">
              <a:buNone/>
            </a:pPr>
            <a:r>
              <a:rPr lang="ru-RU" dirty="0"/>
              <a:t>           Размер фиксированной выплаты к страховой пенсии </a:t>
            </a:r>
            <a:r>
              <a:rPr lang="ru-RU" b="1" dirty="0"/>
              <a:t>подлежит ежегодной индексации с 1 февраля</a:t>
            </a:r>
            <a:r>
              <a:rPr lang="ru-RU" dirty="0"/>
              <a:t> на индекс роста потребительских цен за прошедший год.</a:t>
            </a:r>
            <a:br>
              <a:rPr lang="ru-RU" dirty="0"/>
            </a:br>
            <a:r>
              <a:rPr lang="ru-RU" dirty="0"/>
              <a:t> </a:t>
            </a:r>
          </a:p>
          <a:p>
            <a:pPr lvl="0" algn="just" fontAlgn="t">
              <a:buNone/>
            </a:pPr>
            <a:r>
              <a:rPr lang="ru-RU" b="1" dirty="0"/>
              <a:t>           Ежегодно с 1 апреля Правительство РФ вправе принять решение о дополнительном увеличении размера фиксированной выплаты</a:t>
            </a:r>
            <a:r>
              <a:rPr lang="ru-RU" dirty="0"/>
              <a:t> с учетом роста доходов ПФР</a:t>
            </a:r>
          </a:p>
          <a:p>
            <a:pPr lvl="0" algn="just" fontAlgn="t">
              <a:buNone/>
            </a:pPr>
            <a:r>
              <a:rPr lang="ru-RU" dirty="0"/>
              <a:t> </a:t>
            </a:r>
          </a:p>
          <a:p>
            <a:pPr lvl="0" algn="just" fontAlgn="t">
              <a:buNone/>
            </a:pPr>
            <a:r>
              <a:rPr lang="ru-RU" dirty="0"/>
              <a:t>            Для северян, инвалидов и других льготников предусмотрено повышение размера фиксированной выплаты к страховой пенсии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Трудовая пенсия по старости. Структура. 2015 г.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404664"/>
            <a:ext cx="8964488" cy="56886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/>
              <a:t>СТРАХОВАЯ ПЕНСИЯ</a:t>
            </a:r>
            <a:endParaRPr lang="ru-RU" sz="4000" dirty="0"/>
          </a:p>
        </p:txBody>
      </p:sp>
      <p:pic>
        <p:nvPicPr>
          <p:cNvPr id="4" name="Содержимое 3" descr="Формула расчета пенсии по старости по новой формуле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412776"/>
            <a:ext cx="8136904" cy="4901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Расчет индивидульного пенсионного коэффициента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60648"/>
            <a:ext cx="9144000" cy="6192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b="1" dirty="0"/>
              <a:t>Величина индивидуального пенсионного коэффициента за периоды до 1 января 2015 года</a:t>
            </a:r>
            <a:br>
              <a:rPr lang="ru-RU" dirty="0"/>
            </a:br>
            <a:endParaRPr lang="ru-RU" dirty="0"/>
          </a:p>
        </p:txBody>
      </p:sp>
      <p:pic>
        <p:nvPicPr>
          <p:cNvPr id="4" name="Содержимое 3" descr="Расчет индивидуального пенсионного коэффициента до 2015 г.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052736"/>
            <a:ext cx="8568952" cy="5256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584176"/>
          </a:xfrm>
        </p:spPr>
        <p:txBody>
          <a:bodyPr>
            <a:normAutofit fontScale="90000"/>
          </a:bodyPr>
          <a:lstStyle/>
          <a:p>
            <a:r>
              <a:rPr lang="ru-RU" dirty="0"/>
              <a:t> </a:t>
            </a:r>
            <a:r>
              <a:rPr lang="ru-RU" b="1" dirty="0"/>
              <a:t> </a:t>
            </a:r>
            <a:r>
              <a:rPr lang="ru-RU" sz="3600" b="1" dirty="0"/>
              <a:t>Величина индивидуального пенсионного коэффициента за периоды после 1 января 2015 года</a:t>
            </a:r>
            <a:br>
              <a:rPr lang="ru-RU" dirty="0"/>
            </a:br>
            <a:endParaRPr lang="ru-RU" dirty="0"/>
          </a:p>
        </p:txBody>
      </p:sp>
      <p:pic>
        <p:nvPicPr>
          <p:cNvPr id="4" name="Содержимое 3" descr="Расчет индивидуального пенсионного коэффициента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412776"/>
            <a:ext cx="9144000" cy="5040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Autofit/>
          </a:bodyPr>
          <a:lstStyle/>
          <a:p>
            <a:r>
              <a:rPr lang="ru-RU" sz="3200" b="1" dirty="0"/>
              <a:t>Величина годового пенсионного коэффициента (</a:t>
            </a:r>
            <a:r>
              <a:rPr lang="ru-RU" sz="3200" b="1" dirty="0" err="1"/>
              <a:t>ИПКгод</a:t>
            </a:r>
            <a:r>
              <a:rPr lang="ru-RU" sz="3200" b="1" dirty="0"/>
              <a:t>)</a:t>
            </a:r>
            <a:br>
              <a:rPr lang="ru-RU" sz="3200" dirty="0"/>
            </a:br>
            <a:endParaRPr lang="ru-RU" sz="3200" dirty="0"/>
          </a:p>
        </p:txBody>
      </p:sp>
      <p:pic>
        <p:nvPicPr>
          <p:cNvPr id="4" name="Содержимое 3" descr="Годовой пенсионный коэффициент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268760"/>
            <a:ext cx="8784976" cy="5112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260648"/>
            <a:ext cx="8640960" cy="6336704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/>
              <a:t>СВ год</a:t>
            </a:r>
            <a:r>
              <a:rPr lang="ru-RU" dirty="0"/>
              <a:t> - сумма страховых взносов </a:t>
            </a:r>
            <a:r>
              <a:rPr lang="ru-RU" b="1" dirty="0"/>
              <a:t>на страховую пенсию</a:t>
            </a:r>
            <a:r>
              <a:rPr lang="ru-RU" dirty="0"/>
              <a:t> по старости в размере, рассчитываемом исходя из индивидуальной части тарифа страховых взносов:  (16 % или 10 %)</a:t>
            </a:r>
          </a:p>
          <a:p>
            <a:pPr algn="ctr" fontAlgn="t">
              <a:buNone/>
            </a:pPr>
            <a:r>
              <a:rPr lang="ru-RU" b="1" dirty="0"/>
              <a:t>СВ год = Годовая зарплата </a:t>
            </a:r>
            <a:r>
              <a:rPr lang="ru-RU" b="1" dirty="0" err="1"/>
              <a:t>х</a:t>
            </a:r>
            <a:r>
              <a:rPr lang="ru-RU" b="1" dirty="0"/>
              <a:t> 0,16</a:t>
            </a:r>
            <a:endParaRPr lang="ru-RU" dirty="0"/>
          </a:p>
          <a:p>
            <a:pPr fontAlgn="t">
              <a:buNone/>
            </a:pPr>
            <a:r>
              <a:rPr lang="ru-RU" dirty="0"/>
              <a:t>    Если гражданин </a:t>
            </a:r>
            <a:r>
              <a:rPr lang="ru-RU" b="1" dirty="0"/>
              <a:t>формирует</a:t>
            </a:r>
            <a:r>
              <a:rPr lang="ru-RU" dirty="0"/>
              <a:t> </a:t>
            </a:r>
            <a:r>
              <a:rPr lang="ru-RU" b="1" dirty="0"/>
              <a:t>накопительную пенсию</a:t>
            </a:r>
            <a:r>
              <a:rPr lang="ru-RU" dirty="0"/>
              <a:t>  и его годовая зарплата не превышает предельной величины базы, то:</a:t>
            </a:r>
          </a:p>
          <a:p>
            <a:pPr algn="ctr" fontAlgn="t">
              <a:buNone/>
            </a:pPr>
            <a:r>
              <a:rPr lang="ru-RU" b="1" dirty="0"/>
              <a:t>СВ год = Годовая зарплата </a:t>
            </a:r>
            <a:r>
              <a:rPr lang="ru-RU" b="1" dirty="0" err="1"/>
              <a:t>х</a:t>
            </a:r>
            <a:r>
              <a:rPr lang="ru-RU" b="1" dirty="0"/>
              <a:t> 0,10.</a:t>
            </a:r>
            <a:endParaRPr lang="ru-RU" dirty="0"/>
          </a:p>
          <a:p>
            <a:pPr fontAlgn="t">
              <a:buNone/>
            </a:pPr>
            <a:r>
              <a:rPr lang="ru-RU" dirty="0"/>
              <a:t>   </a:t>
            </a:r>
          </a:p>
          <a:p>
            <a:pPr fontAlgn="t">
              <a:buNone/>
            </a:pPr>
            <a:r>
              <a:rPr lang="ru-RU" dirty="0"/>
              <a:t> Для тех, чья годовая зарплата равна или превышает предельную величину базы:   </a:t>
            </a:r>
          </a:p>
          <a:p>
            <a:pPr algn="ctr" fontAlgn="t">
              <a:buNone/>
            </a:pPr>
            <a:r>
              <a:rPr lang="ru-RU" b="1" dirty="0"/>
              <a:t>СВ год = НСВ год</a:t>
            </a:r>
            <a:endParaRPr lang="ru-RU" dirty="0"/>
          </a:p>
          <a:p>
            <a:pPr fontAlgn="t"/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404664"/>
            <a:ext cx="8496944" cy="5976664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/>
              <a:t>НСВ год</a:t>
            </a:r>
            <a:r>
              <a:rPr lang="ru-RU" dirty="0"/>
              <a:t> - нормативный размер страховых взносов, рассчитываемый как произведение максимального тарифа отчислений в размере, эквивалентном </a:t>
            </a:r>
            <a:r>
              <a:rPr lang="ru-RU" b="1" dirty="0"/>
              <a:t>индивидуальной части тарифа страховых взносов</a:t>
            </a:r>
            <a:r>
              <a:rPr lang="ru-RU" dirty="0"/>
              <a:t> на финансирование страховой пенсии по старости, и </a:t>
            </a:r>
            <a:r>
              <a:rPr lang="ru-RU" b="1" dirty="0"/>
              <a:t>предельной величины базы</a:t>
            </a:r>
            <a:r>
              <a:rPr lang="ru-RU" dirty="0"/>
              <a:t> для начисления страховых взносов в ПФР за соответствующий календарный год</a:t>
            </a:r>
          </a:p>
          <a:p>
            <a:pPr algn="ctr" fontAlgn="t">
              <a:buNone/>
            </a:pPr>
            <a:r>
              <a:rPr lang="ru-RU" b="1" dirty="0"/>
              <a:t>НСВ год = 0,16 </a:t>
            </a:r>
            <a:r>
              <a:rPr lang="ru-RU" b="1" dirty="0" err="1"/>
              <a:t>х</a:t>
            </a:r>
            <a:r>
              <a:rPr lang="ru-RU" b="1" dirty="0"/>
              <a:t> Пред. Вел. Базы</a:t>
            </a:r>
            <a:endParaRPr lang="ru-RU" dirty="0"/>
          </a:p>
          <a:p>
            <a:pPr fontAlgn="t">
              <a:buNone/>
            </a:pPr>
            <a:r>
              <a:rPr lang="ru-RU" dirty="0"/>
              <a:t>В 2015 г предельная величина базы принята равной </a:t>
            </a:r>
            <a:r>
              <a:rPr lang="ru-RU" b="1" dirty="0"/>
              <a:t>711 000 руб</a:t>
            </a:r>
            <a:r>
              <a:rPr lang="ru-RU" i="1" dirty="0"/>
              <a:t>. </a:t>
            </a:r>
          </a:p>
          <a:p>
            <a:pPr fontAlgn="t">
              <a:buNone/>
            </a:pPr>
            <a:r>
              <a:rPr lang="ru-RU" i="1" dirty="0"/>
              <a:t>В 2016 г – 796 000 рублей</a:t>
            </a:r>
          </a:p>
          <a:p>
            <a:pPr fontAlgn="t">
              <a:buNone/>
            </a:pPr>
            <a:r>
              <a:rPr lang="ru-RU" i="1" dirty="0"/>
              <a:t>В 2017 г. – 876 000 рублей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</TotalTime>
  <Words>166</Words>
  <Application>Microsoft Office PowerPoint</Application>
  <PresentationFormat>Экран (4:3)</PresentationFormat>
  <Paragraphs>37</Paragraphs>
  <Slides>15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8" baseType="lpstr">
      <vt:lpstr>Arial</vt:lpstr>
      <vt:lpstr>Calibri</vt:lpstr>
      <vt:lpstr>Тема Office</vt:lpstr>
      <vt:lpstr>Калькуляция страховых пенсий</vt:lpstr>
      <vt:lpstr>Презентация PowerPoint</vt:lpstr>
      <vt:lpstr>СТРАХОВАЯ ПЕНСИЯ</vt:lpstr>
      <vt:lpstr>Презентация PowerPoint</vt:lpstr>
      <vt:lpstr>Величина индивидуального пенсионного коэффициента за периоды до 1 января 2015 года </vt:lpstr>
      <vt:lpstr>  Величина индивидуального пенсионного коэффициента за периоды после 1 января 2015 года </vt:lpstr>
      <vt:lpstr>Величина годового пенсионного коэффициента (ИПКгод) </vt:lpstr>
      <vt:lpstr>Презентация PowerPoint</vt:lpstr>
      <vt:lpstr>Презентация PowerPoint</vt:lpstr>
      <vt:lpstr>Максимальное значение ИПК</vt:lpstr>
      <vt:lpstr>∑  НПi</vt:lpstr>
      <vt:lpstr>Презентация PowerPoint</vt:lpstr>
      <vt:lpstr>Коэффициент повышения индивидуального пенсионного коэффициента КвСП (применяется в случае выхода на пенсию позднее установленного срока) </vt:lpstr>
      <vt:lpstr>Фиксированная выплата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Калькуляция страховых пенсий</dc:title>
  <dc:creator>Владелец</dc:creator>
  <cp:lastModifiedBy>Николай Авдеев</cp:lastModifiedBy>
  <cp:revision>29</cp:revision>
  <dcterms:created xsi:type="dcterms:W3CDTF">2014-10-03T10:02:26Z</dcterms:created>
  <dcterms:modified xsi:type="dcterms:W3CDTF">2017-01-25T06:38:53Z</dcterms:modified>
</cp:coreProperties>
</file>