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44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9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9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2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8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5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1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9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D579-34B8-41C8-951D-3E2F799AE4D3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72767C-5D82-47FD-B30D-4A6E6016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1928"/>
            <a:ext cx="9144000" cy="1250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МЕТОДИКА ПРЕПОДАВАНИЯ КУРСА ФИНАНСОВОЙ ГРАМОТНОСТИ РАЗЛИЧНЫМ КАТЕГОРИЯМ ОБУЧАЮЩИХСЯ»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995" y="1634048"/>
            <a:ext cx="6601839" cy="3498979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занятий по изучению темы «Содержание и методика преподавания тем по пенсионному и социальному обеспечению граждан»  в условиях реализации ФГОС СПО 40.02.01 Право и организация социального обеспечения</a:t>
            </a:r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03" y="1984444"/>
            <a:ext cx="4669277" cy="37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221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                  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131" y="1091682"/>
            <a:ext cx="9666481" cy="5430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Образовательные</a:t>
            </a:r>
            <a:r>
              <a:rPr lang="ru-RU" dirty="0"/>
              <a:t>:</a:t>
            </a:r>
          </a:p>
          <a:p>
            <a:r>
              <a:rPr lang="ru-RU" sz="1900" dirty="0"/>
              <a:t>обобщить и систематизировать знания, полученные в процессе изучения дисциплин ;</a:t>
            </a:r>
          </a:p>
          <a:p>
            <a:pPr marL="0" indent="0">
              <a:buNone/>
            </a:pPr>
            <a:r>
              <a:rPr lang="ru-RU" b="1" dirty="0"/>
              <a:t>Воспитательные:</a:t>
            </a:r>
          </a:p>
          <a:p>
            <a:r>
              <a:rPr lang="ru-RU" sz="1900" dirty="0"/>
              <a:t>способствовать развитию творческой активности;</a:t>
            </a:r>
          </a:p>
          <a:p>
            <a:r>
              <a:rPr lang="ru-RU" sz="1900" dirty="0"/>
              <a:t>сформировать культуру общения;</a:t>
            </a:r>
          </a:p>
          <a:p>
            <a:r>
              <a:rPr lang="ru-RU" sz="1900" dirty="0"/>
              <a:t>воспитать уважение к нормам права, сформировать правовое мышление и выработать привычки к выполнению законов.</a:t>
            </a:r>
          </a:p>
          <a:p>
            <a:pPr marL="0" indent="0">
              <a:buNone/>
            </a:pPr>
            <a:r>
              <a:rPr lang="ru-RU" b="1" dirty="0"/>
              <a:t>Развивающие:</a:t>
            </a:r>
          </a:p>
          <a:p>
            <a:r>
              <a:rPr lang="ru-RU" sz="1900" dirty="0"/>
              <a:t>сформировать умения и навыки самостоятельного умственного труд;</a:t>
            </a:r>
          </a:p>
          <a:p>
            <a:r>
              <a:rPr lang="ru-RU" sz="1900" dirty="0"/>
              <a:t>развивать умение коллективной деятельности в работе;</a:t>
            </a:r>
          </a:p>
          <a:p>
            <a:r>
              <a:rPr lang="ru-RU" sz="1900" dirty="0"/>
              <a:t>приобщение к самостоятельной исследовательской работе.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                            Материалы и оборудование</a:t>
            </a:r>
            <a:r>
              <a:rPr lang="ru-RU" sz="1900" b="1" dirty="0">
                <a:solidFill>
                  <a:schemeClr val="tx1"/>
                </a:solidFill>
              </a:rPr>
              <a:t>: </a:t>
            </a:r>
            <a:endParaRPr lang="ru-RU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900" dirty="0"/>
              <a:t>Оформленные - 3 станции, маршрутные карты, раздаточный материал с заданиями (бланки викторины, кроссворд, задачи), оценочные бланки, грамоты участникам и победителям.</a:t>
            </a:r>
          </a:p>
          <a:p>
            <a:pPr marL="0" indent="0">
              <a:buNone/>
            </a:pPr>
            <a:r>
              <a:rPr lang="ru-RU" sz="1900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9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10061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pPr algn="ctr"/>
            <a:r>
              <a:rPr lang="ru-RU" dirty="0"/>
              <a:t>Участники 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34157"/>
              </p:ext>
            </p:extLst>
          </p:nvPr>
        </p:nvGraphicFramePr>
        <p:xfrm>
          <a:off x="838200" y="1092199"/>
          <a:ext cx="10647784" cy="480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33">
                  <a:extLst>
                    <a:ext uri="{9D8B030D-6E8A-4147-A177-3AD203B41FA5}">
                      <a16:colId xmlns:a16="http://schemas.microsoft.com/office/drawing/2014/main" val="1982185811"/>
                    </a:ext>
                  </a:extLst>
                </a:gridCol>
                <a:gridCol w="3191069">
                  <a:extLst>
                    <a:ext uri="{9D8B030D-6E8A-4147-A177-3AD203B41FA5}">
                      <a16:colId xmlns:a16="http://schemas.microsoft.com/office/drawing/2014/main" val="4167099738"/>
                    </a:ext>
                  </a:extLst>
                </a:gridCol>
                <a:gridCol w="4373336">
                  <a:extLst>
                    <a:ext uri="{9D8B030D-6E8A-4147-A177-3AD203B41FA5}">
                      <a16:colId xmlns:a16="http://schemas.microsoft.com/office/drawing/2014/main" val="3687989732"/>
                    </a:ext>
                  </a:extLst>
                </a:gridCol>
                <a:gridCol w="2661946">
                  <a:extLst>
                    <a:ext uri="{9D8B030D-6E8A-4147-A177-3AD203B41FA5}">
                      <a16:colId xmlns:a16="http://schemas.microsoft.com/office/drawing/2014/main" val="3409048605"/>
                    </a:ext>
                  </a:extLst>
                </a:gridCol>
              </a:tblGrid>
              <a:tr h="10679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разработки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Целевая аудитория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48898"/>
                  </a:ext>
                </a:extLst>
              </a:tr>
              <a:tr h="1600049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Авдеева Елена Алексеевна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Методическая разработка урока «Алгоритм расчета страховых пенсий»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курс СПО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977012"/>
                  </a:ext>
                </a:extLst>
              </a:tr>
              <a:tr h="1067989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Луцык</a:t>
                      </a:r>
                      <a:r>
                        <a:rPr lang="ru-RU" dirty="0"/>
                        <a:t> Нелли Ивановна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Дискуссионный клуб  на тему «Повышение пенсионного возраста»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курс СПО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372699"/>
                  </a:ext>
                </a:extLst>
              </a:tr>
              <a:tr h="1067989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Арзуманова</a:t>
                      </a:r>
                      <a:r>
                        <a:rPr lang="ru-RU" dirty="0"/>
                        <a:t> Анна </a:t>
                      </a:r>
                      <a:r>
                        <a:rPr lang="ru-RU" dirty="0" err="1"/>
                        <a:t>Арменовна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Интеллектуальный квест «Хочу все знать!»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курс СПО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87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84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0681"/>
          </a:xfrm>
        </p:spPr>
        <p:txBody>
          <a:bodyPr/>
          <a:lstStyle/>
          <a:p>
            <a:r>
              <a:rPr lang="ru-RU" dirty="0"/>
              <a:t>Актуальность проекта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повышения общей финансовой грамотности обучающихся в рамках государственной программы;</a:t>
            </a:r>
          </a:p>
          <a:p>
            <a:pPr indent="539750" algn="just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подготовка квалифицированных юристов, свободно ориентирующихся в вопросах пенсионного и социального обе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спечения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76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875" y="176240"/>
            <a:ext cx="8911687" cy="924772"/>
          </a:xfrm>
        </p:spPr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3391" y="1026367"/>
            <a:ext cx="9288657" cy="542108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материалы, которые помогут в освоении ФГОС СПО «Право и организация социального обеспечения»</a:t>
            </a:r>
          </a:p>
          <a:p>
            <a:pPr marL="0" indent="0">
              <a:buNone/>
            </a:pPr>
            <a:r>
              <a:rPr lang="ru-RU" sz="3200" dirty="0"/>
              <a:t>       </a:t>
            </a:r>
            <a:r>
              <a:rPr lang="ru-RU" sz="4400" dirty="0"/>
              <a:t> </a:t>
            </a:r>
            <a:r>
              <a:rPr lang="ru-RU" sz="4400" b="1" dirty="0"/>
              <a:t>Задачи проекта: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о пенсионных и социальных правах граждан;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умений оценивать, анализировать и систематизировать полученные знания и применять их на практике;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познавательной активности за счет внедрения разных форм работы  (кейсы, дискуссионный клуб, интеллектуальный квест);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работы в команде, взаимодействия с другими участниками.</a:t>
            </a: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6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309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       </a:t>
            </a:r>
            <a:r>
              <a:rPr lang="ru-RU" sz="1900" b="1" i="1" dirty="0"/>
              <a:t>Общие компетенции:</a:t>
            </a:r>
            <a:endParaRPr lang="ru-RU" sz="1900" dirty="0"/>
          </a:p>
          <a:p>
            <a:r>
              <a:rPr lang="ru-RU" dirty="0">
                <a:solidFill>
                  <a:schemeClr val="tx1"/>
                </a:solidFill>
              </a:rPr>
              <a:t>ОК 2. Организовывать собственную деятельность, определять методы и способы выполнения профессиональных задач, оценивать их эффективность и качество.</a:t>
            </a:r>
          </a:p>
          <a:p>
            <a:r>
              <a:rPr lang="ru-RU" dirty="0">
                <a:solidFill>
                  <a:schemeClr val="tx1"/>
                </a:solidFill>
              </a:rPr>
              <a:t>ОК 4. Осуществлять поиск, анализ и оценку информации, необходимой для постановки и решения профессиональных задач, профессионального и личностного развития.</a:t>
            </a:r>
          </a:p>
          <a:p>
            <a:r>
              <a:rPr lang="ru-RU" dirty="0">
                <a:solidFill>
                  <a:schemeClr val="tx1"/>
                </a:solidFill>
              </a:rPr>
              <a:t>ОК 6. Работать в коллективе и команде, обеспечивать ее сплочение, эффективно общаться с коллегами, руководством, потребителями.</a:t>
            </a:r>
          </a:p>
          <a:p>
            <a:r>
              <a:rPr lang="ru-RU" dirty="0">
                <a:solidFill>
                  <a:schemeClr val="tx1"/>
                </a:solidFill>
              </a:rPr>
              <a:t>ОК 9. Ориентироваться в условиях постоянного изменения правовой базы.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b="1" i="1" dirty="0"/>
              <a:t>       </a:t>
            </a:r>
            <a:r>
              <a:rPr lang="ru-RU" sz="1900" b="1" i="1" dirty="0"/>
              <a:t>Профессиональные компетенции:</a:t>
            </a:r>
            <a:endParaRPr lang="ru-RU" sz="1900" dirty="0"/>
          </a:p>
          <a:p>
            <a:r>
              <a:rPr lang="ru-RU" dirty="0">
                <a:solidFill>
                  <a:schemeClr val="tx1"/>
                </a:solidFill>
              </a:rPr>
              <a:t>ПК 1.1. Осуществлять профессиональное толкование нормативных правовых актов для реализации прав граждан в сфере пенсионного обеспечения и социальной защиты.</a:t>
            </a:r>
          </a:p>
          <a:p>
            <a:r>
              <a:rPr lang="ru-RU" dirty="0">
                <a:solidFill>
                  <a:schemeClr val="tx1"/>
                </a:solidFill>
              </a:rPr>
              <a:t>ПК 1.4. Осуществлять установление (назначение, перерасчет, перевод), индексацию и корректировку пенсий, назначение пособий, компенсаций и других социальных выплат, используя информационно – компьютерные технологии.</a:t>
            </a:r>
          </a:p>
          <a:p>
            <a:r>
              <a:rPr lang="ru-RU" dirty="0">
                <a:solidFill>
                  <a:schemeClr val="tx1"/>
                </a:solidFill>
              </a:rPr>
              <a:t>ПК 1.6. Консультировать граждан и представителей юридических лиц по вопросам пенсионного обеспечения и социальной защиты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41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Методическая разработка урока на тему «Алгоритм расчета страховых пенсий»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2133600"/>
            <a:ext cx="9806441" cy="4360506"/>
          </a:xfrm>
        </p:spPr>
        <p:txBody>
          <a:bodyPr/>
          <a:lstStyle/>
          <a:p>
            <a:r>
              <a:rPr lang="ru-RU" dirty="0"/>
              <a:t>Место занятия в системе образования: курсанты 3 курса, специальности 40.02.01 Право и организация социального обеспечения</a:t>
            </a:r>
          </a:p>
          <a:p>
            <a:r>
              <a:rPr lang="ru-RU" dirty="0"/>
              <a:t>Тип занятия: комбинированный урок</a:t>
            </a:r>
          </a:p>
          <a:p>
            <a:r>
              <a:rPr lang="ru-RU" dirty="0"/>
              <a:t>Форма занятия: практическая работа (решение ситуационных задач (кейсы))</a:t>
            </a:r>
          </a:p>
          <a:p>
            <a:r>
              <a:rPr lang="ru-RU" b="1" dirty="0"/>
              <a:t>Цель:</a:t>
            </a:r>
            <a:r>
              <a:rPr lang="ru-RU" dirty="0"/>
              <a:t> изучение алгоритма и закрепление навыка исчисления страховых пенсий.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188" y="4056433"/>
            <a:ext cx="4572000" cy="26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65275" y="382588"/>
            <a:ext cx="10626725" cy="5803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/>
              <a:t>                                      ЗАДАЧИ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Дидактические задачи:</a:t>
            </a:r>
            <a:endParaRPr lang="ru-RU" sz="2000" dirty="0"/>
          </a:p>
          <a:p>
            <a:pPr lvl="0"/>
            <a:r>
              <a:rPr lang="ru-RU" dirty="0"/>
              <a:t>Выстроить алгоритм расчета страховых пенсий</a:t>
            </a:r>
          </a:p>
          <a:p>
            <a:pPr lvl="0"/>
            <a:r>
              <a:rPr lang="ru-RU" dirty="0"/>
              <a:t>Научить анализировать факторы, влияющие на                                                             размер страховых пенсий</a:t>
            </a:r>
          </a:p>
          <a:p>
            <a:pPr lvl="0"/>
            <a:r>
              <a:rPr lang="ru-RU" dirty="0"/>
              <a:t>Развить навык расчета страховых пенсий</a:t>
            </a:r>
          </a:p>
          <a:p>
            <a:pPr marL="0" indent="0">
              <a:buNone/>
            </a:pPr>
            <a:r>
              <a:rPr lang="ru-RU" sz="2000" b="1" dirty="0"/>
              <a:t>                       Развивающая задача</a:t>
            </a:r>
            <a:r>
              <a:rPr lang="ru-RU" b="1" dirty="0"/>
              <a:t>: </a:t>
            </a:r>
            <a:r>
              <a:rPr lang="ru-RU" dirty="0"/>
              <a:t>Формирование навыка самостоятельной работы над поставленными задачами</a:t>
            </a: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sz="2000" b="1" dirty="0"/>
              <a:t>            Воспитательная задача</a:t>
            </a:r>
            <a:r>
              <a:rPr lang="ru-RU" b="1" dirty="0"/>
              <a:t>:</a:t>
            </a:r>
            <a:r>
              <a:rPr lang="ru-RU" dirty="0"/>
              <a:t> Воспитание ответственного отношения к формированию собственных пенсионных прав </a:t>
            </a:r>
          </a:p>
          <a:p>
            <a:pPr marL="0" indent="0">
              <a:buNone/>
            </a:pPr>
            <a:r>
              <a:rPr lang="ru-RU" sz="2000" b="1" dirty="0"/>
              <a:t>Учебно-методическое обеспечение</a:t>
            </a:r>
            <a:r>
              <a:rPr lang="ru-RU" b="1" dirty="0"/>
              <a:t>:  </a:t>
            </a:r>
            <a:r>
              <a:rPr lang="ru-RU" dirty="0"/>
              <a:t>технологическая карта учебного занятия, раздаточный материал (ФЗ № 400 «О страховых пенсиях», справочные таблицы, условия задач (кейсы)), видеоматериалы (информационный ролик Пенсионного фонда), электронная презентация.</a:t>
            </a:r>
          </a:p>
          <a:p>
            <a:pPr marL="0" indent="0">
              <a:buNone/>
            </a:pPr>
            <a:r>
              <a:rPr lang="ru-RU" sz="2000" b="1" dirty="0"/>
              <a:t>Технические средства обучения</a:t>
            </a:r>
            <a:r>
              <a:rPr lang="ru-RU" dirty="0"/>
              <a:t>: мультимедиа-проектор, интерактивная доска, компьютер.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577" y="171957"/>
            <a:ext cx="4637423" cy="27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8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2226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2. Методическая разработка дискуссии на тему «Повышение пенсионного возраста»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75" y="1264555"/>
            <a:ext cx="2381250" cy="2247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2772" y="2035476"/>
            <a:ext cx="9222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умения аргументировать свою точку зрения,</a:t>
            </a:r>
            <a:r>
              <a:rPr lang="ru-RU" dirty="0"/>
              <a:t> развитие ораторских способностей обучающихся</a:t>
            </a:r>
            <a:endParaRPr lang="ru-RU" dirty="0"/>
          </a:p>
          <a:p>
            <a:r>
              <a:rPr lang="ru-RU" b="1" dirty="0"/>
              <a:t>Задачи:</a:t>
            </a:r>
          </a:p>
          <a:p>
            <a:r>
              <a:rPr lang="ru-RU" b="1" i="1" dirty="0"/>
              <a:t>Образовательная: </a:t>
            </a:r>
            <a:r>
              <a:rPr lang="ru-RU" dirty="0"/>
              <a:t>совершенствование навыков и умений работы в коллективе; организовывать деятельность обучающихся, направленную на применение этих умений при решении ситуационных задач.</a:t>
            </a:r>
          </a:p>
          <a:p>
            <a:r>
              <a:rPr lang="ru-RU" b="1" i="1" dirty="0"/>
              <a:t>Воспитательная:</a:t>
            </a:r>
            <a:r>
              <a:rPr lang="ru-RU" dirty="0"/>
              <a:t> воспитание самостоятельности и активности, умения преодолеть трудности, умение работать в сотрудничестве. </a:t>
            </a:r>
          </a:p>
          <a:p>
            <a:r>
              <a:rPr lang="ru-RU" b="1" i="1" dirty="0"/>
              <a:t>Развивающая:  </a:t>
            </a:r>
            <a:r>
              <a:rPr lang="ru-RU" dirty="0"/>
              <a:t>способствовать развитию логического мышления и умению сравнивать, обобщать, анализировать, делать вывод, переносить знания в новую ситуацию.</a:t>
            </a:r>
          </a:p>
          <a:p>
            <a:r>
              <a:rPr lang="ru-RU" b="1" i="1" dirty="0"/>
              <a:t>Методическая: 	</a:t>
            </a:r>
            <a:r>
              <a:rPr lang="ru-RU" dirty="0"/>
              <a:t>использование межпредметных связей на занятии как средства, способствующего развитию общих и профессиональных компетенций молодого специалиста и самореализации умений в практической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1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624110"/>
            <a:ext cx="9825133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Методическая разработка интеллектуального квеста «Хочу все знать!»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1" y="2378140"/>
            <a:ext cx="3579778" cy="280035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645689" y="1859340"/>
            <a:ext cx="8045567" cy="4597444"/>
          </a:xfrm>
        </p:spPr>
        <p:txBody>
          <a:bodyPr/>
          <a:lstStyle/>
          <a:p>
            <a:r>
              <a:rPr lang="ru-RU" dirty="0"/>
              <a:t>Место занятия в системе образования: внеурочная деятельность, в рамках недели Финансовой грамотности, курсанты 3 курса, специальности 40.02.01 Право и организация социального обеспечения.</a:t>
            </a:r>
          </a:p>
          <a:p>
            <a:r>
              <a:rPr lang="ru-RU" dirty="0"/>
              <a:t>Тип занятия: внеурочная деятельность.</a:t>
            </a:r>
          </a:p>
          <a:p>
            <a:r>
              <a:rPr lang="ru-RU" dirty="0"/>
              <a:t>Форма занятия: интеллектуальный квест.</a:t>
            </a:r>
          </a:p>
          <a:p>
            <a:r>
              <a:rPr lang="ru-RU" dirty="0"/>
              <a:t>Цель:  мотивация обучающихся на учебную деятельность, создание условий не только для получения знания, но и личностного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339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628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ПРОГРАММА ПОВЫШЕНИЯ КВАЛИФИКАЦИИ  «СОДЕРЖАНИЕ И МЕТОДИКА ПРЕПОДАВАНИЯ КУРСА ФИНАНСОВОЙ ГРАМОТНОСТИ РАЗЛИЧНЫМ КАТЕГОРИЯМ ОБУЧАЮЩИХСЯ» </vt:lpstr>
      <vt:lpstr>Участники  проекта</vt:lpstr>
      <vt:lpstr>Актуальность проекта  </vt:lpstr>
      <vt:lpstr>Цель проекта</vt:lpstr>
      <vt:lpstr>Ожидаемые результаты</vt:lpstr>
      <vt:lpstr>1. Методическая разработка урока на тему «Алгоритм расчета страховых пенсий»</vt:lpstr>
      <vt:lpstr>Презентация PowerPoint</vt:lpstr>
      <vt:lpstr>2. Методическая разработка дискуссии на тему «Повышение пенсионного возраста» </vt:lpstr>
      <vt:lpstr>Методическая разработка интеллектуального квеста «Хочу все знать!»</vt:lpstr>
      <vt:lpstr>                              Задачи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КВАЛИФИКАЦИИ  «СОДЕРЖАНИЕ И МЕТОДИКА ПРЕПОДАВАНИЯ КУРСА ФИНАНСОВОЙ ГРАМОТНОСТИ РАЗЛИЧНЫМ КАТЕГОРИЯМ ОБУЧАЮЩИХСЯ» </dc:title>
  <dc:creator>Николай Авдеев</dc:creator>
  <cp:lastModifiedBy>Николай Авдеев</cp:lastModifiedBy>
  <cp:revision>22</cp:revision>
  <dcterms:created xsi:type="dcterms:W3CDTF">2017-01-25T07:29:49Z</dcterms:created>
  <dcterms:modified xsi:type="dcterms:W3CDTF">2017-01-28T10:04:02Z</dcterms:modified>
</cp:coreProperties>
</file>