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9" r:id="rId2"/>
    <p:sldId id="326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6" r:id="rId11"/>
    <p:sldId id="287" r:id="rId12"/>
    <p:sldId id="273" r:id="rId13"/>
    <p:sldId id="274" r:id="rId14"/>
    <p:sldId id="275" r:id="rId15"/>
    <p:sldId id="277" r:id="rId16"/>
    <p:sldId id="278" r:id="rId17"/>
    <p:sldId id="279" r:id="rId18"/>
    <p:sldId id="280" r:id="rId19"/>
    <p:sldId id="283" r:id="rId20"/>
    <p:sldId id="281" r:id="rId21"/>
    <p:sldId id="282" r:id="rId22"/>
    <p:sldId id="284" r:id="rId23"/>
    <p:sldId id="288" r:id="rId24"/>
    <p:sldId id="285" r:id="rId25"/>
    <p:sldId id="286" r:id="rId26"/>
    <p:sldId id="289" r:id="rId27"/>
    <p:sldId id="290" r:id="rId28"/>
    <p:sldId id="291" r:id="rId29"/>
    <p:sldId id="292" r:id="rId30"/>
    <p:sldId id="294" r:id="rId31"/>
    <p:sldId id="295" r:id="rId32"/>
    <p:sldId id="296" r:id="rId33"/>
    <p:sldId id="297" r:id="rId34"/>
    <p:sldId id="300" r:id="rId35"/>
    <p:sldId id="298" r:id="rId36"/>
    <p:sldId id="299" r:id="rId37"/>
    <p:sldId id="312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10" r:id="rId47"/>
    <p:sldId id="311" r:id="rId48"/>
    <p:sldId id="314" r:id="rId49"/>
    <p:sldId id="315" r:id="rId50"/>
    <p:sldId id="324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5" r:id="rId60"/>
  </p:sldIdLst>
  <p:sldSz cx="9144000" cy="6858000" type="screen4x3"/>
  <p:notesSz cx="6858000" cy="9144000"/>
  <p:custDataLst>
    <p:tags r:id="rId6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A83"/>
    <a:srgbClr val="1F08C6"/>
    <a:srgbClr val="1508C4"/>
    <a:srgbClr val="002E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3" d="100"/>
          <a:sy n="73" d="100"/>
        </p:scale>
        <p:origin x="-121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B4DA6-D526-4718-88DE-56577490007F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2BCD6-C583-4A56-86EC-4380C69A8E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669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Автор шаблона </a:t>
            </a:r>
            <a:r>
              <a:rPr lang="ru-RU" dirty="0" err="1" smtClean="0"/>
              <a:t>Салиш</a:t>
            </a:r>
            <a:r>
              <a:rPr lang="ru-RU" dirty="0" smtClean="0"/>
              <a:t> С.С., учитель начальных классов СШ №53 г. Актобе.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612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Автор шаблона </a:t>
            </a:r>
            <a:r>
              <a:rPr lang="ru-RU" dirty="0" err="1" smtClean="0"/>
              <a:t>Салиш</a:t>
            </a:r>
            <a:r>
              <a:rPr lang="ru-RU" dirty="0" smtClean="0"/>
              <a:t> С.С., учитель начальных классов СШ №53 г. Актобе.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72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Автор шаблона </a:t>
            </a:r>
            <a:r>
              <a:rPr lang="ru-RU" dirty="0" err="1" smtClean="0"/>
              <a:t>Салиш</a:t>
            </a:r>
            <a:r>
              <a:rPr lang="ru-RU" dirty="0" smtClean="0"/>
              <a:t> С.С., учитель начальных классов СШ №53 г. Актобе.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305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audio" Target="../media/audio10.wav"/><Relationship Id="rId5" Type="http://schemas.openxmlformats.org/officeDocument/2006/relationships/hyperlink" Target="http://sun-shine-kz.ucoz.ru/" TargetMode="External"/><Relationship Id="rId4" Type="http://schemas.openxmlformats.org/officeDocument/2006/relationships/image" Target="../media/image2.gi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Relationship Id="rId6" Type="http://schemas.openxmlformats.org/officeDocument/2006/relationships/audio" Target="../media/audio30.wav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3" cstate="print">
            <a:lum/>
          </a:blip>
          <a:srcRect/>
          <a:stretch>
            <a:fillRect l="-9000" r="-11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29" y="47144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534" y="49639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022" y="3356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18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822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462" y="42549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96" y="1886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822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85" y="112479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8919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9604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57" y="7302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7302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25" y="179930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792" y="17021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48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030" y="18242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109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518" y="16635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56" y="149972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958" y="175335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133807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392" y="151649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87653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208" y="228832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477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49" y="22224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57" y="195485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205815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662" y="1986143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205815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8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88" y="306415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44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05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814" y="2706228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008" y="3077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152" y="28617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88" y="28785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77" y="38146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723" y="358185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05" y="3296443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729" y="331375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45" y="358447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054" y="36662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334819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" y="40870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387" y="441665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5" y="45387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04" y="40870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13" y="437805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13" y="40587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553" y="44679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987" y="42310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" y="47351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04" y="464894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41" y="497420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44" y="49369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048" y="47727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257" y="47006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288" y="47727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20" y="54231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48" y="54231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539487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512" y="57664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56" y="555042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958" y="58040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538876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712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1" y="65033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227" y="627050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992" y="604294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446" y="63103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49" y="627312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61088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96" y="62772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61088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1331913" y="4508276"/>
            <a:ext cx="6840537" cy="1296988"/>
          </a:xfrm>
        </p:spPr>
        <p:txBody>
          <a:bodyPr>
            <a:normAutofit/>
          </a:bodyPr>
          <a:lstStyle>
            <a:lvl5pPr marL="174625" indent="0">
              <a:buNone/>
              <a:defRPr sz="3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4"/>
            <a:r>
              <a:rPr lang="ru-RU" dirty="0" smtClean="0"/>
              <a:t>Ваши данные</a:t>
            </a:r>
          </a:p>
        </p:txBody>
      </p:sp>
      <p:sp>
        <p:nvSpPr>
          <p:cNvPr id="195" name="TextBox 194" hidden="1"/>
          <p:cNvSpPr txBox="1"/>
          <p:nvPr userDrawn="1"/>
        </p:nvSpPr>
        <p:spPr>
          <a:xfrm>
            <a:off x="35496" y="539969"/>
            <a:ext cx="9099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ШАБЛОНА САЛИШ САЛТАНАТ САЛИШЕВНА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-36512" y="-27384"/>
            <a:ext cx="16818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hlinkClick r:id="rId5"/>
              </a:rPr>
              <a:t>http://sun-shine-kz.ucoz.ru/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-15712" y="6669360"/>
            <a:ext cx="16353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Автор шаблона </a:t>
            </a:r>
            <a:r>
              <a:rPr lang="ru-RU" sz="1000" dirty="0" err="1" smtClean="0">
                <a:solidFill>
                  <a:schemeClr val="bg1"/>
                </a:solidFill>
              </a:rPr>
              <a:t>Салиш</a:t>
            </a:r>
            <a:r>
              <a:rPr lang="ru-RU" sz="1000" dirty="0" smtClean="0">
                <a:solidFill>
                  <a:schemeClr val="bg1"/>
                </a:solidFill>
              </a:rPr>
              <a:t> С.С.</a:t>
            </a:r>
            <a:endParaRPr lang="ru-RU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Zastavka_2013.wav"/>
          </p:stSnd>
        </p:sndAc>
      </p:transition>
    </mc:Choice>
    <mc:Fallback xmlns="">
      <p:transition spd="slow">
        <p:sndAc>
          <p:stSnd>
            <p:snd r:embed="rId6" name="Svoya_igra_-_Zastavka_2013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Категория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Ваш вопрос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2" name="восходящий ряд.wav"/>
            </a:hlinkClick>
          </p:cNvPr>
          <p:cNvSpPr txBox="1"/>
          <p:nvPr userDrawn="1"/>
        </p:nvSpPr>
        <p:spPr>
          <a:xfrm>
            <a:off x="3923928" y="6093296"/>
            <a:ext cx="129856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3" name="восходящий ряд.wav"/>
            </a:hlinkClick>
          </p:cNvPr>
          <p:cNvSpPr txBox="1"/>
          <p:nvPr userDrawn="1"/>
        </p:nvSpPr>
        <p:spPr>
          <a:xfrm>
            <a:off x="3779912" y="6093296"/>
            <a:ext cx="160172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https://festival.1september.ru/articles/604377/presentation/14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694" b="79306" l="22604" r="81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0969" r="17247" b="21612"/>
          <a:stretch/>
        </p:blipFill>
        <p:spPr bwMode="auto">
          <a:xfrm>
            <a:off x="1849666" y="2060848"/>
            <a:ext cx="5530646" cy="393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411496" y="332656"/>
            <a:ext cx="38004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kern="12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Кот в мешке</a:t>
            </a:r>
            <a:endParaRPr lang="ru-RU" sz="5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486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Kot_v_Meshke.wav"/>
          </p:stSnd>
        </p:sndAc>
      </p:transition>
    </mc:Choice>
    <mc:Fallback xmlns="">
      <p:transition spd="slow">
        <p:sndAc>
          <p:stSnd>
            <p:snd r:embed="rId6" name="Svoya_igra_-_Kot_v_Meshk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Категория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 smtClean="0"/>
              <a:t>Ваш ответ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4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4368" y="5930946"/>
            <a:ext cx="1080121" cy="810090"/>
          </a:xfrm>
          <a:prstGeom prst="rect">
            <a:avLst/>
          </a:prstGeom>
          <a:noFill/>
          <a:ln w="127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251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49" y="9201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84816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3866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156824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4020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47056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1166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0466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24039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8825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85427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Тема 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3"/>
          </p:nvPr>
        </p:nvSpPr>
        <p:spPr>
          <a:xfrm>
            <a:off x="514826" y="1616804"/>
            <a:ext cx="8094868" cy="44044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1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49" y="9201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84816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3866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156824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4020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47056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1166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0466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24039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8825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85427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Категория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9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28.01.2017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2" r:id="rId4"/>
    <p:sldLayoutId id="2147483660" r:id="rId5"/>
    <p:sldLayoutId id="2147483661" r:id="rId6"/>
    <p:sldLayoutId id="2147483654" r:id="rId7"/>
    <p:sldLayoutId id="2147483655" r:id="rId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0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0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6.xml"/><Relationship Id="rId18" Type="http://schemas.openxmlformats.org/officeDocument/2006/relationships/slide" Target="slide37.xml"/><Relationship Id="rId26" Type="http://schemas.openxmlformats.org/officeDocument/2006/relationships/slide" Target="slide55.xml"/><Relationship Id="rId3" Type="http://schemas.openxmlformats.org/officeDocument/2006/relationships/slide" Target="slide4.xml"/><Relationship Id="rId21" Type="http://schemas.openxmlformats.org/officeDocument/2006/relationships/slide" Target="slide44.xml"/><Relationship Id="rId7" Type="http://schemas.openxmlformats.org/officeDocument/2006/relationships/slide" Target="slide13.xml"/><Relationship Id="rId12" Type="http://schemas.openxmlformats.org/officeDocument/2006/relationships/slide" Target="slide24.xml"/><Relationship Id="rId17" Type="http://schemas.openxmlformats.org/officeDocument/2006/relationships/slide" Target="slide34.xml"/><Relationship Id="rId25" Type="http://schemas.openxmlformats.org/officeDocument/2006/relationships/slide" Target="slide53.xml"/><Relationship Id="rId2" Type="http://schemas.openxmlformats.org/officeDocument/2006/relationships/notesSlide" Target="../notesSlides/notesSlide2.xml"/><Relationship Id="rId16" Type="http://schemas.openxmlformats.org/officeDocument/2006/relationships/slide" Target="slide32.xml"/><Relationship Id="rId20" Type="http://schemas.openxmlformats.org/officeDocument/2006/relationships/slide" Target="slide4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0.xml"/><Relationship Id="rId11" Type="http://schemas.openxmlformats.org/officeDocument/2006/relationships/slide" Target="slide22.xml"/><Relationship Id="rId24" Type="http://schemas.openxmlformats.org/officeDocument/2006/relationships/slide" Target="slide50.xml"/><Relationship Id="rId5" Type="http://schemas.openxmlformats.org/officeDocument/2006/relationships/slide" Target="slide8.xml"/><Relationship Id="rId15" Type="http://schemas.openxmlformats.org/officeDocument/2006/relationships/slide" Target="slide30.xml"/><Relationship Id="rId23" Type="http://schemas.openxmlformats.org/officeDocument/2006/relationships/slide" Target="slide48.xml"/><Relationship Id="rId28" Type="http://schemas.openxmlformats.org/officeDocument/2006/relationships/image" Target="../media/image5.png"/><Relationship Id="rId10" Type="http://schemas.openxmlformats.org/officeDocument/2006/relationships/slide" Target="slide19.xml"/><Relationship Id="rId19" Type="http://schemas.openxmlformats.org/officeDocument/2006/relationships/slide" Target="slide40.xml"/><Relationship Id="rId4" Type="http://schemas.openxmlformats.org/officeDocument/2006/relationships/slide" Target="slide6.xml"/><Relationship Id="rId9" Type="http://schemas.openxmlformats.org/officeDocument/2006/relationships/slide" Target="slide17.xml"/><Relationship Id="rId14" Type="http://schemas.openxmlformats.org/officeDocument/2006/relationships/slide" Target="slide28.xml"/><Relationship Id="rId22" Type="http://schemas.openxmlformats.org/officeDocument/2006/relationships/slide" Target="slide46.xml"/><Relationship Id="rId27" Type="http://schemas.openxmlformats.org/officeDocument/2006/relationships/slide" Target="slide5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0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0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0.wav"/><Relationship Id="rId4" Type="http://schemas.openxmlformats.org/officeDocument/2006/relationships/image" Target="../media/image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" Target="slide4.xml"/><Relationship Id="rId7" Type="http://schemas.openxmlformats.org/officeDocument/2006/relationships/image" Target="../media/image11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gif"/><Relationship Id="rId9" Type="http://schemas.openxmlformats.org/officeDocument/2006/relationships/audio" Target="../media/audio40.wav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0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0.wav"/><Relationship Id="rId4" Type="http://schemas.openxmlformats.org/officeDocument/2006/relationships/image" Target="../media/image1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hyperlink" Target="http://forcredits.ru/wp-content/uploads/2016/09/rejting-nadezhnykh-bankov.jpg" TargetMode="External"/><Relationship Id="rId3" Type="http://schemas.openxmlformats.org/officeDocument/2006/relationships/hyperlink" Target="http://get-tune.net/?a=music&amp;q=%F1%E2%EE%FF+%E8%E3%F0%E0+%E7%E0%F1%F2%E0%E2%EA%E0" TargetMode="External"/><Relationship Id="rId7" Type="http://schemas.openxmlformats.org/officeDocument/2006/relationships/hyperlink" Target="http://ru.wikipedia.org/wiki/%D0%A1%D0%B2%D0%BE%D1%8F_%D0%B8%D0%B3%D1%80%D0%B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retsepty-s-foto.ru/uploads/taginator/Jul-2013/kot-v-meshke-foto.jpg" TargetMode="External"/><Relationship Id="rId11" Type="http://schemas.openxmlformats.org/officeDocument/2006/relationships/hyperlink" Target="http://rebus1.com/pictures/455.jpg" TargetMode="External"/><Relationship Id="rId5" Type="http://schemas.openxmlformats.org/officeDocument/2006/relationships/hyperlink" Target="http://ipadmania.org/wp-content/uploads/svoyaig1.jpg" TargetMode="External"/><Relationship Id="rId10" Type="http://schemas.openxmlformats.org/officeDocument/2006/relationships/hyperlink" Target="https://finagram.com/" TargetMode="External"/><Relationship Id="rId4" Type="http://schemas.openxmlformats.org/officeDocument/2006/relationships/hyperlink" Target="http://s004.radikal.ru/i206/1104/46/67c84dab6e2e.gif" TargetMode="External"/><Relationship Id="rId9" Type="http://schemas.openxmlformats.org/officeDocument/2006/relationships/hyperlink" Target="https://fmc.hse.ru/data/2016/05/24/1131588751/&#1091;&#1095;&#1072;&#1097;&#1080;&#1084;&#1089;&#1103;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40.wav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0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Финансовое мошенничество и риски 10 класс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Учитель истории и обществознания ГБОУ Школа №2097</a:t>
            </a:r>
          </a:p>
          <a:p>
            <a:pPr marL="0" indent="0" algn="ctr">
              <a:buNone/>
            </a:pPr>
            <a:r>
              <a:rPr lang="ru-RU" dirty="0" err="1" smtClean="0">
                <a:solidFill>
                  <a:schemeClr val="bg1"/>
                </a:solidFill>
              </a:rPr>
              <a:t>Младинская</a:t>
            </a:r>
            <a:r>
              <a:rPr lang="ru-RU" dirty="0" smtClean="0">
                <a:solidFill>
                  <a:schemeClr val="bg1"/>
                </a:solidFill>
              </a:rPr>
              <a:t> Ю.А.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35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Svoya_igra_-_Zastavka_2013.wav"/>
          </p:stSnd>
        </p:sndAc>
      </p:transition>
    </mc:Choice>
    <mc:Fallback xmlns="">
      <p:transition spd="slow">
        <p:sndAc>
          <p:stSnd>
            <p:snd r:embed="rId4" name="Svoya_igra_-_Zastavka_2013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4805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Где , когда  и кем была создана первая пирамида современности 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40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146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США в 1919 г. неким Чарльзом </a:t>
            </a:r>
            <a:r>
              <a:rPr lang="ru-RU" dirty="0" err="1" smtClean="0"/>
              <a:t>Понци</a:t>
            </a:r>
            <a:r>
              <a:rPr lang="ru-RU" dirty="0" smtClean="0"/>
              <a:t>, незадолго до этого эмигрировавшим в Америку из Италии</a:t>
            </a:r>
            <a:endParaRPr lang="ru-RU" dirty="0"/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40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Почему в США финансовые пирамиды называют схемой пирамиды (</a:t>
            </a:r>
            <a:r>
              <a:rPr lang="ru-RU" dirty="0" err="1" smtClean="0"/>
              <a:t>Pyramidscheme</a:t>
            </a:r>
            <a:r>
              <a:rPr lang="ru-RU" dirty="0" smtClean="0"/>
              <a:t>) или схемой </a:t>
            </a:r>
            <a:r>
              <a:rPr lang="ru-RU" dirty="0" err="1" smtClean="0"/>
              <a:t>Понци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имени создателя первой финансовой пирамиды в Америке.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 каком виде </a:t>
            </a:r>
            <a:r>
              <a:rPr lang="ru-RU" dirty="0" err="1" smtClean="0"/>
              <a:t>машеничества</a:t>
            </a:r>
            <a:r>
              <a:rPr lang="ru-RU" dirty="0" smtClean="0"/>
              <a:t> идёт речь : Схема такая: на почту приходит письмо с возможностью </a:t>
            </a:r>
            <a:r>
              <a:rPr lang="ru-RU" i="1" dirty="0" smtClean="0"/>
              <a:t>гарантированно получить кредит</a:t>
            </a:r>
            <a:r>
              <a:rPr lang="ru-RU" dirty="0" smtClean="0"/>
              <a:t> на практически неограниченную сумму, но предварительно необходимо перечислить кредитору некоторую сумму денег, якобы для подтверждения своей платежеспособности. 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8452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Аванс за кредит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5588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Чтобы уберечься от     …    , придерживайся следующих правил: 1. Проверь содержание адресной строки. 2. Не переходи по </a:t>
            </a:r>
            <a:r>
              <a:rPr lang="ru-RU" dirty="0" err="1" smtClean="0"/>
              <a:t>спамовым</a:t>
            </a:r>
            <a:r>
              <a:rPr lang="ru-RU" dirty="0" smtClean="0"/>
              <a:t> ссылкам. 3. Покупай товары и услуги только в проверенных </a:t>
            </a:r>
            <a:r>
              <a:rPr lang="ru-RU" dirty="0" err="1" smtClean="0"/>
              <a:t>интернетмагазинах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4636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фишинг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89517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30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57174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/>
              <a:t>Цели: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повышение информированности о мошенничестве и мошенниках;</a:t>
            </a:r>
            <a:br>
              <a:rPr lang="ru-RU" sz="2000" dirty="0" smtClean="0"/>
            </a:br>
            <a:r>
              <a:rPr lang="ru-RU" sz="2000" dirty="0" smtClean="0"/>
              <a:t>развитие критического мышления.</a:t>
            </a:r>
            <a:br>
              <a:rPr lang="ru-RU" sz="2000" dirty="0" smtClean="0"/>
            </a:br>
            <a:r>
              <a:rPr lang="ru-RU" sz="2000" dirty="0" smtClean="0"/>
              <a:t>Формирование финансовой грамотности у учащихся 10—11 классов, закрепление в игровой форме теоретических знаний.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Задачи: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рассмотреть некоторые виды мошенничества;</a:t>
            </a:r>
            <a:br>
              <a:rPr lang="ru-RU" sz="2000" dirty="0" smtClean="0"/>
            </a:br>
            <a:r>
              <a:rPr lang="ru-RU" sz="2000" dirty="0" smtClean="0"/>
              <a:t>знакомство с базовыми  понятиями и знаниями: финансовый риск; финансовое мошенничество, какие бывают финансовые риски в современной российской действительности с банковскими картами</a:t>
            </a:r>
            <a:br>
              <a:rPr lang="ru-RU" sz="2000" dirty="0" smtClean="0"/>
            </a:br>
            <a:r>
              <a:rPr lang="ru-RU" sz="2000" dirty="0" smtClean="0"/>
              <a:t>формирование умения защищать свою личную информацию в сети Интернет (быть осторожным с паролями, </a:t>
            </a:r>
            <a:r>
              <a:rPr lang="ru-RU" sz="2000" dirty="0" err="1" smtClean="0"/>
              <a:t>пинкодами</a:t>
            </a:r>
            <a:r>
              <a:rPr lang="ru-RU" sz="2000" dirty="0" smtClean="0"/>
              <a:t> и др.);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</a:t>
            </a:r>
            <a:r>
              <a:rPr lang="ru-RU" dirty="0" err="1" smtClean="0"/>
              <a:t>Фарминге</a:t>
            </a:r>
            <a:r>
              <a:rPr lang="ru-RU" dirty="0" smtClean="0"/>
              <a:t> Заражение происходит независимо от желания человека при посещении самых различных сайтов, поэтому действенным вариантом защиты может стать только ….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8922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хорошая антивирусная программа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379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</a:t>
            </a:r>
            <a:r>
              <a:rPr lang="ru-RU" dirty="0" err="1" smtClean="0"/>
              <a:t>связыает</a:t>
            </a:r>
            <a:r>
              <a:rPr lang="ru-RU" dirty="0" smtClean="0"/>
              <a:t> название МММ и МММ-2011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46338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Пирамиды, созданные по системе, придуманной С. П. Мавроди,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8485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«Знать, где ловушка, — это первый шаг к тому, чтобы избежать её»</a:t>
            </a:r>
          </a:p>
          <a:p>
            <a:r>
              <a:rPr lang="ru-RU" dirty="0" smtClean="0"/>
              <a:t>Назовите автора высказывания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64288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Фрэнк </a:t>
            </a:r>
            <a:r>
              <a:rPr lang="ru-RU" dirty="0" err="1" smtClean="0"/>
              <a:t>Херберт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843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Вложение средств в </a:t>
            </a:r>
            <a:r>
              <a:rPr lang="ru-RU" dirty="0" err="1" smtClean="0"/>
              <a:t>инвестицион</a:t>
            </a:r>
            <a:r>
              <a:rPr lang="ru-RU" dirty="0" smtClean="0"/>
              <a:t>- </a:t>
            </a:r>
            <a:r>
              <a:rPr lang="ru-RU" dirty="0" err="1" smtClean="0"/>
              <a:t>ные</a:t>
            </a:r>
            <a:r>
              <a:rPr lang="ru-RU" dirty="0" smtClean="0"/>
              <a:t> инструменты с целью получения доходов.</a:t>
            </a:r>
          </a:p>
          <a:p>
            <a:r>
              <a:rPr lang="ru-RU" dirty="0" smtClean="0"/>
              <a:t>Назовите понятие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76415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Инвестирование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9139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Между риском и доходностью существует связь. Как правило, …. инвестиция может быть оправдана только ожиданием  … дохода.</a:t>
            </a:r>
          </a:p>
          <a:p>
            <a:r>
              <a:rPr lang="ru-RU" dirty="0" smtClean="0"/>
              <a:t>Дополните пропуски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530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Между риском и доходностью существует связь. Как правило, </a:t>
            </a:r>
            <a:r>
              <a:rPr lang="ru-RU" dirty="0" err="1" smtClean="0"/>
              <a:t>высокорискованная</a:t>
            </a:r>
            <a:r>
              <a:rPr lang="ru-RU" dirty="0" smtClean="0"/>
              <a:t> инвестиция может быть оправдана только ожиданием большого дохода.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90099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3888432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4896544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5904656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9" name="Прямоугольник 8">
            <a:hlinkClick r:id="rId6" action="ppaction://hlinksldjump"/>
          </p:cNvPr>
          <p:cNvSpPr/>
          <p:nvPr/>
        </p:nvSpPr>
        <p:spPr>
          <a:xfrm>
            <a:off x="6912768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0" name="Прямоугольник 9">
            <a:hlinkClick r:id="rId7" action="ppaction://hlinksldjump"/>
          </p:cNvPr>
          <p:cNvSpPr/>
          <p:nvPr/>
        </p:nvSpPr>
        <p:spPr>
          <a:xfrm>
            <a:off x="7920880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3888432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2" name="Прямоугольник 11">
            <a:hlinkClick r:id="rId9" action="ppaction://hlinksldjump"/>
          </p:cNvPr>
          <p:cNvSpPr/>
          <p:nvPr/>
        </p:nvSpPr>
        <p:spPr>
          <a:xfrm>
            <a:off x="4896544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3" name="Прямоугольник 12">
            <a:hlinkClick r:id="rId10" action="ppaction://hlinksldjump"/>
          </p:cNvPr>
          <p:cNvSpPr/>
          <p:nvPr/>
        </p:nvSpPr>
        <p:spPr>
          <a:xfrm>
            <a:off x="5904656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4" name="Прямоугольник 13">
            <a:hlinkClick r:id="rId11" action="ppaction://hlinksldjump"/>
          </p:cNvPr>
          <p:cNvSpPr/>
          <p:nvPr/>
        </p:nvSpPr>
        <p:spPr>
          <a:xfrm>
            <a:off x="6912768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5" name="Прямоугольник 14">
            <a:hlinkClick r:id="rId12" action="ppaction://hlinksldjump"/>
          </p:cNvPr>
          <p:cNvSpPr/>
          <p:nvPr/>
        </p:nvSpPr>
        <p:spPr>
          <a:xfrm>
            <a:off x="7920880" y="244787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6" name="Прямоугольник 15">
            <a:hlinkClick r:id="rId13" action="ppaction://hlinksldjump"/>
          </p:cNvPr>
          <p:cNvSpPr/>
          <p:nvPr/>
        </p:nvSpPr>
        <p:spPr>
          <a:xfrm>
            <a:off x="3888432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7" name="Прямоугольник 16">
            <a:hlinkClick r:id="rId14" action="ppaction://hlinksldjump"/>
          </p:cNvPr>
          <p:cNvSpPr/>
          <p:nvPr/>
        </p:nvSpPr>
        <p:spPr>
          <a:xfrm>
            <a:off x="4896544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8" name="Прямоугольник 17">
            <a:hlinkClick r:id="rId15" action="ppaction://hlinksldjump"/>
          </p:cNvPr>
          <p:cNvSpPr/>
          <p:nvPr/>
        </p:nvSpPr>
        <p:spPr>
          <a:xfrm>
            <a:off x="5904656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9" name="Прямоугольник 18">
            <a:hlinkClick r:id="rId16" action="ppaction://hlinksldjump"/>
          </p:cNvPr>
          <p:cNvSpPr/>
          <p:nvPr/>
        </p:nvSpPr>
        <p:spPr>
          <a:xfrm>
            <a:off x="6912768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0" name="Прямоугольник 19">
            <a:hlinkClick r:id="rId17" action="ppaction://hlinksldjump"/>
          </p:cNvPr>
          <p:cNvSpPr/>
          <p:nvPr/>
        </p:nvSpPr>
        <p:spPr>
          <a:xfrm>
            <a:off x="7920880" y="3383979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1" name="Прямоугольник 20">
            <a:hlinkClick r:id="rId18" action="ppaction://hlinksldjump"/>
          </p:cNvPr>
          <p:cNvSpPr/>
          <p:nvPr/>
        </p:nvSpPr>
        <p:spPr>
          <a:xfrm>
            <a:off x="3888432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22" name="Прямоугольник 21">
            <a:hlinkClick r:id="rId19" action="ppaction://hlinksldjump"/>
          </p:cNvPr>
          <p:cNvSpPr/>
          <p:nvPr/>
        </p:nvSpPr>
        <p:spPr>
          <a:xfrm>
            <a:off x="4896544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23" name="Прямоугольник 22">
            <a:hlinkClick r:id="rId20" action="ppaction://hlinksldjump"/>
          </p:cNvPr>
          <p:cNvSpPr/>
          <p:nvPr/>
        </p:nvSpPr>
        <p:spPr>
          <a:xfrm>
            <a:off x="5904656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24" name="Прямоугольник 23">
            <a:hlinkClick r:id="rId21" action="ppaction://hlinksldjump"/>
          </p:cNvPr>
          <p:cNvSpPr/>
          <p:nvPr/>
        </p:nvSpPr>
        <p:spPr>
          <a:xfrm>
            <a:off x="6912768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5" name="Прямоугольник 24">
            <a:hlinkClick r:id="rId22" action="ppaction://hlinksldjump"/>
          </p:cNvPr>
          <p:cNvSpPr/>
          <p:nvPr/>
        </p:nvSpPr>
        <p:spPr>
          <a:xfrm>
            <a:off x="7920880" y="432008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6" name="Прямоугольник 25">
            <a:hlinkClick r:id="rId23" action="ppaction://hlinksldjump"/>
          </p:cNvPr>
          <p:cNvSpPr/>
          <p:nvPr/>
        </p:nvSpPr>
        <p:spPr>
          <a:xfrm>
            <a:off x="3888432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27" name="Прямоугольник 26">
            <a:hlinkClick r:id="rId24" action="ppaction://hlinksldjump"/>
          </p:cNvPr>
          <p:cNvSpPr/>
          <p:nvPr/>
        </p:nvSpPr>
        <p:spPr>
          <a:xfrm>
            <a:off x="4896544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28" name="Прямоугольник 27">
            <a:hlinkClick r:id="rId25" action="ppaction://hlinksldjump"/>
          </p:cNvPr>
          <p:cNvSpPr/>
          <p:nvPr/>
        </p:nvSpPr>
        <p:spPr>
          <a:xfrm>
            <a:off x="5904656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29" name="Прямоугольник 28">
            <a:hlinkClick r:id="rId26" action="ppaction://hlinksldjump"/>
          </p:cNvPr>
          <p:cNvSpPr/>
          <p:nvPr/>
        </p:nvSpPr>
        <p:spPr>
          <a:xfrm>
            <a:off x="6912768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30" name="Прямоугольник 29">
            <a:hlinkClick r:id="rId27" action="ppaction://hlinksldjump"/>
          </p:cNvPr>
          <p:cNvSpPr/>
          <p:nvPr/>
        </p:nvSpPr>
        <p:spPr>
          <a:xfrm>
            <a:off x="7920880" y="525618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60040" y="1511771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Финансовая пирамида</a:t>
            </a:r>
            <a:endParaRPr lang="ru-RU" sz="3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60040" y="2447875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Виртуальные ловушки</a:t>
            </a:r>
            <a:endParaRPr lang="ru-RU" sz="3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60040" y="3383979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Финансовые риски</a:t>
            </a:r>
            <a:endParaRPr lang="ru-RU" sz="3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60040" y="4320083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Ценные бумаги</a:t>
            </a:r>
            <a:endParaRPr lang="ru-RU" sz="36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60040" y="5256187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 dirty="0" smtClean="0"/>
              <a:t>Банки</a:t>
            </a:r>
            <a:endParaRPr lang="ru-RU" sz="3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5341"/>
            <a:ext cx="2454546" cy="124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выборе инвестиционного инструмента необходимо учи- </a:t>
            </a:r>
            <a:r>
              <a:rPr lang="ru-RU" dirty="0" err="1" smtClean="0"/>
              <a:t>тывать</a:t>
            </a:r>
            <a:r>
              <a:rPr lang="ru-RU" dirty="0" smtClean="0"/>
              <a:t>: 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393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• предполагаемую сумму вложения. </a:t>
            </a:r>
          </a:p>
          <a:p>
            <a:pPr>
              <a:buNone/>
            </a:pPr>
            <a:r>
              <a:rPr lang="ru-RU" dirty="0" smtClean="0"/>
              <a:t>• сроки инвестирования. </a:t>
            </a:r>
          </a:p>
          <a:p>
            <a:pPr>
              <a:buNone/>
            </a:pPr>
            <a:r>
              <a:rPr lang="ru-RU" dirty="0" smtClean="0"/>
              <a:t>• доходность. </a:t>
            </a:r>
          </a:p>
          <a:p>
            <a:pPr>
              <a:buNone/>
            </a:pPr>
            <a:r>
              <a:rPr lang="ru-RU" dirty="0" smtClean="0"/>
              <a:t>• рискованность.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16389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Главная задача </a:t>
            </a:r>
          </a:p>
          <a:p>
            <a:r>
              <a:rPr lang="ru-RU" dirty="0" smtClean="0"/>
              <a:t> «Консервативной стратегии». 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5783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Главная задача стратегии – обеспечить сохранность твоих сбережений и защитить их от инфляции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84545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50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819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отечественном рынке акций погоду делают акции самых известных, высокодоходных и стабильных компаний</a:t>
            </a:r>
          </a:p>
          <a:p>
            <a:r>
              <a:rPr lang="ru-RU" dirty="0" smtClean="0"/>
              <a:t>Как их называют?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53812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«голубые фишки»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4371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/>
              <a:t>10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27561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такое «индекс»?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6853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совокупной стоимости «набора» ценных бумаг, торгуемых на бирже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2319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Назовите</a:t>
            </a:r>
          </a:p>
          <a:p>
            <a:r>
              <a:rPr lang="ru-RU" dirty="0" smtClean="0"/>
              <a:t>Признаки финансовой пирамиды: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8017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выборе брокера, услугами которого ты воспользуешься на рынке ценных бумаг, тебе следует учесть следующие факторы: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76277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1) минимально допустимый размер депозита; 2) размер брокерской комиссии; 3) кредитное плечо для маржинальной торговли; 4) список ценных бумаг в маржинальном списке; 5) порядок внесения и вы- вода средств.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4147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Назовите ценную бумагу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19458" name="Picture 2" descr="https://biznes-prost.ru/wp-content/uploads/2017/01/%D0%A6%D0%B5%D0%BD%D0%BD%D0%B0%D1%8F-%D0%B1%D1%83%D0%BC%D0%B0%D0%B3%D0%B0-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564903"/>
            <a:ext cx="6400800" cy="360040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TextBox 6"/>
          <p:cNvSpPr txBox="1"/>
          <p:nvPr/>
        </p:nvSpPr>
        <p:spPr>
          <a:xfrm>
            <a:off x="3347864" y="4149080"/>
            <a:ext cx="288032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47864" y="4437112"/>
            <a:ext cx="288032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29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18434" name="Picture 2" descr="https://biznes-prost.ru/wp-content/uploads/2017/01/%D0%A6%D0%B5%D0%BD%D0%BD%D0%B0%D1%8F-%D0%B1%D1%83%D0%BC%D0%B0%D0%B3%D0%B0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628800"/>
            <a:ext cx="6400800" cy="43624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93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каком нормативном акте можно узнать о ценных бумагах?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24221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Гражданский кодекс Российской Федерации (ГК РФ)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077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Когда ты выходишь на рынок ценных бумаг, ты становишься …?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6044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Когда ты выходишь на рынок ценных бумаг, ты становишься </a:t>
            </a:r>
            <a:r>
              <a:rPr lang="ru-RU" u="sng" dirty="0" smtClean="0"/>
              <a:t>инвестором.</a:t>
            </a:r>
            <a:endParaRPr lang="ru-RU" u="sng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88543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Разгадайте ребус (Этим занимаются  врачи и банки)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pic>
        <p:nvPicPr>
          <p:cNvPr id="13316" name="Picture 4" descr="ребус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284984"/>
            <a:ext cx="1543050" cy="1905000"/>
          </a:xfrm>
          <a:prstGeom prst="rect">
            <a:avLst/>
          </a:prstGeom>
          <a:noFill/>
        </p:spPr>
      </p:pic>
      <p:pic>
        <p:nvPicPr>
          <p:cNvPr id="13318" name="Picture 6" descr="ребусы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284984"/>
            <a:ext cx="1543050" cy="1905000"/>
          </a:xfrm>
          <a:prstGeom prst="rect">
            <a:avLst/>
          </a:prstGeom>
          <a:noFill/>
        </p:spPr>
      </p:pic>
      <p:pic>
        <p:nvPicPr>
          <p:cNvPr id="13320" name="Picture 8" descr="ребус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3645024"/>
            <a:ext cx="1905000" cy="1295401"/>
          </a:xfrm>
          <a:prstGeom prst="rect">
            <a:avLst/>
          </a:prstGeom>
          <a:noFill/>
        </p:spPr>
      </p:pic>
      <p:pic>
        <p:nvPicPr>
          <p:cNvPr id="13328" name="Picture 16" descr="ребус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3356992"/>
            <a:ext cx="360040" cy="1905000"/>
          </a:xfrm>
          <a:prstGeom prst="rect">
            <a:avLst/>
          </a:prstGeom>
          <a:noFill/>
        </p:spPr>
      </p:pic>
      <p:pic>
        <p:nvPicPr>
          <p:cNvPr id="14" name="Picture 10" descr="ребус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3356992"/>
            <a:ext cx="310133" cy="1905000"/>
          </a:xfrm>
          <a:prstGeom prst="rect">
            <a:avLst/>
          </a:prstGeom>
          <a:noFill/>
        </p:spPr>
      </p:pic>
      <p:pic>
        <p:nvPicPr>
          <p:cNvPr id="13332" name="Picture 20" descr="ребус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32240" y="3356992"/>
            <a:ext cx="1905000" cy="1857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483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9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Операция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8287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1. Декларируемая гарантированная высокая доходность. 2. Прибыль за счёт привлечения новых вкладчиков. 3. Ограниченный доступ к учредительным документам компании, финансовой отчётности, информации о размещении денежных средств организацией. 4. Сомнительные договоры с вкладчиками. 5. Агрессивная реклама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1112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38397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Считывающие устройства устанавливаются на: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1349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банкомате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839142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банковская система включает в себя….?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94802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Центральный банк и коммерческие банки.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8367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Когда оформилась банковская система России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54071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1989 г., ещё при СССР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5555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2-ой крупный банк в РФ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4098" name="Picture 2" descr="http://forcredits.ru/wp-content/uploads/2016/09/rejting-nadezhnykh-banko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276872"/>
            <a:ext cx="8136904" cy="374441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59632" y="3429000"/>
            <a:ext cx="223224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403648" y="3573016"/>
            <a:ext cx="216024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403648" y="3861048"/>
            <a:ext cx="20162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075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5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3074" name="Picture 2" descr="http://forcredits.ru/wp-content/uploads/2016/09/rejting-nadezhnykh-bank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8208912" cy="46977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012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70A83">
                <a:alpha val="63000"/>
              </a:srgbClr>
            </a:gs>
            <a:gs pos="39999">
              <a:srgbClr val="0A128C">
                <a:alpha val="45000"/>
              </a:srgbClr>
            </a:gs>
            <a:gs pos="66000">
              <a:srgbClr val="181CC7">
                <a:alpha val="67000"/>
              </a:srgbClr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Использованные 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46856" y="1600200"/>
            <a:ext cx="8229600" cy="4492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err="1" smtClean="0">
                <a:solidFill>
                  <a:schemeClr val="bg1"/>
                </a:solidFill>
              </a:rPr>
              <a:t>Аудиоряды</a:t>
            </a:r>
            <a:r>
              <a:rPr lang="ru-RU" sz="1400" dirty="0" smtClean="0">
                <a:solidFill>
                  <a:schemeClr val="bg1"/>
                </a:solidFill>
              </a:rPr>
              <a:t> заимствованы с сайта 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hlinkClick r:id="rId3"/>
              </a:rPr>
              <a:t>GetTune.net</a:t>
            </a:r>
            <a:r>
              <a:rPr lang="en-US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по запросу «Своя игра» </a:t>
            </a:r>
            <a:endParaRPr lang="en-US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  <a:hlinkClick r:id="rId4"/>
              </a:rPr>
              <a:t>Звезда</a:t>
            </a:r>
            <a:r>
              <a:rPr lang="en-US" sz="1400" dirty="0" smtClean="0">
                <a:solidFill>
                  <a:schemeClr val="bg1"/>
                </a:solidFill>
              </a:rPr>
              <a:t>     </a:t>
            </a:r>
            <a:r>
              <a:rPr lang="ru-RU" sz="1400" dirty="0" smtClean="0">
                <a:solidFill>
                  <a:schemeClr val="bg1"/>
                </a:solidFill>
                <a:hlinkClick r:id="rId5"/>
              </a:rPr>
              <a:t>Фон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    </a:t>
            </a:r>
            <a:r>
              <a:rPr lang="ru-RU" sz="1400" dirty="0" smtClean="0">
                <a:solidFill>
                  <a:schemeClr val="bg1"/>
                </a:solidFill>
                <a:hlinkClick r:id="rId6"/>
              </a:rPr>
              <a:t>Кот в мешке </a:t>
            </a:r>
            <a:r>
              <a:rPr lang="en-US" sz="1400" dirty="0" smtClean="0">
                <a:solidFill>
                  <a:schemeClr val="bg1"/>
                </a:solidFill>
              </a:rPr>
              <a:t>     </a:t>
            </a:r>
            <a:r>
              <a:rPr lang="ru-RU" sz="1400" dirty="0" smtClean="0">
                <a:solidFill>
                  <a:schemeClr val="bg1"/>
                </a:solidFill>
                <a:hlinkClick r:id="rId7"/>
              </a:rPr>
              <a:t>Идея игры </a:t>
            </a: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bg1"/>
                </a:solidFill>
              </a:rPr>
              <a:t>Автор шаблона игры </a:t>
            </a:r>
            <a:r>
              <a:rPr lang="ru-RU" sz="1400" dirty="0" err="1" smtClean="0">
                <a:solidFill>
                  <a:schemeClr val="bg1"/>
                </a:solidFill>
              </a:rPr>
              <a:t>Салиш</a:t>
            </a:r>
            <a:r>
              <a:rPr lang="ru-RU" sz="1400" dirty="0" smtClean="0">
                <a:solidFill>
                  <a:schemeClr val="bg1"/>
                </a:solidFill>
              </a:rPr>
              <a:t> С.С. 2014 год</a:t>
            </a:r>
          </a:p>
          <a:p>
            <a:pPr marL="0" indent="0">
              <a:buNone/>
            </a:pPr>
            <a:r>
              <a:rPr lang="en-US" sz="1400" dirty="0" smtClean="0">
                <a:solidFill>
                  <a:schemeClr val="bg1"/>
                </a:solidFill>
                <a:hlinkClick r:id="rId8"/>
              </a:rPr>
              <a:t>http://forcredits.ru/wp-content/uploads/2016/09/rejting-nadezhnykh-bankov.jpg</a:t>
            </a: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chemeClr val="bg1"/>
                </a:solidFill>
                <a:hlinkClick r:id="rId9"/>
              </a:rPr>
              <a:t>https://fmc.hse.ru/data/2016/05/24/1131588751/</a:t>
            </a:r>
            <a:r>
              <a:rPr lang="ru-RU" sz="1400" dirty="0" smtClean="0">
                <a:solidFill>
                  <a:schemeClr val="bg1"/>
                </a:solidFill>
                <a:hlinkClick r:id="rId9"/>
              </a:rPr>
              <a:t>учащимся.</a:t>
            </a:r>
            <a:r>
              <a:rPr lang="en-US" sz="1400" dirty="0" err="1" smtClean="0">
                <a:solidFill>
                  <a:schemeClr val="bg1"/>
                </a:solidFill>
                <a:hlinkClick r:id="rId9"/>
              </a:rPr>
              <a:t>png</a:t>
            </a:r>
            <a:endParaRPr lang="ru-RU" sz="1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400" dirty="0" smtClean="0">
                <a:solidFill>
                  <a:schemeClr val="bg1"/>
                </a:solidFill>
                <a:hlinkClick r:id="rId10"/>
              </a:rPr>
              <a:t>https://finagram.com/</a:t>
            </a:r>
            <a:r>
              <a:rPr lang="en-US" sz="1400" dirty="0" smtClean="0">
                <a:solidFill>
                  <a:schemeClr val="bg1"/>
                </a:solidFill>
                <a:hlinkClick r:id="rId11"/>
              </a:rPr>
              <a:t>http://rebus1.com/pictures/455.jpg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39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О КАКОЙ ПИРАМИДЕ ИДЁТ РЕЧЬ?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5" name="Picture 2" descr="http://www.time.kg/uploads/posts/1315282983_kar8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2636912"/>
            <a:ext cx="4968552" cy="367240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43808" y="3356992"/>
            <a:ext cx="165618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508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5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  <p:pic>
        <p:nvPicPr>
          <p:cNvPr id="5" name="Picture 2" descr="http://www.time.kg/uploads/posts/1315282983_kar8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9" y="1844824"/>
            <a:ext cx="4896544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491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Кто основал самую «известную»</a:t>
            </a:r>
          </a:p>
          <a:p>
            <a:r>
              <a:rPr lang="ru-RU" dirty="0" smtClean="0"/>
              <a:t>Финансовую пирамиду в России в 90-е годы 20 века?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Категория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Сергей Мавроди</a:t>
            </a: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</a:t>
            </a:r>
            <a:r>
              <a:rPr lang="ru-RU" sz="3600" b="1" dirty="0" smtClean="0"/>
              <a:t>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edaf4c57429c1d422f38c566ca989c97b173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828</Words>
  <Application>Microsoft Office PowerPoint</Application>
  <PresentationFormat>Экран (4:3)</PresentationFormat>
  <Paragraphs>210</Paragraphs>
  <Slides>59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Тема Office</vt:lpstr>
      <vt:lpstr>Презентация PowerPoint</vt:lpstr>
      <vt:lpstr>Цели: повышение информированности о мошенничестве и мошенниках; развитие критического мышления. Формирование финансовой грамотности у учащихся 10—11 классов, закрепление в игровой форме теоретических знаний.  Задачи: рассмотреть некоторые виды мошенничества; знакомство с базовыми  понятиями и знаниями: финансовый риск; финансовое мошенничество, какие бывают финансовые риски в современной российской действительности с банковскими картами формирование умения защищать свою личную информацию в сети Интернет (быть осторожным с паролями, пинкодами и др.);  </vt:lpstr>
      <vt:lpstr>Презентация PowerPoint</vt:lpstr>
      <vt:lpstr>Категория 1</vt:lpstr>
      <vt:lpstr>Категория 1</vt:lpstr>
      <vt:lpstr>Категория 1</vt:lpstr>
      <vt:lpstr>Категория 1</vt:lpstr>
      <vt:lpstr>Категория 1</vt:lpstr>
      <vt:lpstr>Категория 1</vt:lpstr>
      <vt:lpstr>Презентация PowerPoint</vt:lpstr>
      <vt:lpstr>Категория 1</vt:lpstr>
      <vt:lpstr>Категория 1</vt:lpstr>
      <vt:lpstr>Категория 1</vt:lpstr>
      <vt:lpstr>Категория 1</vt:lpstr>
      <vt:lpstr>Категория 2</vt:lpstr>
      <vt:lpstr>Категория 2</vt:lpstr>
      <vt:lpstr>Категория 2</vt:lpstr>
      <vt:lpstr>Категория 2</vt:lpstr>
      <vt:lpstr>Презентация PowerPoint</vt:lpstr>
      <vt:lpstr>Категория 2</vt:lpstr>
      <vt:lpstr>Категория 2</vt:lpstr>
      <vt:lpstr>Категория 2</vt:lpstr>
      <vt:lpstr>Категория 2</vt:lpstr>
      <vt:lpstr>Категория 2</vt:lpstr>
      <vt:lpstr>Категория 2</vt:lpstr>
      <vt:lpstr>Категория 3</vt:lpstr>
      <vt:lpstr>Категория 3</vt:lpstr>
      <vt:lpstr>Категория 3</vt:lpstr>
      <vt:lpstr>Категория 3</vt:lpstr>
      <vt:lpstr>Категория 3</vt:lpstr>
      <vt:lpstr>Категория 3</vt:lpstr>
      <vt:lpstr>Категория 3</vt:lpstr>
      <vt:lpstr>Категория 3</vt:lpstr>
      <vt:lpstr>Презентация PowerPoint</vt:lpstr>
      <vt:lpstr>Категория 3</vt:lpstr>
      <vt:lpstr>Категория 3</vt:lpstr>
      <vt:lpstr>Презентация PowerPoint</vt:lpstr>
      <vt:lpstr>Категория 4</vt:lpstr>
      <vt:lpstr>Категория 4</vt:lpstr>
      <vt:lpstr>Категория 4</vt:lpstr>
      <vt:lpstr>Категория 4</vt:lpstr>
      <vt:lpstr>Категория 4</vt:lpstr>
      <vt:lpstr>Категория 4</vt:lpstr>
      <vt:lpstr>Категория 4</vt:lpstr>
      <vt:lpstr>Категория 4</vt:lpstr>
      <vt:lpstr>Категория 4</vt:lpstr>
      <vt:lpstr>Категория 4</vt:lpstr>
      <vt:lpstr>Категория 5</vt:lpstr>
      <vt:lpstr>Категория 5</vt:lpstr>
      <vt:lpstr>Презентация PowerPoint</vt:lpstr>
      <vt:lpstr>Категория 5</vt:lpstr>
      <vt:lpstr>Категория 5</vt:lpstr>
      <vt:lpstr>Категория 5</vt:lpstr>
      <vt:lpstr>Категория 5</vt:lpstr>
      <vt:lpstr>Категория 5</vt:lpstr>
      <vt:lpstr>Категория 5</vt:lpstr>
      <vt:lpstr>Категория 5</vt:lpstr>
      <vt:lpstr>Категория 5</vt:lpstr>
      <vt:lpstr>Использованные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Filina</cp:lastModifiedBy>
  <cp:revision>75</cp:revision>
  <dcterms:created xsi:type="dcterms:W3CDTF">2014-05-16T09:35:17Z</dcterms:created>
  <dcterms:modified xsi:type="dcterms:W3CDTF">2017-01-28T13:19:36Z</dcterms:modified>
</cp:coreProperties>
</file>