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9" r:id="rId2"/>
    <p:sldId id="326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6" r:id="rId11"/>
    <p:sldId id="287" r:id="rId12"/>
    <p:sldId id="273" r:id="rId13"/>
    <p:sldId id="274" r:id="rId14"/>
    <p:sldId id="275" r:id="rId15"/>
    <p:sldId id="277" r:id="rId16"/>
    <p:sldId id="278" r:id="rId17"/>
    <p:sldId id="279" r:id="rId18"/>
    <p:sldId id="280" r:id="rId19"/>
    <p:sldId id="283" r:id="rId20"/>
    <p:sldId id="281" r:id="rId21"/>
    <p:sldId id="282" r:id="rId22"/>
    <p:sldId id="284" r:id="rId23"/>
    <p:sldId id="288" r:id="rId24"/>
    <p:sldId id="285" r:id="rId25"/>
    <p:sldId id="286" r:id="rId26"/>
    <p:sldId id="289" r:id="rId27"/>
    <p:sldId id="290" r:id="rId28"/>
    <p:sldId id="291" r:id="rId29"/>
    <p:sldId id="292" r:id="rId30"/>
    <p:sldId id="294" r:id="rId31"/>
    <p:sldId id="295" r:id="rId32"/>
    <p:sldId id="296" r:id="rId33"/>
    <p:sldId id="297" r:id="rId34"/>
    <p:sldId id="300" r:id="rId35"/>
    <p:sldId id="298" r:id="rId36"/>
    <p:sldId id="299" r:id="rId37"/>
    <p:sldId id="312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10" r:id="rId47"/>
    <p:sldId id="311" r:id="rId48"/>
    <p:sldId id="314" r:id="rId49"/>
    <p:sldId id="315" r:id="rId50"/>
    <p:sldId id="324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5" r:id="rId60"/>
  </p:sldIdLst>
  <p:sldSz cx="9144000" cy="6858000" type="screen4x3"/>
  <p:notesSz cx="6858000" cy="9144000"/>
  <p:custDataLst>
    <p:tags r:id="rId6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3" d="100"/>
          <a:sy n="73" d="100"/>
        </p:scale>
        <p:origin x="-121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0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0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0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6.xml"/><Relationship Id="rId18" Type="http://schemas.openxmlformats.org/officeDocument/2006/relationships/slide" Target="slide37.xml"/><Relationship Id="rId26" Type="http://schemas.openxmlformats.org/officeDocument/2006/relationships/slide" Target="slide55.xml"/><Relationship Id="rId3" Type="http://schemas.openxmlformats.org/officeDocument/2006/relationships/slide" Target="slide4.xml"/><Relationship Id="rId21" Type="http://schemas.openxmlformats.org/officeDocument/2006/relationships/slide" Target="slide44.xml"/><Relationship Id="rId7" Type="http://schemas.openxmlformats.org/officeDocument/2006/relationships/slide" Target="slide13.xml"/><Relationship Id="rId12" Type="http://schemas.openxmlformats.org/officeDocument/2006/relationships/slide" Target="slide24.xml"/><Relationship Id="rId17" Type="http://schemas.openxmlformats.org/officeDocument/2006/relationships/slide" Target="slide34.xml"/><Relationship Id="rId25" Type="http://schemas.openxmlformats.org/officeDocument/2006/relationships/slide" Target="slide53.xml"/><Relationship Id="rId2" Type="http://schemas.openxmlformats.org/officeDocument/2006/relationships/notesSlide" Target="../notesSlides/notesSlide2.xml"/><Relationship Id="rId16" Type="http://schemas.openxmlformats.org/officeDocument/2006/relationships/slide" Target="slide32.xml"/><Relationship Id="rId20" Type="http://schemas.openxmlformats.org/officeDocument/2006/relationships/slide" Target="slide4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0.xml"/><Relationship Id="rId11" Type="http://schemas.openxmlformats.org/officeDocument/2006/relationships/slide" Target="slide22.xml"/><Relationship Id="rId24" Type="http://schemas.openxmlformats.org/officeDocument/2006/relationships/slide" Target="slide50.xml"/><Relationship Id="rId5" Type="http://schemas.openxmlformats.org/officeDocument/2006/relationships/slide" Target="slide8.xml"/><Relationship Id="rId15" Type="http://schemas.openxmlformats.org/officeDocument/2006/relationships/slide" Target="slide30.xml"/><Relationship Id="rId23" Type="http://schemas.openxmlformats.org/officeDocument/2006/relationships/slide" Target="slide48.xml"/><Relationship Id="rId28" Type="http://schemas.openxmlformats.org/officeDocument/2006/relationships/image" Target="../media/image5.png"/><Relationship Id="rId10" Type="http://schemas.openxmlformats.org/officeDocument/2006/relationships/slide" Target="slide19.xml"/><Relationship Id="rId19" Type="http://schemas.openxmlformats.org/officeDocument/2006/relationships/slide" Target="slide40.xml"/><Relationship Id="rId4" Type="http://schemas.openxmlformats.org/officeDocument/2006/relationships/slide" Target="slide6.xml"/><Relationship Id="rId9" Type="http://schemas.openxmlformats.org/officeDocument/2006/relationships/slide" Target="slide17.xml"/><Relationship Id="rId14" Type="http://schemas.openxmlformats.org/officeDocument/2006/relationships/slide" Target="slide28.xml"/><Relationship Id="rId22" Type="http://schemas.openxmlformats.org/officeDocument/2006/relationships/slide" Target="slide46.xml"/><Relationship Id="rId27" Type="http://schemas.openxmlformats.org/officeDocument/2006/relationships/slide" Target="slide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" Target="slide4.xml"/><Relationship Id="rId7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audio" Target="../media/audio40.wav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1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forcredits.ru/wp-content/uploads/2016/09/rejting-nadezhnykh-bankov.jpg" TargetMode="External"/><Relationship Id="rId3" Type="http://schemas.openxmlformats.org/officeDocument/2006/relationships/hyperlink" Target="http://get-tune.net/?a=music&amp;q=%F1%E2%EE%FF+%E8%E3%F0%E0+%E7%E0%F1%F2%E0%E2%EA%E0" TargetMode="External"/><Relationship Id="rId7" Type="http://schemas.openxmlformats.org/officeDocument/2006/relationships/hyperlink" Target="http://ru.wikipedia.org/wiki/%D0%A1%D0%B2%D0%BE%D1%8F_%D0%B8%D0%B3%D1%80%D0%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11" Type="http://schemas.openxmlformats.org/officeDocument/2006/relationships/hyperlink" Target="http://rebus1.com/pictures/455.jpg" TargetMode="External"/><Relationship Id="rId5" Type="http://schemas.openxmlformats.org/officeDocument/2006/relationships/hyperlink" Target="http://ipadmania.org/wp-content/uploads/svoyaig1.jpg" TargetMode="External"/><Relationship Id="rId10" Type="http://schemas.openxmlformats.org/officeDocument/2006/relationships/hyperlink" Target="https://finagram.com/" TargetMode="External"/><Relationship Id="rId4" Type="http://schemas.openxmlformats.org/officeDocument/2006/relationships/hyperlink" Target="http://s004.radikal.ru/i206/1104/46/67c84dab6e2e.gif" TargetMode="External"/><Relationship Id="rId9" Type="http://schemas.openxmlformats.org/officeDocument/2006/relationships/hyperlink" Target="https://fmc.hse.ru/data/2016/05/24/1131588751/&#1091;&#1095;&#1072;&#1097;&#1080;&#1084;&#1089;&#1103;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Финансовое мошенничество и риски 10 класс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Учитель истории и обществознания ГБОУ Школа №2097</a:t>
            </a:r>
          </a:p>
          <a:p>
            <a:pPr marL="0" indent="0" algn="ct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Младинская</a:t>
            </a:r>
            <a:r>
              <a:rPr lang="ru-RU" dirty="0" smtClean="0">
                <a:solidFill>
                  <a:schemeClr val="bg1"/>
                </a:solidFill>
              </a:rPr>
              <a:t> Ю.А.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Где , когда  и кем была создана первая пирамида современности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США в 1919 г. неким Чарльзом </a:t>
            </a:r>
            <a:r>
              <a:rPr lang="ru-RU" dirty="0" err="1" smtClean="0"/>
              <a:t>Понци</a:t>
            </a:r>
            <a:r>
              <a:rPr lang="ru-RU" dirty="0" smtClean="0"/>
              <a:t>, незадолго до этого эмигрировавшим в Америку из Италии</a:t>
            </a:r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Почему в США финансовые пирамиды называют схемой пирамиды (</a:t>
            </a:r>
            <a:r>
              <a:rPr lang="ru-RU" dirty="0" err="1" smtClean="0"/>
              <a:t>Pyramidscheme</a:t>
            </a:r>
            <a:r>
              <a:rPr lang="ru-RU" dirty="0" smtClean="0"/>
              <a:t>) или схемой </a:t>
            </a:r>
            <a:r>
              <a:rPr lang="ru-RU" dirty="0" err="1" smtClean="0"/>
              <a:t>Понци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имени создателя первой финансовой пирамиды в Америке.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О каком виде </a:t>
            </a:r>
            <a:r>
              <a:rPr lang="ru-RU" dirty="0" err="1" smtClean="0"/>
              <a:t>машеничества</a:t>
            </a:r>
            <a:r>
              <a:rPr lang="ru-RU" dirty="0" smtClean="0"/>
              <a:t> идёт речь : Схема такая: на почту приходит письмо с возможностью </a:t>
            </a:r>
            <a:r>
              <a:rPr lang="ru-RU" i="1" dirty="0" smtClean="0"/>
              <a:t>гарантированно получить кредит</a:t>
            </a:r>
            <a:r>
              <a:rPr lang="ru-RU" dirty="0" smtClean="0"/>
              <a:t> на практически неограниченную сумму, но предварительно необходимо перечислить кредитору некоторую сумму денег, якобы для подтверждения своей платежеспособности.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Аванс за кредит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Чтобы уберечься от     …    , придерживайся следующих правил: 1. Проверь содержание адресной строки. 2. Не переходи по </a:t>
            </a:r>
            <a:r>
              <a:rPr lang="ru-RU" dirty="0" err="1" smtClean="0"/>
              <a:t>спамовым</a:t>
            </a:r>
            <a:r>
              <a:rPr lang="ru-RU" dirty="0" smtClean="0"/>
              <a:t> ссылкам. 3. Покупай товары и услуги только в проверенных </a:t>
            </a:r>
            <a:r>
              <a:rPr lang="ru-RU" dirty="0" err="1" smtClean="0"/>
              <a:t>интернетмагазинах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фишинг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Цели: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повышение информированности о мошенничестве и мошенниках;</a:t>
            </a:r>
            <a:br>
              <a:rPr lang="ru-RU" sz="2000" dirty="0" smtClean="0"/>
            </a:br>
            <a:r>
              <a:rPr lang="ru-RU" sz="2000" dirty="0" smtClean="0"/>
              <a:t>развитие критического мышления.</a:t>
            </a:r>
            <a:br>
              <a:rPr lang="ru-RU" sz="2000" dirty="0" smtClean="0"/>
            </a:br>
            <a:r>
              <a:rPr lang="ru-RU" sz="2000" dirty="0" smtClean="0"/>
              <a:t>Формирование финансовой грамотности у учащихся 10—11 классов, закрепление в игровой форме теоретических знаний.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Задачи: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рассмотреть некоторые виды мошенничества;</a:t>
            </a:r>
            <a:br>
              <a:rPr lang="ru-RU" sz="2000" dirty="0" smtClean="0"/>
            </a:br>
            <a:r>
              <a:rPr lang="ru-RU" sz="2000" dirty="0" smtClean="0"/>
              <a:t>знакомство с базовыми  понятиями и знаниями: финансовый риск; финансовое мошенничество, какие бывают финансовые риски в современной российской действительности с банковскими картами</a:t>
            </a:r>
            <a:br>
              <a:rPr lang="ru-RU" sz="2000" dirty="0" smtClean="0"/>
            </a:br>
            <a:r>
              <a:rPr lang="ru-RU" sz="2000" dirty="0" smtClean="0"/>
              <a:t>формирование умения защищать свою личную информацию в сети Интернет (быть осторожным с паролями, </a:t>
            </a:r>
            <a:r>
              <a:rPr lang="ru-RU" sz="2000" dirty="0" err="1" smtClean="0"/>
              <a:t>пинкодами</a:t>
            </a:r>
            <a:r>
              <a:rPr lang="ru-RU" sz="2000" dirty="0" smtClean="0"/>
              <a:t> и др.);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 </a:t>
            </a:r>
            <a:r>
              <a:rPr lang="ru-RU" dirty="0" err="1" smtClean="0"/>
              <a:t>Фарминге</a:t>
            </a:r>
            <a:r>
              <a:rPr lang="ru-RU" dirty="0" smtClean="0"/>
              <a:t> Заражение происходит независимо от желания человека при посещении самых различных сайтов, поэтому действенным вариантом защиты может стать только ….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хорошая антивирусная программа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</a:t>
            </a:r>
            <a:r>
              <a:rPr lang="ru-RU" dirty="0" err="1" smtClean="0"/>
              <a:t>связыает</a:t>
            </a:r>
            <a:r>
              <a:rPr lang="ru-RU" dirty="0" smtClean="0"/>
              <a:t> название МММ и МММ-2011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Пирамиды, созданные по системе, придуманной С. П. Мавроди,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«Знать, где ловушка, — это первый шаг к тому, чтобы избежать её»</a:t>
            </a:r>
          </a:p>
          <a:p>
            <a:r>
              <a:rPr lang="ru-RU" dirty="0" smtClean="0"/>
              <a:t>Назовите автора высказывания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Фрэнк </a:t>
            </a:r>
            <a:r>
              <a:rPr lang="ru-RU" dirty="0" err="1" smtClean="0"/>
              <a:t>Херберт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Вложение средств в </a:t>
            </a:r>
            <a:r>
              <a:rPr lang="ru-RU" dirty="0" err="1" smtClean="0"/>
              <a:t>инвестицион</a:t>
            </a:r>
            <a:r>
              <a:rPr lang="ru-RU" dirty="0" smtClean="0"/>
              <a:t>- </a:t>
            </a:r>
            <a:r>
              <a:rPr lang="ru-RU" dirty="0" err="1" smtClean="0"/>
              <a:t>ные</a:t>
            </a:r>
            <a:r>
              <a:rPr lang="ru-RU" dirty="0" smtClean="0"/>
              <a:t> инструменты с целью получения доходов.</a:t>
            </a:r>
          </a:p>
          <a:p>
            <a:r>
              <a:rPr lang="ru-RU" dirty="0" smtClean="0"/>
              <a:t>Назовите понятие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Инвестирование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Между риском и доходностью существует связь. Как правило, …. инвестиция может быть оправдана только ожиданием  … дохода.</a:t>
            </a:r>
          </a:p>
          <a:p>
            <a:r>
              <a:rPr lang="ru-RU" dirty="0" smtClean="0"/>
              <a:t>Дополните пропуски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Между риском и доходностью существует связь. Как правило, </a:t>
            </a:r>
            <a:r>
              <a:rPr lang="ru-RU" dirty="0" err="1" smtClean="0"/>
              <a:t>высокорискованная</a:t>
            </a:r>
            <a:r>
              <a:rPr lang="ru-RU" dirty="0" smtClean="0"/>
              <a:t> инвестиция может быть оправдана только ожиданием большого дохода.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Финансовая пирамида</a:t>
            </a:r>
            <a:endParaRPr lang="ru-RU" sz="3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Виртуальные ловушки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Финансовые риски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Ценные бумаги</a:t>
            </a:r>
            <a:endParaRPr lang="ru-RU" sz="36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b="1" dirty="0" smtClean="0"/>
              <a:t>Банки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 выборе инвестиционного инструмента необходимо учи- </a:t>
            </a:r>
            <a:r>
              <a:rPr lang="ru-RU" dirty="0" err="1" smtClean="0"/>
              <a:t>тывать</a:t>
            </a:r>
            <a:r>
              <a:rPr lang="ru-RU" dirty="0" smtClean="0"/>
              <a:t>: 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• предполагаемую сумму вложения. </a:t>
            </a:r>
          </a:p>
          <a:p>
            <a:pPr>
              <a:buNone/>
            </a:pPr>
            <a:r>
              <a:rPr lang="ru-RU" dirty="0" smtClean="0"/>
              <a:t>• сроки инвестирования. </a:t>
            </a:r>
          </a:p>
          <a:p>
            <a:pPr>
              <a:buNone/>
            </a:pPr>
            <a:r>
              <a:rPr lang="ru-RU" dirty="0" smtClean="0"/>
              <a:t>• доходность. </a:t>
            </a:r>
          </a:p>
          <a:p>
            <a:pPr>
              <a:buNone/>
            </a:pPr>
            <a:r>
              <a:rPr lang="ru-RU" dirty="0" smtClean="0"/>
              <a:t>• рискованность.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Главная задача </a:t>
            </a:r>
          </a:p>
          <a:p>
            <a:r>
              <a:rPr lang="ru-RU" dirty="0" smtClean="0"/>
              <a:t> «Консервативной стратегии».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Главная задача стратегии – обеспечить сохранность твоих сбережений и защитить их от инфляции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отечественном рынке акций погоду делают акции самых известных, высокодоходных и стабильных компаний</a:t>
            </a:r>
          </a:p>
          <a:p>
            <a:r>
              <a:rPr lang="ru-RU" dirty="0" smtClean="0"/>
              <a:t>Как их называют?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«голубые фишки»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такое «индекс»?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совокупной стоимости «набора» ценных бумаг, торгуемых на бирже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Назовите</a:t>
            </a:r>
          </a:p>
          <a:p>
            <a:r>
              <a:rPr lang="ru-RU" dirty="0" smtClean="0"/>
              <a:t>Признаки финансовой пирамиды: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 выборе брокера, услугами которого ты воспользуешься на рынке ценных бумаг, тебе следует учесть следующие факторы: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1) минимально допустимый размер депозита; 2) размер брокерской комиссии; 3) кредитное плечо для маржинальной торговли; 4) список ценных бумаг в маржинальном списке; 5) порядок внесения и вы- вода средств.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Назовите ценную бумагу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9458" name="Picture 2" descr="https://biznes-prost.ru/wp-content/uploads/2017/01/%D0%A6%D0%B5%D0%BD%D0%BD%D0%B0%D1%8F-%D0%B1%D1%83%D0%BC%D0%B0%D0%B3%D0%B0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564903"/>
            <a:ext cx="6400800" cy="360040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3347864" y="4149080"/>
            <a:ext cx="28803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4437112"/>
            <a:ext cx="28803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8434" name="Picture 2" descr="https://biznes-prost.ru/wp-content/uploads/2017/01/%D0%A6%D0%B5%D0%BD%D0%BD%D0%B0%D1%8F-%D0%B1%D1%83%D0%BC%D0%B0%D0%B3%D0%B0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28800"/>
            <a:ext cx="6400800" cy="4362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каком нормативном акте можно узнать о ценных бумагах?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Гражданский кодекс Российской Федерации (ГК РФ)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Когда ты выходишь на рынок ценных бумаг, ты становишься …?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Когда ты выходишь на рынок ценных бумаг, ты становишься </a:t>
            </a:r>
            <a:r>
              <a:rPr lang="ru-RU" u="sng" dirty="0" smtClean="0"/>
              <a:t>инвестором.</a:t>
            </a:r>
            <a:endParaRPr lang="ru-RU" u="sng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Разгадайте ребус (Этим занимаются  врачи и банки)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3316" name="Picture 4" descr="ребус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284984"/>
            <a:ext cx="1543050" cy="1905000"/>
          </a:xfrm>
          <a:prstGeom prst="rect">
            <a:avLst/>
          </a:prstGeom>
          <a:noFill/>
        </p:spPr>
      </p:pic>
      <p:pic>
        <p:nvPicPr>
          <p:cNvPr id="13318" name="Picture 6" descr="ребус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284984"/>
            <a:ext cx="1543050" cy="1905000"/>
          </a:xfrm>
          <a:prstGeom prst="rect">
            <a:avLst/>
          </a:prstGeom>
          <a:noFill/>
        </p:spPr>
      </p:pic>
      <p:pic>
        <p:nvPicPr>
          <p:cNvPr id="13320" name="Picture 8" descr="ребус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645024"/>
            <a:ext cx="1905000" cy="1295401"/>
          </a:xfrm>
          <a:prstGeom prst="rect">
            <a:avLst/>
          </a:prstGeom>
          <a:noFill/>
        </p:spPr>
      </p:pic>
      <p:pic>
        <p:nvPicPr>
          <p:cNvPr id="13328" name="Picture 16" descr="ребусы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356992"/>
            <a:ext cx="360040" cy="1905000"/>
          </a:xfrm>
          <a:prstGeom prst="rect">
            <a:avLst/>
          </a:prstGeom>
          <a:noFill/>
        </p:spPr>
      </p:pic>
      <p:pic>
        <p:nvPicPr>
          <p:cNvPr id="14" name="Picture 10" descr="ребусы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3356992"/>
            <a:ext cx="310133" cy="1905000"/>
          </a:xfrm>
          <a:prstGeom prst="rect">
            <a:avLst/>
          </a:prstGeom>
          <a:noFill/>
        </p:spPr>
      </p:pic>
      <p:pic>
        <p:nvPicPr>
          <p:cNvPr id="13332" name="Picture 20" descr="ребусы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3356992"/>
            <a:ext cx="1905000" cy="1857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9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Операция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1. Декларируемая гарантированная высокая доходность. 2. Прибыль за счёт привлечения новых вкладчиков. 3. Ограниченный доступ к учредительным документам компании, финансовой отчётности, информации о размещении денежных средств организацией. 4. Сомнительные договоры с вкладчиками. 5. Агрессивная реклама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Считывающие устройства устанавливаются на: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банкомате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банковская система включает в себя….?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Центральный банк и коммерческие банки.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Когда оформилась банковская система России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1989 г., ещё при СССР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2-ой крупный банк в РФ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4098" name="Picture 2" descr="http://forcredits.ru/wp-content/uploads/2016/09/rejting-nadezhnykh-bank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276872"/>
            <a:ext cx="8136904" cy="37444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59632" y="3429000"/>
            <a:ext cx="223224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3573016"/>
            <a:ext cx="21602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3861048"/>
            <a:ext cx="20162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3074" name="Picture 2" descr="http://forcredits.ru/wp-content/uploads/2016/09/rejting-nadezhnykh-bank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208912" cy="4697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492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err="1" smtClean="0">
                <a:solidFill>
                  <a:schemeClr val="bg1"/>
                </a:solidFill>
              </a:rPr>
              <a:t>Аудиоряды</a:t>
            </a:r>
            <a:r>
              <a:rPr lang="ru-RU" sz="1400" dirty="0" smtClean="0">
                <a:solidFill>
                  <a:schemeClr val="bg1"/>
                </a:solidFill>
              </a:rPr>
              <a:t> заимствованы с сайта 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hlinkClick r:id="rId3"/>
              </a:rPr>
              <a:t>GetTune.net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по запросу «Своя игра» 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  <a:hlinkClick r:id="rId4"/>
              </a:rPr>
              <a:t>Звезда</a:t>
            </a:r>
            <a:r>
              <a:rPr lang="en-US" sz="1400" dirty="0" smtClean="0">
                <a:solidFill>
                  <a:schemeClr val="bg1"/>
                </a:solidFill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hlinkClick r:id="rId5"/>
              </a:rPr>
              <a:t>Фон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 </a:t>
            </a:r>
            <a:r>
              <a:rPr lang="ru-RU" sz="1400" dirty="0" smtClean="0">
                <a:solidFill>
                  <a:schemeClr val="bg1"/>
                </a:solidFill>
                <a:hlinkClick r:id="rId6"/>
              </a:rPr>
              <a:t>Кот в мешке </a:t>
            </a:r>
            <a:r>
              <a:rPr lang="en-US" sz="1400" dirty="0" smtClean="0">
                <a:solidFill>
                  <a:schemeClr val="bg1"/>
                </a:solidFill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hlinkClick r:id="rId7"/>
              </a:rPr>
              <a:t>Идея игры </a:t>
            </a:r>
            <a:endParaRPr lang="ru-RU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Автор шаблона игры </a:t>
            </a:r>
            <a:r>
              <a:rPr lang="ru-RU" sz="1400" dirty="0" err="1" smtClean="0">
                <a:solidFill>
                  <a:schemeClr val="bg1"/>
                </a:solidFill>
              </a:rPr>
              <a:t>Салиш</a:t>
            </a:r>
            <a:r>
              <a:rPr lang="ru-RU" sz="1400" dirty="0" smtClean="0">
                <a:solidFill>
                  <a:schemeClr val="bg1"/>
                </a:solidFill>
              </a:rPr>
              <a:t> С.С. 2014 год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  <a:hlinkClick r:id="rId8"/>
              </a:rPr>
              <a:t>http://forcredits.ru/wp-content/uploads/2016/09/rejting-nadezhnykh-bankov.jpg</a:t>
            </a:r>
            <a:endParaRPr lang="ru-RU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  <a:hlinkClick r:id="rId9"/>
              </a:rPr>
              <a:t>https://fmc.hse.ru/data/2016/05/24/1131588751/</a:t>
            </a:r>
            <a:r>
              <a:rPr lang="ru-RU" sz="1400" dirty="0" smtClean="0">
                <a:solidFill>
                  <a:schemeClr val="bg1"/>
                </a:solidFill>
                <a:hlinkClick r:id="rId9"/>
              </a:rPr>
              <a:t>учащимся.</a:t>
            </a:r>
            <a:r>
              <a:rPr lang="en-US" sz="1400" dirty="0" err="1" smtClean="0">
                <a:solidFill>
                  <a:schemeClr val="bg1"/>
                </a:solidFill>
                <a:hlinkClick r:id="rId9"/>
              </a:rPr>
              <a:t>png</a:t>
            </a:r>
            <a:endParaRPr lang="ru-RU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  <a:hlinkClick r:id="rId10"/>
              </a:rPr>
              <a:t>https://finagram.com/</a:t>
            </a:r>
            <a:r>
              <a:rPr lang="en-US" sz="1400" dirty="0" smtClean="0">
                <a:solidFill>
                  <a:schemeClr val="bg1"/>
                </a:solidFill>
                <a:hlinkClick r:id="rId11"/>
              </a:rPr>
              <a:t>http://rebus1.com/pictures/455.jpg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О КАКОЙ ПИРАМИДЕ ИДЁТ РЕЧЬ?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http://www.time.kg/uploads/posts/1315282983_kar8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636912"/>
            <a:ext cx="4968552" cy="367240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43808" y="3356992"/>
            <a:ext cx="16561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http://www.time.kg/uploads/posts/1315282983_kar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9" y="1844824"/>
            <a:ext cx="4896544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Кто основал самую «известную»</a:t>
            </a:r>
          </a:p>
          <a:p>
            <a:r>
              <a:rPr lang="ru-RU" dirty="0" smtClean="0"/>
              <a:t>Финансовую пирамиду в России в 90-е годы 20 века?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Сергей Мавроди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828</Words>
  <Application>Microsoft Office PowerPoint</Application>
  <PresentationFormat>Экран (4:3)</PresentationFormat>
  <Paragraphs>210</Paragraphs>
  <Slides>59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Презентация PowerPoint</vt:lpstr>
      <vt:lpstr>Цели: повышение информированности о мошенничестве и мошенниках; развитие критического мышления. Формирование финансовой грамотности у учащихся 10—11 классов, закрепление в игровой форме теоретических знаний.  Задачи: рассмотреть некоторые виды мошенничества; знакомство с базовыми  понятиями и знаниями: финансовый риск; финансовое мошенничество, какие бывают финансовые риски в современной российской действительности с банковскими картами формирование умения защищать свою личную информацию в сети Интернет (быть осторожным с паролями, пинкодами и др.);  </vt:lpstr>
      <vt:lpstr>Презентация PowerPoint</vt:lpstr>
      <vt:lpstr>Категория 1</vt:lpstr>
      <vt:lpstr>Категория 1</vt:lpstr>
      <vt:lpstr>Категория 1</vt:lpstr>
      <vt:lpstr>Категория 1</vt:lpstr>
      <vt:lpstr>Категория 1</vt:lpstr>
      <vt:lpstr>Категория 1</vt:lpstr>
      <vt:lpstr>Презентация PowerPoint</vt:lpstr>
      <vt:lpstr>Категория 1</vt:lpstr>
      <vt:lpstr>Категория 1</vt:lpstr>
      <vt:lpstr>Категория 1</vt:lpstr>
      <vt:lpstr>Категория 1</vt:lpstr>
      <vt:lpstr>Категория 2</vt:lpstr>
      <vt:lpstr>Категория 2</vt:lpstr>
      <vt:lpstr>Категория 2</vt:lpstr>
      <vt:lpstr>Категория 2</vt:lpstr>
      <vt:lpstr>Презентация PowerPoint</vt:lpstr>
      <vt:lpstr>Категория 2</vt:lpstr>
      <vt:lpstr>Категория 2</vt:lpstr>
      <vt:lpstr>Категория 2</vt:lpstr>
      <vt:lpstr>Категория 2</vt:lpstr>
      <vt:lpstr>Категория 2</vt:lpstr>
      <vt:lpstr>Категория 2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Презентация PowerPoint</vt:lpstr>
      <vt:lpstr>Категория 3</vt:lpstr>
      <vt:lpstr>Категория 3</vt:lpstr>
      <vt:lpstr>Презентация PowerPoint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5</vt:lpstr>
      <vt:lpstr>Категория 5</vt:lpstr>
      <vt:lpstr>Презентация PowerPoint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Использованные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Filina</cp:lastModifiedBy>
  <cp:revision>75</cp:revision>
  <dcterms:created xsi:type="dcterms:W3CDTF">2014-05-16T09:35:17Z</dcterms:created>
  <dcterms:modified xsi:type="dcterms:W3CDTF">2017-01-28T13:19:36Z</dcterms:modified>
</cp:coreProperties>
</file>