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0" r:id="rId7"/>
    <p:sldId id="263" r:id="rId8"/>
    <p:sldId id="264" r:id="rId9"/>
    <p:sldId id="262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E9FA8-D30D-4429-8EBA-DFEA6B957183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AE674-4A0A-4040-A3D4-A607B1B9D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E674-4A0A-4040-A3D4-A607B1B9D6B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E674-4A0A-4040-A3D4-A607B1B9D6B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E674-4A0A-4040-A3D4-A607B1B9D6B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E674-4A0A-4040-A3D4-A607B1B9D6B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E674-4A0A-4040-A3D4-A607B1B9D6B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E674-4A0A-4040-A3D4-A607B1B9D6B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E674-4A0A-4040-A3D4-A607B1B9D6B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E674-4A0A-4040-A3D4-A607B1B9D6B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E674-4A0A-4040-A3D4-A607B1B9D6B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E674-4A0A-4040-A3D4-A607B1B9D6B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AE674-4A0A-4040-A3D4-A607B1B9D6B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37240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i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ВИКТОРИНА</a:t>
            </a:r>
          </a:p>
          <a:p>
            <a:pPr algn="ctr"/>
            <a:endParaRPr lang="ru-RU" sz="2000" b="1" i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6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«ВСЁ ЛИ МЫ ЗНАЕМ О МОШЕННИЧЕСТВЕ …!?»</a:t>
            </a:r>
            <a:endParaRPr lang="ru-RU" sz="6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1746" name="Picture 2" descr="http://sakvojag.net/media/k2/items/cache/749feda64ec088facaa4f2cf915bfc07_Gene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437112"/>
            <a:ext cx="291632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news.tj/sites/default/files/articles/233033/%D0%BC%D0%BE%D0%B1%D0%B8%D0%BB%D1%8C%D0%BD%D1%8B%D0%B5%20%D0%BC%D0%BE%D1%88%D0%B5%D0%BD%D0%BD%D0%B8%D0%BA%D0%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77072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0" name="AutoShape 6" descr="https://tverigrad.ru/wp-content/uploads/2015/10/7f37828b6aef19bb655dd1ea66de5ba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https://tverigrad.ru/wp-content/uploads/2015/10/7f37828b6aef19bb655dd1ea66de5ba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4" name="Picture 10" descr="https://biznes-prost.ru/wp-content/uploads/2016/07/%D0%9C%D0%BE%D1%88%D0%B5%D0%BD%D0%BD%D0%B8%D1%87%D0%B5%D1%81%D1%82%D0%B2%D0%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719" y="3861048"/>
            <a:ext cx="321732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1520" y="638132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Составитель Юрьева Е.А.</a:t>
            </a:r>
            <a:endParaRPr lang="ru-RU" sz="2000" b="1" dirty="0"/>
          </a:p>
        </p:txBody>
      </p:sp>
      <p:pic>
        <p:nvPicPr>
          <p:cNvPr id="22530" name="Picture 2" descr="http://www.muiv.ru/upload/medialibrary/69d/69dacdeb7b3095609868dfdcc651e3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0"/>
            <a:ext cx="2195736" cy="983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64096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Задание № 8.</a:t>
            </a:r>
          </a:p>
          <a:p>
            <a:r>
              <a:rPr lang="ru-RU" sz="5400" b="1" dirty="0" smtClean="0">
                <a:solidFill>
                  <a:srgbClr val="FFFF00"/>
                </a:solidFill>
              </a:rPr>
              <a:t>Дайте совет, как обезопасить себя от мошенников (в любой сфере)?</a:t>
            </a: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i="1" dirty="0" smtClean="0"/>
              <a:t>(за каждое аргументированное и интересное предложение команда получает 5 баллов)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8194" name="Picture 2" descr="http://zhenny-slavecky.ru/wp-content/uploads/2016/06/d13a666s-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645024"/>
            <a:ext cx="6096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Подведение итогов: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340768"/>
          <a:ext cx="8496945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105"/>
                <a:gridCol w="944105"/>
                <a:gridCol w="944105"/>
                <a:gridCol w="944105"/>
                <a:gridCol w="944105"/>
                <a:gridCol w="944105"/>
                <a:gridCol w="944105"/>
                <a:gridCol w="944105"/>
                <a:gridCol w="944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№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коман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ды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Зада</a:t>
                      </a:r>
                    </a:p>
                    <a:p>
                      <a:pPr algn="ctr"/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ние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Зада</a:t>
                      </a:r>
                    </a:p>
                    <a:p>
                      <a:pPr algn="ctr"/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ние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Зада</a:t>
                      </a:r>
                    </a:p>
                    <a:p>
                      <a:pPr algn="ctr"/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ние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Зада</a:t>
                      </a:r>
                    </a:p>
                    <a:p>
                      <a:pPr algn="ctr"/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ние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4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Зада</a:t>
                      </a:r>
                    </a:p>
                    <a:p>
                      <a:pPr algn="ctr"/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ние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Зада</a:t>
                      </a:r>
                    </a:p>
                    <a:p>
                      <a:pPr algn="ctr"/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ние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6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Зада</a:t>
                      </a:r>
                    </a:p>
                    <a:p>
                      <a:pPr algn="ctr"/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ние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7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Зада</a:t>
                      </a:r>
                    </a:p>
                    <a:p>
                      <a:pPr algn="ctr"/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ние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8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C00000"/>
                          </a:solidFill>
                        </a:rPr>
                        <a:t>Общая сумма баллов</a:t>
                      </a:r>
                      <a:endParaRPr lang="ru-RU" sz="14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C00000"/>
                          </a:solidFill>
                        </a:rPr>
                        <a:t>МЕСТО</a:t>
                      </a:r>
                      <a:endParaRPr lang="ru-RU" sz="1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69865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Цель викторины</a:t>
            </a:r>
            <a:r>
              <a:rPr lang="ru-RU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 </a:t>
            </a:r>
            <a:r>
              <a:rPr lang="ru-RU" sz="3200" b="1" dirty="0" smtClean="0">
                <a:solidFill>
                  <a:srgbClr val="FFFF00"/>
                </a:solidFill>
              </a:rPr>
              <a:t>закрепить и </a:t>
            </a:r>
            <a:r>
              <a:rPr lang="ru-RU" sz="3200" b="1" dirty="0" smtClean="0">
                <a:solidFill>
                  <a:srgbClr val="FFFF00"/>
                </a:solidFill>
              </a:rPr>
              <a:t>расширить у </a:t>
            </a:r>
            <a:r>
              <a:rPr lang="ru-RU" sz="3200" b="1" dirty="0" smtClean="0">
                <a:solidFill>
                  <a:srgbClr val="FFFF00"/>
                </a:solidFill>
              </a:rPr>
              <a:t>обучающихся старших классов знания по теме о мошенничестве.</a:t>
            </a:r>
          </a:p>
          <a:p>
            <a:r>
              <a:rPr lang="ru-RU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Возраст: </a:t>
            </a:r>
            <a:r>
              <a:rPr lang="ru-RU" sz="3200" b="1" dirty="0" smtClean="0">
                <a:solidFill>
                  <a:srgbClr val="FFFF00"/>
                </a:solidFill>
              </a:rPr>
              <a:t>обучающиеся 9-х, 10-х и 11-х классов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Условия проведения: 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FFFF00"/>
                </a:solidFill>
              </a:rPr>
              <a:t>класс делится на команды по 4-5 человек;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FFFF00"/>
                </a:solidFill>
              </a:rPr>
              <a:t>за каждый правильный ответ команда получает баллы;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FFFF00"/>
                </a:solidFill>
              </a:rPr>
              <a:t>победитель определяется по наибольшему количеству набранных баллов в конце викторины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endParaRPr lang="ru-RU" sz="3200" b="1" i="1" dirty="0" smtClean="0">
              <a:solidFill>
                <a:srgbClr val="C00000"/>
              </a:solidFill>
            </a:endParaRPr>
          </a:p>
          <a:p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31750" name="AutoShape 6" descr="https://tverigrad.ru/wp-content/uploads/2015/10/7f37828b6aef19bb655dd1ea66de5ba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https://tverigrad.ru/wp-content/uploads/2015/10/7f37828b6aef19bb655dd1ea66de5ba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49694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Задание № 1.</a:t>
            </a: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5400" b="1" dirty="0" smtClean="0">
                <a:solidFill>
                  <a:srgbClr val="FFFF00"/>
                </a:solidFill>
              </a:rPr>
              <a:t>Назовите причины, по которым люди становятся жертвами мошенничества?</a:t>
            </a: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i="1" dirty="0" smtClean="0"/>
              <a:t>(за каждый правильный ответ команда получает 1 балл)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pic>
        <p:nvPicPr>
          <p:cNvPr id="28674" name="Picture 2" descr="http://finmagazine.ru/wp-content/uploads/2015/08/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5" y="2852936"/>
            <a:ext cx="295990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49694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Задание № 2.</a:t>
            </a:r>
          </a:p>
          <a:p>
            <a:r>
              <a:rPr lang="ru-RU" sz="5400" b="1" dirty="0" smtClean="0">
                <a:solidFill>
                  <a:srgbClr val="FFFF00"/>
                </a:solidFill>
              </a:rPr>
              <a:t>Назовите признаки, по которым можно определить, что совершаются мошеннические действия?</a:t>
            </a: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i="1" dirty="0" smtClean="0"/>
              <a:t>(за каждый правильный ответ команда получает 1 балл)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pic>
        <p:nvPicPr>
          <p:cNvPr id="14338" name="Picture 2" descr="http://sterhluki.ru/wp-content/uploads/2016/11/moshennichestvo-V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060848"/>
            <a:ext cx="326362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9694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Задание № 3.</a:t>
            </a:r>
          </a:p>
          <a:p>
            <a:endParaRPr lang="ru-RU" sz="4400" b="1" dirty="0" smtClean="0">
              <a:solidFill>
                <a:srgbClr val="FFFF00"/>
              </a:solidFill>
            </a:endParaRPr>
          </a:p>
          <a:p>
            <a:r>
              <a:rPr lang="ru-RU" sz="6000" b="1" dirty="0" smtClean="0">
                <a:solidFill>
                  <a:srgbClr val="FFFF00"/>
                </a:solidFill>
              </a:rPr>
              <a:t>Какие виды мошенничества </a:t>
            </a:r>
          </a:p>
          <a:p>
            <a:r>
              <a:rPr lang="ru-RU" sz="6000" b="1" dirty="0" smtClean="0">
                <a:solidFill>
                  <a:srgbClr val="FFFF00"/>
                </a:solidFill>
              </a:rPr>
              <a:t>вы знаете?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i="1" dirty="0" smtClean="0"/>
              <a:t>(команды отвечают по очереди, за каждый правильный ответ команда получает 1 балл. </a:t>
            </a:r>
          </a:p>
          <a:p>
            <a:pPr algn="ctr"/>
            <a:r>
              <a:rPr lang="ru-RU" sz="3600" i="1" dirty="0" smtClean="0"/>
              <a:t>Ответы не должны повторяться)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pic>
        <p:nvPicPr>
          <p:cNvPr id="12290" name="Picture 2" descr="http://binarnyestrategii.ru/wp-content/uploads/2016/07/moshenn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068" y="147698"/>
            <a:ext cx="3378412" cy="227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Задание № 4.</a:t>
            </a:r>
          </a:p>
          <a:p>
            <a:r>
              <a:rPr lang="ru-RU" sz="5400" b="1" dirty="0" smtClean="0">
                <a:solidFill>
                  <a:srgbClr val="FFC000"/>
                </a:solidFill>
              </a:rPr>
              <a:t>Раскройте значение слов:</a:t>
            </a:r>
          </a:p>
          <a:p>
            <a:pPr>
              <a:buFontTx/>
              <a:buChar char="-"/>
            </a:pPr>
            <a:r>
              <a:rPr lang="ru-RU" sz="5400" b="1" dirty="0" smtClean="0">
                <a:solidFill>
                  <a:srgbClr val="FFFF00"/>
                </a:solidFill>
              </a:rPr>
              <a:t> «</a:t>
            </a:r>
            <a:r>
              <a:rPr lang="ru-RU" sz="5400" b="1" dirty="0" err="1" smtClean="0">
                <a:solidFill>
                  <a:srgbClr val="FFFF00"/>
                </a:solidFill>
              </a:rPr>
              <a:t>фишинг</a:t>
            </a:r>
            <a:r>
              <a:rPr lang="ru-RU" sz="5400" b="1" dirty="0" smtClean="0">
                <a:solidFill>
                  <a:srgbClr val="FFFF00"/>
                </a:solidFill>
              </a:rPr>
              <a:t>»</a:t>
            </a:r>
          </a:p>
          <a:p>
            <a:pPr>
              <a:buFontTx/>
              <a:buChar char="-"/>
            </a:pPr>
            <a:r>
              <a:rPr lang="ru-RU" sz="5400" b="1" dirty="0" smtClean="0">
                <a:solidFill>
                  <a:srgbClr val="FFFF00"/>
                </a:solidFill>
              </a:rPr>
              <a:t> «</a:t>
            </a:r>
            <a:r>
              <a:rPr lang="ru-RU" sz="5400" b="1" dirty="0" err="1" smtClean="0">
                <a:solidFill>
                  <a:srgbClr val="FFFF00"/>
                </a:solidFill>
              </a:rPr>
              <a:t>фарминг</a:t>
            </a:r>
            <a:r>
              <a:rPr lang="ru-RU" sz="5400" b="1" dirty="0" smtClean="0">
                <a:solidFill>
                  <a:srgbClr val="FFFF00"/>
                </a:solidFill>
              </a:rPr>
              <a:t>»</a:t>
            </a:r>
          </a:p>
          <a:p>
            <a:pPr>
              <a:buFontTx/>
              <a:buChar char="-"/>
            </a:pPr>
            <a:r>
              <a:rPr lang="ru-RU" sz="5400" b="1" dirty="0" smtClean="0">
                <a:solidFill>
                  <a:srgbClr val="FFFF00"/>
                </a:solidFill>
              </a:rPr>
              <a:t> «</a:t>
            </a:r>
            <a:r>
              <a:rPr lang="ru-RU" sz="5400" b="1" dirty="0" err="1" smtClean="0">
                <a:solidFill>
                  <a:srgbClr val="FFFF00"/>
                </a:solidFill>
              </a:rPr>
              <a:t>скимминг</a:t>
            </a:r>
            <a:r>
              <a:rPr lang="ru-RU" sz="5400" b="1" dirty="0" smtClean="0">
                <a:solidFill>
                  <a:srgbClr val="FFFF00"/>
                </a:solidFill>
              </a:rPr>
              <a:t>»</a:t>
            </a:r>
          </a:p>
          <a:p>
            <a:pPr>
              <a:buFontTx/>
              <a:buChar char="-"/>
            </a:pPr>
            <a:r>
              <a:rPr lang="ru-RU" sz="5400" b="1" dirty="0" smtClean="0">
                <a:solidFill>
                  <a:srgbClr val="FFFF00"/>
                </a:solidFill>
              </a:rPr>
              <a:t> «</a:t>
            </a:r>
            <a:r>
              <a:rPr lang="ru-RU" sz="5400" b="1" dirty="0" err="1" smtClean="0">
                <a:solidFill>
                  <a:srgbClr val="FFFF00"/>
                </a:solidFill>
              </a:rPr>
              <a:t>кликфорд</a:t>
            </a:r>
            <a:r>
              <a:rPr lang="ru-RU" sz="5400" b="1" dirty="0" smtClean="0">
                <a:solidFill>
                  <a:srgbClr val="FFFF00"/>
                </a:solidFill>
              </a:rPr>
              <a:t>»</a:t>
            </a:r>
          </a:p>
          <a:p>
            <a:pPr>
              <a:buFontTx/>
              <a:buChar char="-"/>
            </a:pPr>
            <a:r>
              <a:rPr lang="ru-RU" sz="5400" b="1" dirty="0" smtClean="0">
                <a:solidFill>
                  <a:srgbClr val="FFFF00"/>
                </a:solidFill>
              </a:rPr>
              <a:t> «нигерийские письма»?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i="1" dirty="0" smtClean="0"/>
              <a:t>(за каждый правильный ответ команда получает 5 баллов)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10242" name="AutoShape 2" descr="https://s7.imgsource.ru/70FUKxkcW6ueKSTMqxoVQU-wlK0=/fit-in/800x600/filters:filters:format(webp):fill(fff,true)/http:/boa.imgsource.ru/images/offers/ca/2b/ca2bb632-02ba-4a44-8d5a-55f29f7f7e93.d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s7.imgsource.ru/70FUKxkcW6ueKSTMqxoVQU-wlK0=/fit-in/800x600/filters:filters:format(webp):fill(fff,true)/http:/boa.imgsource.ru/images/offers/ca/2b/ca2bb632-02ba-4a44-8d5a-55f29f7f7e93.d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s7.imgsource.ru/70FUKxkcW6ueKSTMqxoVQU-wlK0=/fit-in/800x600/filters:filters:format(webp):fill(fff,true)/http:/boa.imgsource.ru/images/offers/ca/2b/ca2bb632-02ba-4a44-8d5a-55f29f7f7e93.d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s7.imgsource.ru/70FUKxkcW6ueKSTMqxoVQU-wlK0=/fit-in/800x600/filters:filters:format(webp):fill(fff,true)/http:/boa.imgsource.ru/images/offers/ca/2b/ca2bb632-02ba-4a44-8d5a-55f29f7f7e93.d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s7.imgsource.ru/70FUKxkcW6ueKSTMqxoVQU-wlK0=/fit-in/800x600/filters:filters:format(webp):fill(fff,true)/http:/boa.imgsource.ru/images/offers/ca/2b/ca2bb632-02ba-4a44-8d5a-55f29f7f7e93.d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2" name="Picture 12" descr="http://www.dskgras.ru/upload/1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348880"/>
            <a:ext cx="334499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7129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Задание № 5.</a:t>
            </a:r>
          </a:p>
          <a:p>
            <a:r>
              <a:rPr lang="ru-RU" sz="6000" b="1" dirty="0" smtClean="0">
                <a:solidFill>
                  <a:srgbClr val="FFFF00"/>
                </a:solidFill>
              </a:rPr>
              <a:t>Используя сеть интернет, найдите пословицы и поговорки о мошенничестве и мошенниках</a:t>
            </a: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i="1" dirty="0" smtClean="0"/>
              <a:t>(Дано 5 минут, за каждый ответ не совпадающий с другой командой - 1 балл)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4098" name="AutoShape 2" descr="https://s7.imgsource.ru/70FUKxkcW6ueKSTMqxoVQU-wlK0=/fit-in/800x600/filters:filters:format(webp):fill(fff,true)/http:/boa.imgsource.ru/images/offers/ca/2b/ca2bb632-02ba-4a44-8d5a-55f29f7f7e93.d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712968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Задание № 6.</a:t>
            </a:r>
          </a:p>
          <a:p>
            <a:r>
              <a:rPr lang="ru-RU" sz="4000" b="1" i="1" u="sng" dirty="0" smtClean="0">
                <a:solidFill>
                  <a:srgbClr val="FFC000"/>
                </a:solidFill>
              </a:rPr>
              <a:t>Разыграйте ситуацию:</a:t>
            </a:r>
          </a:p>
          <a:p>
            <a:pPr>
              <a:buFontTx/>
              <a:buChar char="-"/>
            </a:pPr>
            <a:r>
              <a:rPr lang="ru-RU" sz="4000" b="1" i="1" dirty="0" smtClean="0">
                <a:solidFill>
                  <a:srgbClr val="FFFF00"/>
                </a:solidFill>
              </a:rPr>
              <a:t>Вы знаете, что этот </a:t>
            </a:r>
          </a:p>
          <a:p>
            <a:r>
              <a:rPr lang="ru-RU" sz="4000" b="1" i="1" dirty="0" smtClean="0">
                <a:solidFill>
                  <a:srgbClr val="FFFF00"/>
                </a:solidFill>
              </a:rPr>
              <a:t>интернет-магазин</a:t>
            </a:r>
          </a:p>
          <a:p>
            <a:r>
              <a:rPr lang="ru-RU" sz="4000" b="1" i="1" dirty="0" smtClean="0">
                <a:solidFill>
                  <a:srgbClr val="FFFF00"/>
                </a:solidFill>
              </a:rPr>
              <a:t>занимается мошенничеством.</a:t>
            </a:r>
          </a:p>
          <a:p>
            <a:endParaRPr lang="ru-RU" sz="1100" b="1" i="1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rgbClr val="002060"/>
                </a:solidFill>
              </a:rPr>
              <a:t>Приведите убедительные доводы для человека не совершать в нем покупки…</a:t>
            </a:r>
          </a:p>
          <a:p>
            <a:pPr algn="ctr"/>
            <a:endParaRPr lang="ru-RU" sz="2800" i="1" dirty="0" smtClean="0"/>
          </a:p>
          <a:p>
            <a:pPr algn="ctr"/>
            <a:r>
              <a:rPr lang="ru-RU" sz="2800" i="1" dirty="0" smtClean="0"/>
              <a:t>(Дано 5 минут, за каждый аргументированный и интересный довод команда получает 1 балл)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 descr="http://newsregions.ru/wp-content/uploads/2016/10/82e9d0646ecdaa4d1a9fc0bac026c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613" y="188640"/>
            <a:ext cx="334837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496944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Задание № 7.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Используя сеть интернет, найдите информацию о мерах наказания за мошенничества?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1 Какое наказание следует за мошенничество. Речь идет о хищении чужого имущества или приобретении его обманным путем или злоупотреблением доверия.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2 Какое наказание следует за мошенничество приведшее к значительному ущербу имущества и совершенное группой лиц по предварительному сговору.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3 Какое наказание за мошенничество от лица, воспользовавшегося в своих целях служебным положением крупном размере.</a:t>
            </a:r>
          </a:p>
          <a:p>
            <a:endParaRPr lang="ru-RU" sz="1000" b="1" dirty="0" smtClean="0"/>
          </a:p>
          <a:p>
            <a:pPr algn="ctr"/>
            <a:r>
              <a:rPr lang="ru-RU" sz="2400" i="1" dirty="0" smtClean="0"/>
              <a:t>(Дано 5 минут, за каждый правильный ответ</a:t>
            </a:r>
          </a:p>
          <a:p>
            <a:pPr algn="ctr"/>
            <a:r>
              <a:rPr lang="ru-RU" sz="2400" i="1" dirty="0" smtClean="0"/>
              <a:t> команда получает 1 балл)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/>
          </a:p>
          <a:p>
            <a:endParaRPr lang="ru-RU" sz="2400" dirty="0" smtClean="0"/>
          </a:p>
        </p:txBody>
      </p:sp>
      <p:pic>
        <p:nvPicPr>
          <p:cNvPr id="6146" name="Picture 2" descr="http://dolg-ne-beda.ru/wp-content/uploads/2014/03/d5c71c2f218f1c0013be250382cfc719087fe5d6_667-660x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5808" y="0"/>
            <a:ext cx="1728192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123</TotalTime>
  <Words>440</Words>
  <Application>Microsoft Office PowerPoint</Application>
  <PresentationFormat>Экран (4:3)</PresentationFormat>
  <Paragraphs>116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Ключики</dc:creator>
  <cp:lastModifiedBy>Toshiba</cp:lastModifiedBy>
  <cp:revision>79</cp:revision>
  <dcterms:created xsi:type="dcterms:W3CDTF">2017-01-26T20:10:29Z</dcterms:created>
  <dcterms:modified xsi:type="dcterms:W3CDTF">2017-01-28T08:48:46Z</dcterms:modified>
</cp:coreProperties>
</file>