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66" r:id="rId7"/>
    <p:sldId id="258" r:id="rId8"/>
    <p:sldId id="259" r:id="rId9"/>
    <p:sldId id="260" r:id="rId10"/>
    <p:sldId id="267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C541B4-56ED-47B5-94CF-0FA7DBA980B9}">
          <p14:sldIdLst>
            <p14:sldId id="262"/>
            <p14:sldId id="263"/>
            <p14:sldId id="264"/>
            <p14:sldId id="265"/>
            <p14:sldId id="256"/>
            <p14:sldId id="266"/>
            <p14:sldId id="258"/>
            <p14:sldId id="259"/>
            <p14:sldId id="260"/>
            <p14:sldId id="267"/>
            <p14:sldId id="261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9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6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3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5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5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9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8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9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A77A-90D5-4D99-B260-1ED7DF0CE414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53A-24E4-4989-A399-BF6CF311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ki.ru/services/calculators/deposits/" TargetMode="External"/><Relationship Id="rId3" Type="http://schemas.openxmlformats.org/officeDocument/2006/relationships/hyperlink" Target="http://raexpert.ru/ratings/bankcredit/" TargetMode="External"/><Relationship Id="rId7" Type="http://schemas.openxmlformats.org/officeDocument/2006/relationships/hyperlink" Target="http://www.banki.ru/products/deposits/" TargetMode="External"/><Relationship Id="rId2" Type="http://schemas.openxmlformats.org/officeDocument/2006/relationships/hyperlink" Target="https://cbkg.ru/ban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nki.ru/services/calculators/credits/" TargetMode="External"/><Relationship Id="rId5" Type="http://schemas.openxmlformats.org/officeDocument/2006/relationships/hyperlink" Target="http://www.banki.ru/products/credits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://www.asv.org.ru/insurance/banks_list/" TargetMode="External"/><Relationship Id="rId9" Type="http://schemas.openxmlformats.org/officeDocument/2006/relationships/hyperlink" Target="https://www.cbr.ru/statistics/?PrtId=macro_sub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916832"/>
            <a:ext cx="9144000" cy="15841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691731"/>
          </a:xfrm>
        </p:spPr>
        <p:txBody>
          <a:bodyPr>
            <a:noAutofit/>
          </a:bodyPr>
          <a:lstStyle/>
          <a:p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Р О Е К Т</a:t>
            </a:r>
            <a:b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«Банковские услуги и отношения людей с банками»</a:t>
            </a:r>
            <a:endParaRPr lang="ru-RU" sz="5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897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Брежнев И.П., учитель истории и обществознания ГБОУ гимназия №1551 г. Москвы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18131" y="3717032"/>
            <a:ext cx="1080120" cy="104073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0704"/>
          </a:xfrm>
        </p:spPr>
        <p:txBody>
          <a:bodyPr>
            <a:normAutofit/>
          </a:bodyPr>
          <a:lstStyle/>
          <a:p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Ы </a:t>
            </a:r>
            <a:endParaRPr lang="ru-RU" sz="5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456" y="1207009"/>
            <a:ext cx="8641080" cy="524632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Выполнение практического задания. Используя интернет ресурсы и формулу Фишера (материал для работы см. на след.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лайде), учащиеся, разбиваясь на команды по 5 человек, должны: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Найти, в каком из банком соотношени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надежности/доходности будет оптимальным для открытия вклада и рассчитать номинальный доход, получаемый от процентов по вкладу (вклад равен 100 тыс. рублей), и реальный доход (с учетом инфляции)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Найти, в каком из банком соотношение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надежности/низкой процентной ставки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оптимальным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кредита и рассчитать, какова будет сумма, которую необходимо будет уплатить банку в качестве процентов (размер кредита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с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733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082644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банков с действующей лицензией: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://cbkg.ru/banks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надежности (кредитоспособности) банков (А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наиболее надежные, В — менее надёжные,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ещё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надёжные и т. 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http://raexpert.ru/ratings/bankcredit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банков,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системы 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вкладов: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://www.asv.org.ru/insurance/banks_list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список условий, предлагаемых банками по потребительским кредитам: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http://www.banki.ru/products/credits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калькулятор: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http://www.banki.ru/services/calculators/credits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список условий, предлагаемых банками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вкладам и депозитам: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://www.banki.ru/products/deposits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 доходности вкладов: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www.banki.ru/services/calculators/deposits/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инфляции на потребительском рынке: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https://www.cbr.ru/statistics/?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PrtId=macro_sub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Фишера: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98985"/>
            <a:ext cx="4810933" cy="109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62156" y="0"/>
            <a:ext cx="881844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1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819" y="5589240"/>
            <a:ext cx="1979712" cy="5486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3819" y="4293096"/>
            <a:ext cx="1979712" cy="5486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3819" y="2996952"/>
            <a:ext cx="1979712" cy="5486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00808"/>
            <a:ext cx="1979712" cy="5486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84170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 Р И А Н Т Ы   И С П О Л Ь З О В А Н И Я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А Д А Н И Й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460851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качестве одного из элементов урока при изучении нового материала;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материала для углубления знаний по изученной теме;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качестве материала для закрепления и контроля изученной темы;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 для мини-проекта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25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с</a:t>
            </a:r>
            <a:endParaRPr lang="ru-RU" alt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74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 Т У А Л Ь Н О С Т Ь </a:t>
            </a:r>
            <a:endParaRPr lang="ru-RU" sz="5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210" y="1556792"/>
            <a:ext cx="7886700" cy="41044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подростков – залог их будущей финансовой стабильности и основа экономического процветания государства. Оптимальный путь решения пост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авленной 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задания, основанные на мировосприятии современного  подростка, погруженного в виртуальный мир.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877272"/>
            <a:ext cx="9144000" cy="105273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74368" y="5661248"/>
            <a:ext cx="1395264" cy="1268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40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249289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с</a:t>
            </a:r>
            <a:endParaRPr lang="ru-RU" alt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218" y="44623"/>
            <a:ext cx="7886700" cy="1057809"/>
          </a:xfrm>
        </p:spPr>
        <p:txBody>
          <a:bodyPr>
            <a:normAutofit/>
          </a:bodyPr>
          <a:lstStyle/>
          <a:p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 Е Л Ь</a:t>
            </a:r>
            <a:endParaRPr lang="ru-RU" sz="5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финансовую грамотность учащихся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360" y="3805583"/>
            <a:ext cx="8368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теоретических понятий, связанных с банковской сферой;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практических навыков взаимодействия с банками;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мышления;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самостоятельно планировать решение поставленных задач;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работать с разными источниками информации.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400" dirty="0" smtClean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18220" y="2636912"/>
            <a:ext cx="7886700" cy="107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А Д А Ч И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5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0704"/>
          </a:xfrm>
        </p:spPr>
        <p:txBody>
          <a:bodyPr>
            <a:normAutofit/>
          </a:bodyPr>
          <a:lstStyle/>
          <a:p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Ы </a:t>
            </a:r>
            <a:endParaRPr lang="ru-RU" sz="5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456" y="1207009"/>
            <a:ext cx="8641080" cy="52463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кластера на основе анализа текста учебного пособия (8-9 классы); анализа выдержек из статей федеральных законов и конституции, посвященных банковскому делу; анализа иллюстративного материала.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работы – см. Приложение 1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вариант готового кластера – см. следующий слайд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113076"/>
            <a:ext cx="9144000" cy="2160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с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823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1" descr="Картинки по запросу бан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71" y="2046078"/>
            <a:ext cx="1438162" cy="13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Картинки по запросу знак процент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62" y="4220639"/>
            <a:ext cx="917098" cy="7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0" descr="Картинки по запросу знак процент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86" y="3561170"/>
            <a:ext cx="917098" cy="7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Овал 87"/>
          <p:cNvSpPr/>
          <p:nvPr/>
        </p:nvSpPr>
        <p:spPr>
          <a:xfrm rot="15552157" flipV="1">
            <a:off x="1794678" y="4280075"/>
            <a:ext cx="2158159" cy="368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 rot="14606037" flipV="1">
            <a:off x="2210347" y="4207046"/>
            <a:ext cx="2304258" cy="3108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Овал 85"/>
          <p:cNvSpPr/>
          <p:nvPr/>
        </p:nvSpPr>
        <p:spPr>
          <a:xfrm rot="15700698" flipV="1">
            <a:off x="1382423" y="4230757"/>
            <a:ext cx="2304258" cy="2022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 rot="14606037" flipV="1">
            <a:off x="2057947" y="4054646"/>
            <a:ext cx="2304258" cy="3108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 rot="12544509" flipV="1">
            <a:off x="3727437" y="2025079"/>
            <a:ext cx="2304258" cy="3108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лицензий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11760" y="116632"/>
            <a:ext cx="44644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система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>
            <a:off x="4644008" y="4766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курс Финансовая грамотность\разработки\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8" y="562323"/>
            <a:ext cx="1343648" cy="9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урс Финансовая грамотность\разработки\vsh_sn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r="23788"/>
          <a:stretch/>
        </p:blipFill>
        <p:spPr bwMode="auto">
          <a:xfrm>
            <a:off x="7236296" y="561455"/>
            <a:ext cx="1081300" cy="9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12680" y="1521255"/>
            <a:ext cx="1197442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Набиуллина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Э.С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Председатель ЦБ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4391" y="1521255"/>
            <a:ext cx="1197442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ЦБ РФ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10" idx="2"/>
          </p:cNvCxnSpPr>
          <p:nvPr/>
        </p:nvCxnSpPr>
        <p:spPr>
          <a:xfrm flipH="1">
            <a:off x="2987824" y="1269119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835696" y="1183378"/>
            <a:ext cx="1152128" cy="1796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16" idx="2"/>
          </p:cNvCxnSpPr>
          <p:nvPr/>
        </p:nvCxnSpPr>
        <p:spPr>
          <a:xfrm flipH="1">
            <a:off x="827584" y="1273209"/>
            <a:ext cx="1008112" cy="373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rot="10800000" flipV="1">
            <a:off x="7156" y="1693971"/>
            <a:ext cx="1152128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эмиссия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Картинки по запросу рубли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7"/>
          <a:stretch/>
        </p:blipFill>
        <p:spPr bwMode="auto">
          <a:xfrm>
            <a:off x="24964" y="642899"/>
            <a:ext cx="945223" cy="8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 rot="10800000" flipV="1">
            <a:off x="7157" y="0"/>
            <a:ext cx="1324482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 обеспечение </a:t>
            </a:r>
            <a:r>
              <a:rPr lang="ru-RU" sz="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рубля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23528" y="310893"/>
            <a:ext cx="1512168" cy="87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 rot="10800000" flipV="1">
            <a:off x="1569499" y="476672"/>
            <a:ext cx="1684522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правила совершения и учета банковских операций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stCxn id="16" idx="0"/>
            <a:endCxn id="26" idx="4"/>
          </p:cNvCxnSpPr>
          <p:nvPr/>
        </p:nvCxnSpPr>
        <p:spPr>
          <a:xfrm flipV="1">
            <a:off x="2411760" y="787564"/>
            <a:ext cx="0" cy="395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 rot="10800000" flipV="1">
            <a:off x="-20889" y="2204864"/>
            <a:ext cx="1100501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кредитными организациями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970187" y="1363039"/>
            <a:ext cx="1009525" cy="84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 rot="10800000" flipV="1">
            <a:off x="1845817" y="2362564"/>
            <a:ext cx="2262263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графическое обозначение рубля в виде знака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 rot="10800000" flipV="1">
            <a:off x="-4000" y="2662064"/>
            <a:ext cx="2620631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стабильности и развитие национальной платежной системы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16" idx="3"/>
          </p:cNvCxnSpPr>
          <p:nvPr/>
        </p:nvCxnSpPr>
        <p:spPr>
          <a:xfrm flipH="1">
            <a:off x="1331640" y="1336728"/>
            <a:ext cx="672781" cy="1325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123728" y="1363039"/>
            <a:ext cx="144016" cy="178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6" idx="4"/>
            <a:endCxn id="34" idx="7"/>
          </p:cNvCxnSpPr>
          <p:nvPr/>
        </p:nvCxnSpPr>
        <p:spPr>
          <a:xfrm flipH="1">
            <a:off x="2141274" y="1363039"/>
            <a:ext cx="270486" cy="672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5" idx="7"/>
          </p:cNvCxnSpPr>
          <p:nvPr/>
        </p:nvCxnSpPr>
        <p:spPr>
          <a:xfrm flipH="1">
            <a:off x="2177118" y="1363039"/>
            <a:ext cx="439513" cy="1045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 rot="10800000" flipV="1">
            <a:off x="1803823" y="1990379"/>
            <a:ext cx="2304258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золотовалютными резервами Банка России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>
            <a:stCxn id="16" idx="5"/>
          </p:cNvCxnSpPr>
          <p:nvPr/>
        </p:nvCxnSpPr>
        <p:spPr>
          <a:xfrm>
            <a:off x="2819099" y="1336728"/>
            <a:ext cx="2994209" cy="1480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436096" y="476672"/>
            <a:ext cx="468295" cy="182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635896" y="1053454"/>
            <a:ext cx="2016224" cy="431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банк РФ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 rot="10800000" flipV="1">
            <a:off x="1780861" y="1541532"/>
            <a:ext cx="4032447" cy="3108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кредитором последней инстанции для кредитных организаций, организует систему их рефинансирования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330222" y="3284983"/>
            <a:ext cx="2016224" cy="4313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банки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3131840" y="3195153"/>
            <a:ext cx="2408706" cy="8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5" idx="2"/>
          </p:cNvCxnSpPr>
          <p:nvPr/>
        </p:nvCxnSpPr>
        <p:spPr>
          <a:xfrm flipH="1">
            <a:off x="970187" y="3284984"/>
            <a:ext cx="9991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Картинки по запросу фабрика рисун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55" y="5578625"/>
            <a:ext cx="1388551" cy="9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курс Финансовая грамотность\разработки\star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47" y="5390883"/>
            <a:ext cx="732469" cy="11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 стрелкой 56"/>
          <p:cNvCxnSpPr/>
          <p:nvPr/>
        </p:nvCxnSpPr>
        <p:spPr>
          <a:xfrm>
            <a:off x="2819550" y="3484758"/>
            <a:ext cx="790185" cy="1970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545412" y="3392996"/>
            <a:ext cx="370404" cy="2185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2276517" y="3447002"/>
            <a:ext cx="369678" cy="216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/>
          <p:nvPr/>
        </p:nvCxnSpPr>
        <p:spPr>
          <a:xfrm flipH="1" flipV="1">
            <a:off x="3032819" y="3440541"/>
            <a:ext cx="764265" cy="1782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4188" y="5803588"/>
            <a:ext cx="776954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валют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8" name="Прямая со стрелкой 1027"/>
          <p:cNvCxnSpPr/>
          <p:nvPr/>
        </p:nvCxnSpPr>
        <p:spPr>
          <a:xfrm flipH="1">
            <a:off x="677679" y="3440541"/>
            <a:ext cx="1446049" cy="232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 flipH="1">
            <a:off x="529361" y="3424175"/>
            <a:ext cx="1475061" cy="1444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2451" y="4978427"/>
            <a:ext cx="1243626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денежных переводов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077" y="3573016"/>
            <a:ext cx="1938269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ценных бумаг, драгоценных металлов и других ценностей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 rot="14606037" flipV="1">
            <a:off x="2369400" y="4074826"/>
            <a:ext cx="2304258" cy="2022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718374" y="6504326"/>
            <a:ext cx="1197442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214642" y="6530945"/>
            <a:ext cx="1197442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969347" y="3195153"/>
            <a:ext cx="1152128" cy="17966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2" descr="Картинки по запросу значок долла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0" y="6192497"/>
            <a:ext cx="459367" cy="5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4" descr="Картинки по запросу евро зна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1" y="6192497"/>
            <a:ext cx="535896" cy="5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AutoShape 16" descr="Картинки по запросу зол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18" descr="Картинки по запросу зол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19" descr="F:\курс Финансовая грамотность\разработки\Без назван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7" y="3888650"/>
            <a:ext cx="951616" cy="6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3" name="Прямая со стрелкой 1052"/>
          <p:cNvCxnSpPr/>
          <p:nvPr/>
        </p:nvCxnSpPr>
        <p:spPr>
          <a:xfrm>
            <a:off x="6660232" y="3717032"/>
            <a:ext cx="360040" cy="458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Овал 105"/>
          <p:cNvSpPr/>
          <p:nvPr/>
        </p:nvSpPr>
        <p:spPr>
          <a:xfrm>
            <a:off x="5990221" y="4225458"/>
            <a:ext cx="2197096" cy="2888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банки РФ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421551" y="4617599"/>
            <a:ext cx="1765766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Сбербанк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421551" y="4971249"/>
            <a:ext cx="1765766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Банк ВТБ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421551" y="5366142"/>
            <a:ext cx="1765766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Газпромбанк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421551" y="5776155"/>
            <a:ext cx="1765766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ВТБ 24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421551" y="6173697"/>
            <a:ext cx="1765766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Банк "ФК Открытие"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406634" y="6561815"/>
            <a:ext cx="1765766" cy="25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"АЛЬФА-БАНК"</a:t>
            </a:r>
          </a:p>
        </p:txBody>
      </p:sp>
      <p:pic>
        <p:nvPicPr>
          <p:cNvPr id="1055" name="Picture 23" descr="Картинки по запросу Банк ГПБ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91" y="5310099"/>
            <a:ext cx="412693" cy="41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5" descr="Картинки по запросу сбербанк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r="25184"/>
          <a:stretch/>
        </p:blipFill>
        <p:spPr bwMode="auto">
          <a:xfrm>
            <a:off x="5923942" y="4576130"/>
            <a:ext cx="366755" cy="4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7" descr="Картинки по запросу банк втб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19" y="4962966"/>
            <a:ext cx="632795" cy="3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9" descr="Картинки по запросу банк втб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13" y="5784065"/>
            <a:ext cx="732701" cy="1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1" descr="Картинки по запросу банк открытие логотип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42" y="6118836"/>
            <a:ext cx="306422" cy="3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Картинки по запросу банк альфа логотип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48" y="6454289"/>
            <a:ext cx="403711" cy="4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60704"/>
          </a:xfrm>
        </p:spPr>
        <p:txBody>
          <a:bodyPr>
            <a:normAutofit/>
          </a:bodyPr>
          <a:lstStyle/>
          <a:p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Ы </a:t>
            </a:r>
            <a:endParaRPr lang="ru-RU" sz="5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456" y="1207009"/>
            <a:ext cx="8641080" cy="52463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 игрового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упражнения, посвященного теории банковского дела,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онлайн-сервисе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http://learningapps.org/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17153" r="25065" b="31867"/>
          <a:stretch/>
        </p:blipFill>
        <p:spPr bwMode="auto">
          <a:xfrm>
            <a:off x="179512" y="3140968"/>
            <a:ext cx="469976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t="16892" r="25002" b="32643"/>
          <a:stretch/>
        </p:blipFill>
        <p:spPr bwMode="auto">
          <a:xfrm>
            <a:off x="4440192" y="3248980"/>
            <a:ext cx="4551894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49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10" y="4212212"/>
            <a:ext cx="2823617" cy="14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44" y="5579094"/>
            <a:ext cx="1842384" cy="12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5050904" cy="3888432"/>
          </a:xfrm>
        </p:spPr>
        <p:txBody>
          <a:bodyPr>
            <a:normAutofit fontScale="92500" lnSpcReduction="20000"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-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 банком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заёмных денежных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определённых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Заёмщик - лицо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был предоставлен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по кредиту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9" t="46410" r="35100" b="30209"/>
          <a:stretch/>
        </p:blipFill>
        <p:spPr bwMode="auto">
          <a:xfrm>
            <a:off x="5301836" y="2508361"/>
            <a:ext cx="3600400" cy="17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4146033"/>
            <a:ext cx="9144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8650" y="1"/>
            <a:ext cx="7886700" cy="106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Е Т О Д Ы </a:t>
            </a:r>
            <a:endParaRPr lang="ru-RU" sz="5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19456" y="1207009"/>
            <a:ext cx="8641080" cy="1357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 ребусов, связанных с банковским делом. Возможно как угадывание зашифрованного слова без подсказок учителя, так и предоставление учащимся списка определений с целью соотнесения их с ребусами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5050904" cy="6624736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 -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формы, в котором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плательщика банку о выплате указанной в документе денежной суммы предъявителю этого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Эмиссия -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обращение ценных бумаг, денежных знаков во всех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 -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конкретной страны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365104"/>
            <a:ext cx="9144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60648"/>
            <a:ext cx="3695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006369"/>
            <a:ext cx="3368196" cy="101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509120"/>
            <a:ext cx="41243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5472608" cy="6624736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-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банку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выданного им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кредита, либо плата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использование привлекаемых банком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депозитов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карта — это банковская карта, дающая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её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владельцу распоряжаться деньгами, взятыми в долг у банка на условиях платности и возвратности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Вкладчик – лицо, внесшее вклад в банк</a:t>
            </a: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09825"/>
            <a:ext cx="9144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725144"/>
            <a:ext cx="9144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7175"/>
            <a:ext cx="3635896" cy="20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24" y="2924944"/>
            <a:ext cx="3286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385762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755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 Р О Е К Т «Банковские услуги и отношения людей с банками»</vt:lpstr>
      <vt:lpstr>А К Т У А Л Ь Н О С Т Ь </vt:lpstr>
      <vt:lpstr>Ц Е Л Ь</vt:lpstr>
      <vt:lpstr>М Е Т О Д Ы </vt:lpstr>
      <vt:lpstr>Презентация PowerPoint</vt:lpstr>
      <vt:lpstr>М Е Т О Д Ы </vt:lpstr>
      <vt:lpstr>Презентация PowerPoint</vt:lpstr>
      <vt:lpstr>Презентация PowerPoint</vt:lpstr>
      <vt:lpstr>Презентация PowerPoint</vt:lpstr>
      <vt:lpstr>М Е Т О Д Ы </vt:lpstr>
      <vt:lpstr>Презентация PowerPoint</vt:lpstr>
      <vt:lpstr>В А Р И А Н Т Ы   И С П О Л Ь З О В А Н И Я  З А Д А Н И 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2017-01-25T18:29:06Z</dcterms:created>
  <dcterms:modified xsi:type="dcterms:W3CDTF">2017-01-26T21:38:18Z</dcterms:modified>
</cp:coreProperties>
</file>