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5" r:id="rId6"/>
    <p:sldId id="270" r:id="rId7"/>
    <p:sldId id="266" r:id="rId8"/>
    <p:sldId id="267" r:id="rId9"/>
    <p:sldId id="268" r:id="rId10"/>
    <p:sldId id="269" r:id="rId11"/>
    <p:sldId id="260" r:id="rId12"/>
    <p:sldId id="261" r:id="rId13"/>
    <p:sldId id="262" r:id="rId14"/>
    <p:sldId id="264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C4AA"/>
    <a:srgbClr val="33CCFF"/>
    <a:srgbClr val="6BFBB6"/>
    <a:srgbClr val="6FEA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5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878AB5-990F-4005-A029-6EC49C89111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4915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915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5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916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4916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16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17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6C29654-BB53-4D66-A299-FE324E27AA2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917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917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041578-7F74-41CF-9B0E-312C6974690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EB4EDF-05FD-4962-9C83-A3F48DF8395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8CEC622-B6C1-447A-AE95-0CD39DA28D1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EA0A02-4C8E-4ACD-8183-DF003D6F313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8563DB-8A6D-4FFE-B692-F0E4BF2FD9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FBE2EF-6713-4D68-A381-A3A2080CFFA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1C677C-F058-4EBC-83B6-D8B78F2951B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CF283D-63CD-4F36-B28C-4DA600195FC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E65371-928C-4431-911C-97A47295F9D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BD6A55-7386-4CB5-8401-C3E2348A29B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726671-7301-4B20-BF75-41B6259813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184F1286-904D-4985-9EF4-05E3559EC1C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81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81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81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81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81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4814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81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814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Банковская  система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699CDB-6156-452D-B97F-E654FB24EEA3}" type="slidenum">
              <a:rPr lang="ru-RU"/>
              <a:pPr/>
              <a:t>10</a:t>
            </a:fld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u="sng" dirty="0">
                <a:solidFill>
                  <a:schemeClr val="bg2"/>
                </a:solidFill>
              </a:rPr>
              <a:t>Территориальные  учреждения</a:t>
            </a:r>
            <a:r>
              <a:rPr lang="ru-RU" sz="2800" dirty="0"/>
              <a:t> – обособленное подразделение Банка России, осуществляющее на территории субъекта РФ часть его функций. Обычно они создаются на территориях субъектов Федерации.  </a:t>
            </a:r>
            <a:endParaRPr lang="ru-RU" sz="2800" u="sng" dirty="0"/>
          </a:p>
          <a:p>
            <a:pPr>
              <a:lnSpc>
                <a:spcPct val="90000"/>
              </a:lnSpc>
            </a:pPr>
            <a:r>
              <a:rPr lang="ru-RU" sz="2800" b="1" u="sng" dirty="0">
                <a:solidFill>
                  <a:schemeClr val="bg2"/>
                </a:solidFill>
              </a:rPr>
              <a:t>РКЦ</a:t>
            </a:r>
            <a:r>
              <a:rPr lang="ru-RU" sz="2800" b="1" u="sng" dirty="0"/>
              <a:t> </a:t>
            </a:r>
            <a:r>
              <a:rPr lang="ru-RU" sz="2800" dirty="0"/>
              <a:t>- структурные подразделения в составе   территориальных   учреждений   Банка России. Они обеспечивают   эффективное  и безопасное  функционирование платежной  системы Российской федерации, соответственно, основной его функции - осуществление расчетов между  кредитными организациями.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DCA440-DDDD-46DA-98EB-164AEC538E7C}" type="slidenum">
              <a:rPr lang="ru-RU"/>
              <a:pPr/>
              <a:t>11</a:t>
            </a:fld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>
                <a:solidFill>
                  <a:schemeClr val="bg2"/>
                </a:solidFill>
              </a:rPr>
              <a:t>Небанковская кредитная организация</a:t>
            </a:r>
            <a:r>
              <a:rPr lang="ru-RU" sz="2400"/>
              <a:t> (НКО) -  кредитная организация, имеющая право на осуществление отдельных банковских операций, предусмотренных Федеральным законом.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solidFill>
                  <a:schemeClr val="bg2"/>
                </a:solidFill>
              </a:rPr>
              <a:t>НКО не в праве:</a:t>
            </a:r>
            <a:r>
              <a:rPr lang="ru-RU" sz="2400"/>
              <a:t> </a:t>
            </a:r>
          </a:p>
          <a:p>
            <a:pPr>
              <a:lnSpc>
                <a:spcPct val="80000"/>
              </a:lnSpc>
            </a:pPr>
            <a:r>
              <a:rPr lang="ru-RU" sz="2400"/>
              <a:t>привлекать  денежные средства юридических и физических лиц во вклады в целях их размещения от своего имени и за свой счет;</a:t>
            </a:r>
          </a:p>
          <a:p>
            <a:pPr>
              <a:lnSpc>
                <a:spcPct val="80000"/>
              </a:lnSpc>
            </a:pPr>
            <a:r>
              <a:rPr lang="ru-RU" sz="2400"/>
              <a:t>открывать и вести  банковские счета;</a:t>
            </a:r>
          </a:p>
          <a:p>
            <a:pPr>
              <a:lnSpc>
                <a:spcPct val="80000"/>
              </a:lnSpc>
            </a:pPr>
            <a:r>
              <a:rPr lang="ru-RU" sz="2400"/>
              <a:t>осуществлять куплю и продажу валюты  в наличной форме;</a:t>
            </a:r>
          </a:p>
          <a:p>
            <a:pPr>
              <a:lnSpc>
                <a:spcPct val="80000"/>
              </a:lnSpc>
            </a:pPr>
            <a:r>
              <a:rPr lang="ru-RU" sz="2400"/>
              <a:t>привлекать во вклады  и размещать  драгоценные металлы и т.д. </a:t>
            </a:r>
          </a:p>
          <a:p>
            <a:pPr>
              <a:lnSpc>
                <a:spcPct val="80000"/>
              </a:lnSpc>
            </a:pPr>
            <a:r>
              <a:rPr lang="ru-RU" sz="2400"/>
              <a:t> размещать временно свободные денежные средства НКО в другие виды вложений, кроме  вложений в ценные бумаги.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29E29-CB0F-43A2-A464-65F4532E1D52}" type="slidenum">
              <a:rPr lang="ru-RU"/>
              <a:pPr/>
              <a:t>12</a:t>
            </a:fld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r>
              <a:rPr lang="ru-RU" b="1" i="1" u="sng">
                <a:solidFill>
                  <a:schemeClr val="bg2"/>
                </a:solidFill>
              </a:rPr>
              <a:t>Филиал</a:t>
            </a:r>
            <a:r>
              <a:rPr lang="ru-RU" b="1" i="1">
                <a:solidFill>
                  <a:schemeClr val="bg2"/>
                </a:solidFill>
              </a:rPr>
              <a:t> </a:t>
            </a:r>
            <a:r>
              <a:rPr lang="ru-RU"/>
              <a:t>– это обособленное подразделение иностранного банка, распложенное вне места его нахождения и осуществляющее все его функции или  их часть, в том числе  функции представительства. </a:t>
            </a:r>
          </a:p>
          <a:p>
            <a:pPr>
              <a:buFont typeface="Wingdings" pitchFamily="2" charset="2"/>
              <a:buNone/>
            </a:pPr>
            <a:r>
              <a:rPr lang="ru-RU"/>
              <a:t>Представительства осуществляют защиту интересов иностранных банков в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B2A10C-772B-4D6D-9621-4331665AED80}" type="slidenum">
              <a:rPr lang="ru-RU"/>
              <a:pPr/>
              <a:t>13</a:t>
            </a:fld>
            <a:endParaRPr 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1752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chemeClr val="bg2"/>
                </a:solidFill>
              </a:rPr>
              <a:t>2 Сущность  банковской системы, ее типы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Банковская система, являясь одной их составляющих  экономической системы страны и  должна отвечать следующим признакам: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- </a:t>
            </a:r>
            <a:r>
              <a:rPr lang="ru-RU" sz="2400" b="1">
                <a:solidFill>
                  <a:schemeClr val="bg2"/>
                </a:solidFill>
              </a:rPr>
              <a:t>имеет специфические свойства;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bg2"/>
                </a:solidFill>
              </a:rPr>
              <a:t>- включает элементы, подчиненные единым целям;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bg2"/>
                </a:solidFill>
              </a:rPr>
              <a:t>- обладает способностью к  взаимозаменяемости  элементов;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bg2"/>
                </a:solidFill>
              </a:rPr>
              <a:t>- является динамичной системой;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bg2"/>
                </a:solidFill>
              </a:rPr>
              <a:t>- выступает как саморегулирующаяся система;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chemeClr val="bg2"/>
                </a:solidFill>
              </a:rPr>
              <a:t>- является управляемой системой.     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B65D2E-5A18-4802-A676-8C0C5A36C593}" type="slidenum">
              <a:rPr lang="ru-RU"/>
              <a:pPr/>
              <a:t>14</a:t>
            </a:fld>
            <a:endParaRPr lang="ru-RU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218487" cy="1100138"/>
          </a:xfrm>
        </p:spPr>
        <p:txBody>
          <a:bodyPr/>
          <a:lstStyle/>
          <a:p>
            <a:r>
              <a:rPr lang="ru-RU" sz="3200" b="1" i="1" dirty="0"/>
              <a:t>Различают следующие типы банковских систем: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23862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chemeClr val="bg2"/>
                </a:solidFill>
              </a:rPr>
              <a:t>1) по количеству  уровней банковской системы: </a:t>
            </a:r>
          </a:p>
          <a:p>
            <a:pPr marL="609600" indent="-609600">
              <a:lnSpc>
                <a:spcPct val="90000"/>
              </a:lnSpc>
              <a:buFontTx/>
              <a:buChar char="-"/>
            </a:pPr>
            <a:r>
              <a:rPr lang="ru-RU" sz="2400" dirty="0"/>
              <a:t>одноуровневая;  </a:t>
            </a:r>
          </a:p>
          <a:p>
            <a:pPr marL="609600" indent="-609600">
              <a:lnSpc>
                <a:spcPct val="90000"/>
              </a:lnSpc>
              <a:buFontTx/>
              <a:buChar char="-"/>
            </a:pPr>
            <a:r>
              <a:rPr lang="ru-RU" sz="2400" dirty="0"/>
              <a:t>двухуровневая.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b="1" i="1" dirty="0">
                <a:solidFill>
                  <a:schemeClr val="bg2"/>
                </a:solidFill>
              </a:rPr>
              <a:t>2) по разделению сфер обслуживания: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dirty="0"/>
              <a:t>- в первой сфере сосредоточено обслуживание экономических отношений на  </a:t>
            </a:r>
            <a:r>
              <a:rPr lang="ru-RU" sz="2400" dirty="0" err="1"/>
              <a:t>макроуровне</a:t>
            </a:r>
            <a:r>
              <a:rPr lang="ru-RU" sz="2400" dirty="0"/>
              <a:t>;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dirty="0"/>
              <a:t>- во второй сфере сосредоточены разновидности банков, которые работают с юридическими и физическими лицами;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dirty="0"/>
              <a:t>- в третьей сфере  банки, которые  обслуживают и </a:t>
            </a:r>
            <a:r>
              <a:rPr lang="ru-RU" sz="2400" dirty="0" err="1"/>
              <a:t>макроуровень</a:t>
            </a:r>
            <a:r>
              <a:rPr lang="ru-RU" sz="2400" dirty="0"/>
              <a:t> </a:t>
            </a:r>
            <a:r>
              <a:rPr lang="ru-RU" sz="2400" dirty="0" err="1"/>
              <a:t>и</a:t>
            </a:r>
            <a:r>
              <a:rPr lang="ru-RU" sz="2400" dirty="0"/>
              <a:t> </a:t>
            </a:r>
            <a:r>
              <a:rPr lang="ru-RU" sz="2400" dirty="0" err="1"/>
              <a:t>микроуровень</a:t>
            </a:r>
            <a:r>
              <a:rPr lang="ru-RU" sz="2400" dirty="0"/>
              <a:t>.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9B154-144D-4F9A-8DCC-452B06BCBD96}" type="slidenum">
              <a:rPr lang="ru-RU"/>
              <a:pPr/>
              <a:t>15</a:t>
            </a:fld>
            <a:endParaRPr lang="ru-RU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7200"/>
            <a:ext cx="8075612" cy="811213"/>
          </a:xfrm>
        </p:spPr>
        <p:txBody>
          <a:bodyPr/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>
                <a:solidFill>
                  <a:schemeClr val="bg2"/>
                </a:solidFill>
              </a:rPr>
              <a:t>3)по типу  хозяйствования:  распределительная, рыночная, переходная.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69680" name="Group 48"/>
          <p:cNvGraphicFramePr>
            <a:graphicFrameLocks noGrp="1"/>
          </p:cNvGraphicFramePr>
          <p:nvPr>
            <p:ph type="tbl" idx="1"/>
          </p:nvPr>
        </p:nvGraphicFramePr>
        <p:xfrm>
          <a:off x="457200" y="1412875"/>
          <a:ext cx="8229600" cy="484600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Распределительная банковская система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Рыночная  банковская система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 По типу  собственности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Государство - единственный собственник на банки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Многообразие  форм собственности на банки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 По степени монополизации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Монополия государства на формирование  банков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Монополия государства на банки отсутствует, любые юридические и физические лица могут образовать свой банк.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D5DF53-7230-4E57-9E18-55321C006790}" type="slidenum">
              <a:rPr lang="ru-RU"/>
              <a:pPr/>
              <a:t>16</a:t>
            </a:fld>
            <a:endParaRPr lang="ru-RU"/>
          </a:p>
        </p:txBody>
      </p:sp>
      <p:graphicFrame>
        <p:nvGraphicFramePr>
          <p:cNvPr id="71803" name="Group 123"/>
          <p:cNvGraphicFramePr>
            <a:graphicFrameLocks noGrp="1"/>
          </p:cNvGraphicFramePr>
          <p:nvPr>
            <p:ph type="tbl" idx="1"/>
          </p:nvPr>
        </p:nvGraphicFramePr>
        <p:xfrm>
          <a:off x="457200" y="476250"/>
          <a:ext cx="8229600" cy="617950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318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 По количеству уровней системы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Одноуровневая банковская система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Двухуровневая  банковская система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 По характеру банковской политики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Политика единого банка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Политика множества банков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 По характеру взаимоотношений банков с государством</a:t>
                      </a: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Государство отвечает по обязательствам банков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Государство не отвечает по обязательствам банков, как банки не отвечают по обязательствам государства.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 По выполнению эмиссионной и кредитной  операции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Кредитные и эмиссионные операции сосредоточены в одном банке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Эмиссионные операции сосредоточены только в ЦБ; операции по кредитованию предприятий и физических лиц выполняют только коммерческие банки.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494B76-1475-4E51-9B66-DCC0BA164511}" type="slidenum">
              <a:rPr lang="ru-RU"/>
              <a:pPr/>
              <a:t>17</a:t>
            </a:fld>
            <a:endParaRPr lang="ru-RU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r>
              <a:rPr lang="ru-RU" sz="2800" b="1" i="1" dirty="0">
                <a:solidFill>
                  <a:schemeClr val="bg2"/>
                </a:solidFill>
              </a:rPr>
              <a:t>3 Факторы, определяющие  развитие банковской системы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3100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На процесс развития  банковской системы и на ее роль  в социально-экономическом развитии страны влияет совокупность следующих факторов это: </a:t>
            </a:r>
            <a:r>
              <a:rPr lang="ru-RU" sz="2400" b="1" i="1" dirty="0">
                <a:solidFill>
                  <a:schemeClr val="bg2"/>
                </a:solidFill>
              </a:rPr>
              <a:t>общие, конкретно-исторические, специфические.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u="sng" dirty="0">
                <a:solidFill>
                  <a:schemeClr val="bg2"/>
                </a:solidFill>
              </a:rPr>
              <a:t>1) Общие причины</a:t>
            </a:r>
            <a:r>
              <a:rPr lang="ru-RU" sz="2400" dirty="0"/>
              <a:t>  создания банковской системы  характеризуют потребность в ней, ее возможностями  и  потенциалом.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dirty="0">
                <a:solidFill>
                  <a:schemeClr val="bg2"/>
                </a:solidFill>
              </a:rPr>
              <a:t>Потенциал  </a:t>
            </a:r>
            <a:r>
              <a:rPr lang="ru-RU" sz="2400" dirty="0"/>
              <a:t>развития банковской системы определяется  общим уровнем зрелости экономики страны, специализацией предпринимательства, масштабами  распространения  денежных отношений.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E2D1C-3955-4313-AA17-51D75ECC051A}" type="slidenum">
              <a:rPr lang="ru-RU"/>
              <a:pPr/>
              <a:t>18</a:t>
            </a:fld>
            <a:endParaRPr 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3911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dirty="0">
                <a:solidFill>
                  <a:schemeClr val="bg2"/>
                </a:solidFill>
              </a:rPr>
              <a:t>Необходимость развития  банковской сети обусловлена: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 1) потребностями борьбы с ростовщичеством, удешевлением стоимости кредита;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2) потребностями распространения  безналичных расчетов;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3) потребностями в конвертировании  видов  и форм денег;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4) потребностями ускорения обращения общественного  капитала;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5) потребностями эффективного использования свободных денежных средств;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6) потребностями развития  национальных рынков и международной торговли;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/>
              <a:t>7) потребностями борьбы с экономическими кризисами.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E63E11-01C1-4D73-AFE6-3A9083ACCCC2}" type="slidenum">
              <a:rPr lang="ru-RU"/>
              <a:pPr/>
              <a:t>19</a:t>
            </a:fld>
            <a:endParaRPr lang="ru-RU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218487" cy="523875"/>
          </a:xfrm>
        </p:spPr>
        <p:txBody>
          <a:bodyPr/>
          <a:lstStyle/>
          <a:p>
            <a:r>
              <a:rPr lang="ru-RU" sz="2800" b="1" i="1">
                <a:solidFill>
                  <a:schemeClr val="bg2"/>
                </a:solidFill>
              </a:rPr>
              <a:t>2) Конкретно-исторические причины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814887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sz="2400" b="1"/>
              <a:t>Эти моменты исторического  развития могут быть связаны: </a:t>
            </a:r>
          </a:p>
          <a:p>
            <a:pPr marL="533400" indent="-533400">
              <a:buFont typeface="Wingdings" pitchFamily="2" charset="2"/>
              <a:buNone/>
            </a:pPr>
            <a:r>
              <a:rPr lang="ru-RU" sz="2400" b="1"/>
              <a:t>1) с усилением государственного дефицита бюджета и поиском  более дешевых источников заимствования  в условиях, когда  иные себя исчерпали;  </a:t>
            </a:r>
          </a:p>
          <a:p>
            <a:pPr marL="533400" indent="-533400">
              <a:buFont typeface="Wingdings" pitchFamily="2" charset="2"/>
              <a:buNone/>
            </a:pPr>
            <a:r>
              <a:rPr lang="ru-RU" sz="2400" b="1"/>
              <a:t>2) с  проведением реформ в области государственного управления финансами; </a:t>
            </a:r>
          </a:p>
          <a:p>
            <a:pPr marL="533400" indent="-533400">
              <a:buFont typeface="Wingdings" pitchFamily="2" charset="2"/>
              <a:buNone/>
            </a:pPr>
            <a:r>
              <a:rPr lang="ru-RU" sz="2400" b="1"/>
              <a:t>3) с общественным и экономическим порядком</a:t>
            </a:r>
          </a:p>
          <a:p>
            <a:pPr marL="533400" indent="-533400">
              <a:buFont typeface="Wingdings" pitchFamily="2" charset="2"/>
              <a:buNone/>
            </a:pPr>
            <a:r>
              <a:rPr lang="ru-RU" sz="2400" b="1"/>
              <a:t>4) с законодательной базой.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85301A-0308-4F2F-8AF6-2DF0F453E76A}" type="slidenum">
              <a:rPr lang="ru-RU"/>
              <a:pPr/>
              <a:t>2</a:t>
            </a:fld>
            <a:endParaRPr lang="ru-RU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218487" cy="811213"/>
          </a:xfrm>
        </p:spPr>
        <p:txBody>
          <a:bodyPr/>
          <a:lstStyle/>
          <a:p>
            <a:r>
              <a:rPr lang="ru-RU" sz="3600" b="1" i="1">
                <a:solidFill>
                  <a:schemeClr val="bg2"/>
                </a:solidFill>
              </a:rPr>
              <a:t>Вопросы</a:t>
            </a:r>
            <a:r>
              <a:rPr lang="ru-RU" sz="3600">
                <a:solidFill>
                  <a:schemeClr val="bg2"/>
                </a:solidFill>
              </a:rPr>
              <a:t>: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 i="1">
                <a:solidFill>
                  <a:schemeClr val="bg2"/>
                </a:solidFill>
              </a:rPr>
              <a:t>1 Понятие, сущность и структура банковской системы</a:t>
            </a:r>
          </a:p>
          <a:p>
            <a:pPr>
              <a:buFont typeface="Wingdings" pitchFamily="2" charset="2"/>
              <a:buNone/>
            </a:pPr>
            <a:r>
              <a:rPr lang="ru-RU" sz="2800" b="1" i="1">
                <a:solidFill>
                  <a:schemeClr val="bg2"/>
                </a:solidFill>
              </a:rPr>
              <a:t>2 Сущность БС, ее типы</a:t>
            </a:r>
          </a:p>
          <a:p>
            <a:pPr>
              <a:buFont typeface="Wingdings" pitchFamily="2" charset="2"/>
              <a:buNone/>
            </a:pPr>
            <a:r>
              <a:rPr lang="ru-RU" sz="2800" b="1" i="1">
                <a:solidFill>
                  <a:schemeClr val="bg2"/>
                </a:solidFill>
              </a:rPr>
              <a:t>3 Факторы, определяющие  развитие банковской системы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EA763B-5587-4227-B671-5D58506816A8}" type="slidenum">
              <a:rPr lang="ru-RU"/>
              <a:pPr/>
              <a:t>20</a:t>
            </a:fld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b="1" i="1">
                <a:solidFill>
                  <a:schemeClr val="bg2"/>
                </a:solidFill>
              </a:rPr>
              <a:t>3 Специфические причины </a:t>
            </a:r>
            <a:r>
              <a:rPr lang="ru-RU" sz="2400"/>
              <a:t>вызваны</a:t>
            </a:r>
            <a:r>
              <a:rPr lang="ru-RU" sz="2400" b="1"/>
              <a:t> </a:t>
            </a:r>
            <a:r>
              <a:rPr lang="ru-RU" sz="2400"/>
              <a:t> межбанковской конкуренцией, состоянием экономического развития страны, экономической политикой правительства, недостатком ресурсов, качеством и  количеством  предоставляемых услуг, уровнем инфляции</a:t>
            </a:r>
            <a:r>
              <a:rPr lang="ru-RU" sz="2000"/>
              <a:t>. 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>
                <a:solidFill>
                  <a:schemeClr val="bg2"/>
                </a:solidFill>
              </a:rPr>
              <a:t>Внешние и внутренние факторы</a:t>
            </a:r>
            <a:endParaRPr lang="ru-RU" sz="280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400" b="1" i="1">
                <a:solidFill>
                  <a:schemeClr val="bg2"/>
                </a:solidFill>
              </a:rPr>
              <a:t>К внешним факторам</a:t>
            </a:r>
            <a:r>
              <a:rPr lang="ru-RU" sz="2400"/>
              <a:t>  следует отнести факторы со стороны существующей реальности, т.е. окружающей среды: экономические, политические, правовые, социальные и форс-мажорные.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52EFA5-2EA7-4E98-AAE5-1D3FC6BD65A9}" type="slidenum">
              <a:rPr lang="ru-RU"/>
              <a:pPr/>
              <a:t>21</a:t>
            </a:fld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200" b="1" i="1">
                <a:solidFill>
                  <a:schemeClr val="bg2"/>
                </a:solidFill>
              </a:rPr>
              <a:t>К экономическим факторам</a:t>
            </a:r>
            <a:r>
              <a:rPr lang="ru-RU" sz="2200"/>
              <a:t> относятся  принципы  исполнения  федерального бюджета, характер проводимой  денежно-кредитной политики, система налогообложения, результаты проведения экономических реформ. </a:t>
            </a:r>
          </a:p>
          <a:p>
            <a:pPr>
              <a:lnSpc>
                <a:spcPct val="80000"/>
              </a:lnSpc>
            </a:pPr>
            <a:r>
              <a:rPr lang="ru-RU" sz="2200" b="1" i="1">
                <a:solidFill>
                  <a:schemeClr val="bg2"/>
                </a:solidFill>
              </a:rPr>
              <a:t>К политическим  относятся</a:t>
            </a:r>
            <a:r>
              <a:rPr lang="ru-RU" sz="2200"/>
              <a:t> решения органов власти управления на федеральном, региональном и  местном уровне. </a:t>
            </a:r>
          </a:p>
          <a:p>
            <a:pPr>
              <a:lnSpc>
                <a:spcPct val="80000"/>
              </a:lnSpc>
            </a:pPr>
            <a:r>
              <a:rPr lang="ru-RU" sz="2200" b="1" i="1">
                <a:solidFill>
                  <a:schemeClr val="bg2"/>
                </a:solidFill>
              </a:rPr>
              <a:t>К социальным относятся</a:t>
            </a:r>
            <a:r>
              <a:rPr lang="ru-RU" sz="2200"/>
              <a:t> уверенность  в правильности  проводимых экономических преобразований; в стабильности налогового и таможенного, валютного законодательства;  в перспективах развития  экономики и ее отдельных отраслей большинства населения, что в совокупности формирует степень доверия к банковской системе. </a:t>
            </a:r>
          </a:p>
          <a:p>
            <a:pPr>
              <a:lnSpc>
                <a:spcPct val="80000"/>
              </a:lnSpc>
            </a:pPr>
            <a:r>
              <a:rPr lang="ru-RU" sz="2200" b="1" i="1">
                <a:solidFill>
                  <a:schemeClr val="bg2"/>
                </a:solidFill>
              </a:rPr>
              <a:t>Форс-мажорные</a:t>
            </a:r>
            <a:r>
              <a:rPr lang="ru-RU" sz="2200"/>
              <a:t> обстоятельства, являющиеся  следствием  стихийных бедствий  и непредсказуемых событий, которые приводят  к сбоям  в платежных системах.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560CC7-9AAB-4F00-9136-7FD8653AAA3B}" type="slidenum">
              <a:rPr lang="ru-RU"/>
              <a:pPr/>
              <a:t>22</a:t>
            </a:fld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3911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i="1">
                <a:solidFill>
                  <a:schemeClr val="bg2"/>
                </a:solidFill>
              </a:rPr>
              <a:t>Под внутренними факторами</a:t>
            </a:r>
            <a:r>
              <a:rPr lang="ru-RU" sz="2800"/>
              <a:t> понимают те, которые влияют  на результаты  функционирования банковской системы как единого целого,   определяемые самими субъектами банковской деятельности.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Это  роль и авторитет Центрального банка в банковской системе;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компетенция  руководителей  банков и квалификация  банковских работников;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уровень межбанковской конкуренции;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степень осознания банковским сообществом своей роли в экономике;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цель развития банковской системы;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- банковские правила и   обычаи.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71470"/>
          </a:xfrm>
        </p:spPr>
        <p:txBody>
          <a:bodyPr/>
          <a:lstStyle/>
          <a:p>
            <a:pPr algn="ctr"/>
            <a:r>
              <a:rPr lang="ru-RU" sz="2800" i="1" dirty="0" smtClean="0"/>
              <a:t>Викторина</a:t>
            </a:r>
            <a:r>
              <a:rPr lang="ru-RU" sz="2800" dirty="0" smtClean="0"/>
              <a:t> по теме: </a:t>
            </a:r>
            <a:r>
              <a:rPr lang="ru-RU" sz="2800" b="1" dirty="0" smtClean="0"/>
              <a:t>Банковская система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/>
          <a:lstStyle/>
          <a:p>
            <a:pPr marL="514350" indent="-514350"/>
            <a:r>
              <a:rPr lang="ru-RU" sz="2150" dirty="0" smtClean="0"/>
              <a:t>1.Сложившаяся </a:t>
            </a:r>
            <a:r>
              <a:rPr lang="ru-RU" sz="2150" dirty="0" smtClean="0"/>
              <a:t>исторически и закреплённая </a:t>
            </a:r>
            <a:r>
              <a:rPr lang="ru-RU" sz="2150" dirty="0" smtClean="0"/>
              <a:t>законодательно, форма </a:t>
            </a:r>
            <a:r>
              <a:rPr lang="ru-RU" sz="2150" dirty="0" smtClean="0"/>
              <a:t>организации функционирования в стране специализированных кредитных </a:t>
            </a:r>
            <a:r>
              <a:rPr lang="ru-RU" sz="2150" dirty="0" smtClean="0"/>
              <a:t>учреждений?(ответ)</a:t>
            </a:r>
          </a:p>
          <a:p>
            <a:pPr marL="514350" indent="-514350"/>
            <a:r>
              <a:rPr lang="ru-RU" sz="2150" dirty="0" smtClean="0"/>
              <a:t>2.Юридическое </a:t>
            </a:r>
            <a:r>
              <a:rPr lang="ru-RU" sz="2150" dirty="0" smtClean="0"/>
              <a:t>лицо, которое для  извлечения прибыли как основы своей деятельности на основании специального разрешения ЦБ (лицензии) имеет право осуществлять  банковские </a:t>
            </a:r>
            <a:r>
              <a:rPr lang="ru-RU" sz="2150" dirty="0" smtClean="0"/>
              <a:t>операции? (ответ)</a:t>
            </a:r>
          </a:p>
          <a:p>
            <a:pPr marL="514350" indent="-514350"/>
            <a:r>
              <a:rPr lang="ru-RU" sz="2150" dirty="0" smtClean="0"/>
              <a:t>3.Это </a:t>
            </a:r>
            <a:r>
              <a:rPr lang="ru-RU" sz="2150" dirty="0" smtClean="0"/>
              <a:t>кредитная организация,  которая имеет право осуществлять следующие  банковские операции:  привлечение во вклады  денежных средств  физических и юридических лиц; размещение указанных средств от своего имении за свой счет на условиях платности, срочности, возвратности; открытие  и ведение банковских счетов физических и юридических </a:t>
            </a:r>
            <a:r>
              <a:rPr lang="ru-RU" sz="2150" dirty="0" smtClean="0"/>
              <a:t>лиц? (ответ)</a:t>
            </a:r>
          </a:p>
          <a:p>
            <a:pPr marL="514350" indent="-514350">
              <a:buFont typeface="+mj-lt"/>
              <a:buAutoNum type="arabicPeriod"/>
            </a:pPr>
            <a:endParaRPr lang="ru-RU" sz="2150" dirty="0" smtClean="0"/>
          </a:p>
          <a:p>
            <a:pPr marL="514350" indent="-514350">
              <a:buFont typeface="+mj-lt"/>
              <a:buAutoNum type="arabicPeriod"/>
            </a:pPr>
            <a:endParaRPr lang="ru-RU" sz="215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A0A02-4C8E-4ACD-8183-DF003D6F313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28594"/>
          </a:xfrm>
        </p:spPr>
        <p:txBody>
          <a:bodyPr/>
          <a:lstStyle/>
          <a:p>
            <a:pPr marL="742950" indent="-742950" algn="r"/>
            <a:r>
              <a:rPr lang="ru-RU" sz="2000" b="1" dirty="0" smtClean="0"/>
              <a:t>Викторина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/>
          <a:lstStyle/>
          <a:p>
            <a:pPr marL="514350" indent="-514350"/>
            <a:r>
              <a:rPr lang="ru-RU" sz="2150" dirty="0" smtClean="0">
                <a:latin typeface="+mj-lt"/>
                <a:ea typeface="+mj-ea"/>
                <a:cs typeface="+mj-cs"/>
              </a:rPr>
              <a:t>4</a:t>
            </a:r>
            <a:r>
              <a:rPr lang="ru-RU" sz="2150" dirty="0" smtClean="0">
                <a:latin typeface="+mj-lt"/>
                <a:ea typeface="+mj-ea"/>
                <a:cs typeface="+mj-cs"/>
              </a:rPr>
              <a:t>.Обособленное подразделение Банка России, осуществляющее на территории субъекта РФ часть его функций. Обычно они создаются на территориях субъектов Федерации? (ответ)</a:t>
            </a:r>
          </a:p>
          <a:p>
            <a:pPr marL="514350" indent="-514350"/>
            <a:r>
              <a:rPr lang="ru-RU" sz="2150" i="1" dirty="0" smtClean="0"/>
              <a:t>5</a:t>
            </a:r>
            <a:r>
              <a:rPr lang="ru-RU" sz="215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.Назовите Факторы, определяющие  развитие банковской системы? (ответ) </a:t>
            </a:r>
            <a:endParaRPr lang="ru-RU" sz="2150" dirty="0" smtClean="0">
              <a:latin typeface="+mj-lt"/>
              <a:ea typeface="+mj-ea"/>
              <a:cs typeface="+mj-cs"/>
            </a:endParaRPr>
          </a:p>
          <a:p>
            <a:pPr marL="514350" indent="-514350"/>
            <a:r>
              <a:rPr lang="ru-RU" sz="2150" i="1" dirty="0" smtClean="0"/>
              <a:t>6</a:t>
            </a:r>
            <a:r>
              <a:rPr lang="ru-RU" sz="2150" i="1" dirty="0" smtClean="0"/>
              <a:t>.Различают </a:t>
            </a:r>
            <a:r>
              <a:rPr lang="ru-RU" sz="2150" i="1" dirty="0" smtClean="0"/>
              <a:t>следующие типы банковских </a:t>
            </a:r>
            <a:r>
              <a:rPr lang="ru-RU" sz="2150" i="1" dirty="0" smtClean="0"/>
              <a:t>систем: </a:t>
            </a:r>
            <a:r>
              <a:rPr lang="ru-RU" sz="2150" dirty="0" smtClean="0">
                <a:solidFill>
                  <a:schemeClr val="bg2"/>
                </a:solidFill>
              </a:rPr>
              <a:t>по </a:t>
            </a:r>
            <a:r>
              <a:rPr lang="ru-RU" sz="2150" dirty="0" smtClean="0">
                <a:solidFill>
                  <a:schemeClr val="bg2"/>
                </a:solidFill>
              </a:rPr>
              <a:t>количеству  уровней банковской системы : (ответ)1__;2</a:t>
            </a:r>
            <a:r>
              <a:rPr lang="ru-RU" sz="2150" dirty="0" smtClean="0">
                <a:solidFill>
                  <a:schemeClr val="bg2"/>
                </a:solidFill>
              </a:rPr>
              <a:t>__;</a:t>
            </a:r>
          </a:p>
          <a:p>
            <a:pPr marL="514350" indent="-514350"/>
            <a:r>
              <a:rPr lang="ru-RU" sz="2150" dirty="0" smtClean="0"/>
              <a:t>7</a:t>
            </a:r>
            <a:r>
              <a:rPr lang="ru-RU" sz="2150" dirty="0" smtClean="0"/>
              <a:t>.Что является </a:t>
            </a:r>
            <a:r>
              <a:rPr lang="ru-RU" sz="2150" dirty="0" smtClean="0"/>
              <a:t>продуктом </a:t>
            </a:r>
            <a:r>
              <a:rPr lang="ru-RU" sz="2150" dirty="0" smtClean="0"/>
              <a:t>банка?(ответ)</a:t>
            </a:r>
          </a:p>
          <a:p>
            <a:pPr marL="514350" indent="-514350"/>
            <a:r>
              <a:rPr lang="ru-RU" sz="2150" dirty="0" smtClean="0"/>
              <a:t>8</a:t>
            </a:r>
            <a:r>
              <a:rPr lang="ru-RU" sz="215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Что такое банковский капитал? (ответ)</a:t>
            </a:r>
            <a:endParaRPr lang="ru-RU" sz="2150" dirty="0" smtClean="0">
              <a:solidFill>
                <a:schemeClr val="bg2"/>
              </a:solidFill>
            </a:endParaRPr>
          </a:p>
          <a:p>
            <a:pPr marL="514350" indent="-514350"/>
            <a:r>
              <a:rPr lang="ru-RU" sz="2150" dirty="0" smtClean="0"/>
              <a:t>9. </a:t>
            </a:r>
            <a:r>
              <a:rPr lang="ru-RU" sz="2150" dirty="0" smtClean="0"/>
              <a:t>Какую форму собственности имеет Сбербанк России:</a:t>
            </a:r>
            <a:br>
              <a:rPr lang="ru-RU" sz="2150" dirty="0" smtClean="0"/>
            </a:br>
            <a:r>
              <a:rPr lang="ru-RU" sz="2150" dirty="0" smtClean="0"/>
              <a:t>а) государственную</a:t>
            </a:r>
            <a:br>
              <a:rPr lang="ru-RU" sz="2150" dirty="0" smtClean="0"/>
            </a:br>
            <a:r>
              <a:rPr lang="ru-RU" sz="2150" dirty="0" smtClean="0"/>
              <a:t>б) ООО</a:t>
            </a:r>
            <a:br>
              <a:rPr lang="ru-RU" sz="2150" dirty="0" smtClean="0"/>
            </a:br>
            <a:r>
              <a:rPr lang="ru-RU" sz="2150" dirty="0" smtClean="0"/>
              <a:t>3) ПАО</a:t>
            </a:r>
            <a:br>
              <a:rPr lang="ru-RU" sz="2150" dirty="0" smtClean="0"/>
            </a:br>
            <a:r>
              <a:rPr lang="ru-RU" sz="2150" dirty="0" smtClean="0"/>
              <a:t>г) ЗАО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150" dirty="0" smtClean="0"/>
              <a:t> (ответ)</a:t>
            </a:r>
            <a:endParaRPr lang="ru-RU" sz="2150" i="1" dirty="0" smtClean="0"/>
          </a:p>
          <a:p>
            <a:pPr marL="514350" indent="-514350">
              <a:buFont typeface="+mj-lt"/>
              <a:buAutoNum type="arabicPeriod"/>
            </a:pPr>
            <a:endParaRPr lang="ru-RU" sz="2150" i="1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A0A02-4C8E-4ACD-8183-DF003D6F3137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72230"/>
          </a:xfrm>
        </p:spPr>
        <p:txBody>
          <a:bodyPr/>
          <a:lstStyle/>
          <a:p>
            <a:r>
              <a:rPr lang="ru-RU" sz="2000" dirty="0" smtClean="0"/>
              <a:t>10. </a:t>
            </a:r>
            <a:r>
              <a:rPr lang="ru-RU" sz="2000" dirty="0" smtClean="0"/>
              <a:t>Операции ЦБ РФ на открытом рынке это:</a:t>
            </a:r>
            <a:br>
              <a:rPr lang="ru-RU" sz="2000" dirty="0" smtClean="0"/>
            </a:br>
            <a:r>
              <a:rPr lang="ru-RU" sz="2000" dirty="0" smtClean="0"/>
              <a:t>а) операции с иностранной валютой</a:t>
            </a:r>
            <a:br>
              <a:rPr lang="ru-RU" sz="2000" dirty="0" smtClean="0"/>
            </a:br>
            <a:r>
              <a:rPr lang="ru-RU" sz="2000" dirty="0" smtClean="0"/>
              <a:t>б) операции с пластиковыми картами</a:t>
            </a:r>
            <a:br>
              <a:rPr lang="ru-RU" sz="2000" dirty="0" smtClean="0"/>
            </a:br>
            <a:r>
              <a:rPr lang="ru-RU" sz="2000" dirty="0" smtClean="0"/>
              <a:t>б) операции с государственными ценными бумагами</a:t>
            </a:r>
            <a:br>
              <a:rPr lang="ru-RU" sz="2000" dirty="0" smtClean="0"/>
            </a:br>
            <a:r>
              <a:rPr lang="ru-RU" sz="2000" dirty="0" smtClean="0"/>
              <a:t>г) операции с </a:t>
            </a:r>
            <a:r>
              <a:rPr lang="ru-RU" sz="2000" dirty="0" smtClean="0"/>
              <a:t>векселями</a:t>
            </a:r>
            <a:r>
              <a:rPr lang="ru-RU" sz="2000" dirty="0" smtClean="0"/>
              <a:t> (ответ)</a:t>
            </a:r>
            <a:endParaRPr lang="ru-RU" sz="2000" dirty="0" smtClean="0"/>
          </a:p>
          <a:p>
            <a:r>
              <a:rPr lang="ru-RU" sz="2000" dirty="0" smtClean="0"/>
              <a:t>11. </a:t>
            </a:r>
            <a:r>
              <a:rPr lang="ru-RU" sz="2000" dirty="0" smtClean="0"/>
              <a:t>К собственным ресурсам банков относятся:</a:t>
            </a:r>
            <a:br>
              <a:rPr lang="ru-RU" sz="2000" dirty="0" smtClean="0"/>
            </a:br>
            <a:r>
              <a:rPr lang="ru-RU" sz="2000" dirty="0" smtClean="0"/>
              <a:t>а) срочные вклады населения</a:t>
            </a:r>
            <a:br>
              <a:rPr lang="ru-RU" sz="2000" dirty="0" smtClean="0"/>
            </a:br>
            <a:r>
              <a:rPr lang="ru-RU" sz="2000" dirty="0" smtClean="0"/>
              <a:t>б) уставный </a:t>
            </a:r>
            <a:r>
              <a:rPr lang="ru-RU" sz="2000" dirty="0" smtClean="0"/>
              <a:t>капитал</a:t>
            </a:r>
            <a:br>
              <a:rPr lang="ru-RU" sz="2000" dirty="0" smtClean="0"/>
            </a:br>
            <a:r>
              <a:rPr lang="ru-RU" sz="2000" dirty="0" smtClean="0"/>
              <a:t>в</a:t>
            </a:r>
            <a:r>
              <a:rPr lang="ru-RU" sz="2000" dirty="0" smtClean="0"/>
              <a:t>) межбанковские кредиты</a:t>
            </a:r>
            <a:r>
              <a:rPr lang="ru-RU" dirty="0" smtClean="0"/>
              <a:t> </a:t>
            </a:r>
            <a:r>
              <a:rPr lang="ru-RU" sz="2000" dirty="0" smtClean="0"/>
              <a:t>(ответ)</a:t>
            </a:r>
            <a:endParaRPr lang="ru-RU" sz="2000" dirty="0" smtClean="0"/>
          </a:p>
          <a:p>
            <a:r>
              <a:rPr lang="ru-RU" sz="2000" dirty="0" smtClean="0"/>
              <a:t>12. </a:t>
            </a:r>
            <a:r>
              <a:rPr lang="ru-RU" sz="2000" dirty="0" smtClean="0"/>
              <a:t>К активным операциям коммерческого банка относятся:</a:t>
            </a:r>
            <a:br>
              <a:rPr lang="ru-RU" sz="2000" dirty="0" smtClean="0"/>
            </a:br>
            <a:r>
              <a:rPr lang="ru-RU" sz="2000" dirty="0" smtClean="0"/>
              <a:t>а) выпуск облигаций</a:t>
            </a:r>
            <a:br>
              <a:rPr lang="ru-RU" sz="2000" dirty="0" smtClean="0"/>
            </a:br>
            <a:r>
              <a:rPr lang="ru-RU" sz="2000" dirty="0" smtClean="0"/>
              <a:t>б) кредитование предприятий</a:t>
            </a:r>
            <a:br>
              <a:rPr lang="ru-RU" sz="2000" dirty="0" smtClean="0"/>
            </a:br>
            <a:r>
              <a:rPr lang="ru-RU" sz="2000" dirty="0" smtClean="0"/>
              <a:t>в) привлечение вкладов населения (ответ)</a:t>
            </a:r>
            <a:endParaRPr lang="ru-RU" sz="2000" dirty="0" smtClean="0"/>
          </a:p>
          <a:p>
            <a:r>
              <a:rPr lang="ru-RU" sz="2000" dirty="0" smtClean="0"/>
              <a:t>13. </a:t>
            </a:r>
            <a:r>
              <a:rPr lang="ru-RU" sz="2000" dirty="0" smtClean="0"/>
              <a:t>Какая из банковских операций является наиболее рискованной:</a:t>
            </a:r>
            <a:br>
              <a:rPr lang="ru-RU" sz="2000" dirty="0" smtClean="0"/>
            </a:br>
            <a:r>
              <a:rPr lang="ru-RU" sz="2000" dirty="0" smtClean="0"/>
              <a:t>а) межбанковское кредитование</a:t>
            </a:r>
            <a:br>
              <a:rPr lang="ru-RU" sz="2000" dirty="0" smtClean="0"/>
            </a:br>
            <a:r>
              <a:rPr lang="ru-RU" sz="2000" dirty="0" smtClean="0"/>
              <a:t>б) долгосрочный кредит</a:t>
            </a:r>
            <a:br>
              <a:rPr lang="ru-RU" sz="2000" dirty="0" smtClean="0"/>
            </a:br>
            <a:r>
              <a:rPr lang="ru-RU" sz="2000" dirty="0" smtClean="0"/>
              <a:t>в) покупка государственных ценных </a:t>
            </a:r>
            <a:r>
              <a:rPr lang="ru-RU" sz="2000" dirty="0" smtClean="0"/>
              <a:t>бумаг</a:t>
            </a:r>
            <a:r>
              <a:rPr lang="ru-RU" sz="2000" dirty="0" smtClean="0"/>
              <a:t> (ответ)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A0A02-4C8E-4ACD-8183-DF003D6F3137}" type="slidenum">
              <a:rPr lang="ru-RU" smtClean="0"/>
              <a:pPr/>
              <a:t>25</a:t>
            </a:fld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357166"/>
            <a:ext cx="4972056" cy="285752"/>
          </a:xfrm>
        </p:spPr>
        <p:txBody>
          <a:bodyPr/>
          <a:lstStyle/>
          <a:p>
            <a:pPr algn="r"/>
            <a:r>
              <a:rPr lang="ru-RU" sz="2000" b="1" dirty="0" smtClean="0"/>
              <a:t>Викторина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86478"/>
          </a:xfrm>
        </p:spPr>
        <p:txBody>
          <a:bodyPr/>
          <a:lstStyle/>
          <a:p>
            <a:r>
              <a:rPr lang="ru-RU" sz="2200" dirty="0" smtClean="0"/>
              <a:t>14. </a:t>
            </a:r>
            <a:r>
              <a:rPr lang="ru-RU" sz="2200" dirty="0" smtClean="0"/>
              <a:t>Эмиссия банком акций является:</a:t>
            </a:r>
            <a:br>
              <a:rPr lang="ru-RU" sz="2200" dirty="0" smtClean="0"/>
            </a:br>
            <a:r>
              <a:rPr lang="ru-RU" sz="2200" dirty="0" smtClean="0"/>
              <a:t>а) активной операций</a:t>
            </a:r>
            <a:br>
              <a:rPr lang="ru-RU" sz="2200" dirty="0" smtClean="0"/>
            </a:br>
            <a:r>
              <a:rPr lang="ru-RU" sz="2200" dirty="0" smtClean="0"/>
              <a:t>б) пассивной операцией</a:t>
            </a:r>
            <a:br>
              <a:rPr lang="ru-RU" sz="2200" dirty="0" smtClean="0"/>
            </a:br>
            <a:r>
              <a:rPr lang="ru-RU" sz="2200" dirty="0" smtClean="0"/>
              <a:t>в) активно-пассивной операцией</a:t>
            </a:r>
            <a:br>
              <a:rPr lang="ru-RU" sz="2200" dirty="0" smtClean="0"/>
            </a:br>
            <a:r>
              <a:rPr lang="ru-RU" sz="2200" dirty="0" smtClean="0"/>
              <a:t>г) не является банковской </a:t>
            </a:r>
            <a:r>
              <a:rPr lang="ru-RU" sz="2200" dirty="0" smtClean="0"/>
              <a:t>операцией</a:t>
            </a:r>
            <a:r>
              <a:rPr lang="ru-RU" sz="2400" dirty="0" smtClean="0"/>
              <a:t> (ответ)</a:t>
            </a:r>
            <a:endParaRPr lang="ru-RU" sz="2200" dirty="0" smtClean="0"/>
          </a:p>
          <a:p>
            <a:r>
              <a:rPr lang="ru-RU" sz="2200" dirty="0" smtClean="0"/>
              <a:t>15. </a:t>
            </a:r>
            <a:r>
              <a:rPr lang="ru-RU" sz="2200" dirty="0" smtClean="0"/>
              <a:t>Кредит под залог недвижимости:</a:t>
            </a:r>
            <a:br>
              <a:rPr lang="ru-RU" sz="2200" dirty="0" smtClean="0"/>
            </a:br>
            <a:r>
              <a:rPr lang="ru-RU" sz="2200" dirty="0" smtClean="0"/>
              <a:t>а) факторинг</a:t>
            </a:r>
            <a:br>
              <a:rPr lang="ru-RU" sz="2200" dirty="0" smtClean="0"/>
            </a:br>
            <a:r>
              <a:rPr lang="ru-RU" sz="2200" dirty="0" smtClean="0"/>
              <a:t>б) лизинг</a:t>
            </a:r>
            <a:br>
              <a:rPr lang="ru-RU" sz="2200" dirty="0" smtClean="0"/>
            </a:br>
            <a:r>
              <a:rPr lang="ru-RU" sz="2200" dirty="0" smtClean="0"/>
              <a:t>в) овердрафт</a:t>
            </a:r>
            <a:br>
              <a:rPr lang="ru-RU" sz="2200" dirty="0" smtClean="0"/>
            </a:br>
            <a:r>
              <a:rPr lang="ru-RU" sz="2200" dirty="0" smtClean="0"/>
              <a:t>г) </a:t>
            </a:r>
            <a:r>
              <a:rPr lang="ru-RU" sz="2200" dirty="0" smtClean="0"/>
              <a:t>ипотека</a:t>
            </a:r>
            <a:r>
              <a:rPr lang="ru-RU" sz="2400" dirty="0" smtClean="0"/>
              <a:t> (ответ) </a:t>
            </a:r>
            <a:endParaRPr lang="ru-RU" sz="2400" dirty="0" smtClean="0"/>
          </a:p>
          <a:p>
            <a:r>
              <a:rPr lang="ru-RU" sz="2200" dirty="0" smtClean="0"/>
              <a:t>16. </a:t>
            </a:r>
            <a:r>
              <a:rPr lang="ru-RU" sz="2200" dirty="0" smtClean="0"/>
              <a:t>К депозитным ресурсам банка относят:</a:t>
            </a:r>
            <a:br>
              <a:rPr lang="ru-RU" sz="2200" dirty="0" smtClean="0"/>
            </a:br>
            <a:r>
              <a:rPr lang="ru-RU" sz="2200" dirty="0" smtClean="0"/>
              <a:t>а) средства, полученные от выпуска и продажи векселей</a:t>
            </a:r>
            <a:br>
              <a:rPr lang="ru-RU" sz="2200" dirty="0" smtClean="0"/>
            </a:br>
            <a:r>
              <a:rPr lang="ru-RU" sz="2200" dirty="0" smtClean="0"/>
              <a:t>б) межбанковский кредит</a:t>
            </a:r>
            <a:br>
              <a:rPr lang="ru-RU" sz="2200" dirty="0" smtClean="0"/>
            </a:br>
            <a:r>
              <a:rPr lang="ru-RU" sz="2200" dirty="0" smtClean="0"/>
              <a:t>в) срочный вклад физического лица</a:t>
            </a:r>
            <a:br>
              <a:rPr lang="ru-RU" sz="2200" dirty="0" smtClean="0"/>
            </a:br>
            <a:r>
              <a:rPr lang="ru-RU" sz="2200" dirty="0" smtClean="0"/>
              <a:t>г) открытие депозита в другом коммерческом </a:t>
            </a:r>
            <a:r>
              <a:rPr lang="ru-RU" sz="2200" dirty="0" smtClean="0"/>
              <a:t>банке</a:t>
            </a:r>
            <a:r>
              <a:rPr lang="ru-RU" sz="2400" dirty="0" smtClean="0"/>
              <a:t> (ответ)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A0A02-4C8E-4ACD-8183-DF003D6F3137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00032"/>
          </a:xfrm>
        </p:spPr>
        <p:txBody>
          <a:bodyPr/>
          <a:lstStyle/>
          <a:p>
            <a:pPr algn="r"/>
            <a:r>
              <a:rPr lang="ru-RU" sz="2000" b="1" dirty="0" smtClean="0"/>
              <a:t>Викторина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/>
          <a:lstStyle/>
          <a:p>
            <a:r>
              <a:rPr lang="ru-RU" sz="2000" dirty="0" smtClean="0"/>
              <a:t>17. </a:t>
            </a:r>
            <a:r>
              <a:rPr lang="ru-RU" sz="2000" dirty="0" smtClean="0"/>
              <a:t>Виды банковского надзора:</a:t>
            </a:r>
            <a:br>
              <a:rPr lang="ru-RU" sz="2000" dirty="0" smtClean="0"/>
            </a:br>
            <a:r>
              <a:rPr lang="ru-RU" sz="2000" dirty="0" smtClean="0"/>
              <a:t>а) централизованный и децентрализованный</a:t>
            </a:r>
            <a:br>
              <a:rPr lang="ru-RU" sz="2000" dirty="0" smtClean="0"/>
            </a:br>
            <a:r>
              <a:rPr lang="ru-RU" sz="2000" dirty="0" smtClean="0"/>
              <a:t>б) прямой и защитное регулирование</a:t>
            </a:r>
            <a:br>
              <a:rPr lang="ru-RU" sz="2000" dirty="0" smtClean="0"/>
            </a:br>
            <a:r>
              <a:rPr lang="ru-RU" sz="2000" dirty="0" smtClean="0"/>
              <a:t>в) прямой и косвенный</a:t>
            </a:r>
            <a:br>
              <a:rPr lang="ru-RU" sz="2000" dirty="0" smtClean="0"/>
            </a:br>
            <a:r>
              <a:rPr lang="ru-RU" sz="2000" dirty="0" smtClean="0"/>
              <a:t>г) государственный и </a:t>
            </a:r>
            <a:r>
              <a:rPr lang="ru-RU" sz="2000" dirty="0" smtClean="0"/>
              <a:t>частный</a:t>
            </a:r>
            <a:r>
              <a:rPr lang="ru-RU" sz="2000" dirty="0" smtClean="0"/>
              <a:t> (ответ)</a:t>
            </a:r>
            <a:endParaRPr lang="ru-RU" sz="2000" dirty="0" smtClean="0"/>
          </a:p>
          <a:p>
            <a:r>
              <a:rPr lang="ru-RU" sz="2000" dirty="0" smtClean="0"/>
              <a:t>18. Сводный итоговый документ, отражающий обобщающие статьи активных и пассивных</a:t>
            </a:r>
            <a:br>
              <a:rPr lang="ru-RU" sz="2000" dirty="0" smtClean="0"/>
            </a:br>
            <a:r>
              <a:rPr lang="ru-RU" sz="2000" dirty="0" smtClean="0"/>
              <a:t>операций на определенную дату – это:</a:t>
            </a:r>
            <a:br>
              <a:rPr lang="ru-RU" sz="2000" dirty="0" smtClean="0"/>
            </a:br>
            <a:r>
              <a:rPr lang="ru-RU" sz="2000" dirty="0" smtClean="0"/>
              <a:t>а) операционный отчет банка</a:t>
            </a:r>
            <a:br>
              <a:rPr lang="ru-RU" sz="2000" dirty="0" smtClean="0"/>
            </a:br>
            <a:r>
              <a:rPr lang="ru-RU" sz="2000" dirty="0" smtClean="0"/>
              <a:t>б) финансовый план</a:t>
            </a:r>
            <a:br>
              <a:rPr lang="ru-RU" sz="2000" dirty="0" smtClean="0"/>
            </a:br>
            <a:r>
              <a:rPr lang="ru-RU" sz="2000" dirty="0" smtClean="0"/>
              <a:t>в) баланс </a:t>
            </a:r>
            <a:r>
              <a:rPr lang="ru-RU" sz="2000" dirty="0" smtClean="0"/>
              <a:t>банка</a:t>
            </a:r>
            <a:r>
              <a:rPr lang="ru-RU" sz="2000" dirty="0" smtClean="0"/>
              <a:t> (ответ)</a:t>
            </a:r>
            <a:endParaRPr lang="ru-RU" sz="2000" dirty="0" smtClean="0"/>
          </a:p>
          <a:p>
            <a:r>
              <a:rPr lang="ru-RU" sz="2000" dirty="0" smtClean="0"/>
              <a:t>19. </a:t>
            </a:r>
            <a:r>
              <a:rPr lang="ru-RU" sz="2000" dirty="0" smtClean="0"/>
              <a:t>Какая из приведенных характеристик отражает сущность банковской деятельности:</a:t>
            </a:r>
            <a:br>
              <a:rPr lang="ru-RU" sz="2000" dirty="0" smtClean="0"/>
            </a:br>
            <a:r>
              <a:rPr lang="ru-RU" sz="2000" dirty="0" smtClean="0"/>
              <a:t>а) посредничество в кредите</a:t>
            </a:r>
            <a:br>
              <a:rPr lang="ru-RU" sz="2000" dirty="0" smtClean="0"/>
            </a:br>
            <a:r>
              <a:rPr lang="ru-RU" sz="2000" dirty="0" smtClean="0"/>
              <a:t>б) создание кредитных средств обращения</a:t>
            </a:r>
            <a:br>
              <a:rPr lang="ru-RU" sz="2000" dirty="0" smtClean="0"/>
            </a:br>
            <a:r>
              <a:rPr lang="ru-RU" sz="2000" dirty="0" smtClean="0"/>
              <a:t>в) аккумуляция денежных средств с целью превращения их в ссудный капитал, приносящий </a:t>
            </a:r>
            <a:r>
              <a:rPr lang="ru-RU" sz="2000" dirty="0" smtClean="0"/>
              <a:t>процент</a:t>
            </a:r>
            <a:r>
              <a:rPr lang="ru-RU" sz="2000" dirty="0" smtClean="0"/>
              <a:t> (ответ) </a:t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EA0A02-4C8E-4ACD-8183-DF003D6F3137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08A704-9E77-4C51-871B-2715D52C863C}" type="slidenum">
              <a:rPr lang="ru-RU"/>
              <a:pPr/>
              <a:t>3</a:t>
            </a:fld>
            <a:endParaRPr lang="ru-RU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57200"/>
            <a:ext cx="8291512" cy="1027113"/>
          </a:xfrm>
        </p:spPr>
        <p:txBody>
          <a:bodyPr/>
          <a:lstStyle/>
          <a:p>
            <a:r>
              <a:rPr lang="ru-RU" sz="2800" b="1" i="1">
                <a:solidFill>
                  <a:schemeClr val="bg2"/>
                </a:solidFill>
              </a:rPr>
              <a:t/>
            </a:r>
            <a:br>
              <a:rPr lang="ru-RU" sz="2800" b="1" i="1">
                <a:solidFill>
                  <a:schemeClr val="bg2"/>
                </a:solidFill>
              </a:rPr>
            </a:br>
            <a:r>
              <a:rPr lang="ru-RU" sz="2800" b="1" i="1">
                <a:solidFill>
                  <a:schemeClr val="bg2"/>
                </a:solidFill>
              </a:rPr>
              <a:t>1Понятие, сущность и структура банковской системы</a:t>
            </a:r>
            <a:br>
              <a:rPr lang="ru-RU" sz="2800" b="1" i="1">
                <a:solidFill>
                  <a:schemeClr val="bg2"/>
                </a:solidFill>
              </a:rPr>
            </a:br>
            <a:endParaRPr lang="ru-RU" sz="2800" b="1" i="1">
              <a:solidFill>
                <a:schemeClr val="bg2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0941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u="sng" dirty="0">
                <a:solidFill>
                  <a:schemeClr val="bg2"/>
                </a:solidFill>
              </a:rPr>
              <a:t>Банковская система</a:t>
            </a:r>
            <a:r>
              <a:rPr lang="ru-RU" sz="2400" dirty="0"/>
              <a:t> - форма организации функционирования в стране специализированных кредитных учреждений, сложившаяся исторически и закреплённая законодательно.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/>
              <a:t>Правовой основой банковской деятельности является ФЗ№ 395-1 </a:t>
            </a:r>
            <a:r>
              <a:rPr lang="ru-RU" sz="2400" dirty="0">
                <a:solidFill>
                  <a:schemeClr val="bg2"/>
                </a:solidFill>
              </a:rPr>
              <a:t>«О банках и банковской деятельности»</a:t>
            </a:r>
            <a:r>
              <a:rPr lang="ru-RU" sz="2400" dirty="0"/>
              <a:t> от 09.12.1990 г. (в ред. от 21.03.02.) и ФЗ № 86-ФЗ </a:t>
            </a:r>
            <a:r>
              <a:rPr lang="ru-RU" sz="2400" dirty="0">
                <a:solidFill>
                  <a:schemeClr val="bg2"/>
                </a:solidFill>
              </a:rPr>
              <a:t>«О Центральном банке Российской Федерации (Банке России)»</a:t>
            </a:r>
            <a:r>
              <a:rPr lang="ru-RU" sz="2400" dirty="0"/>
              <a:t> от 10 июля 2002 года (в ред. от  30.12.2008).</a:t>
            </a:r>
          </a:p>
          <a:p>
            <a:pPr>
              <a:lnSpc>
                <a:spcPct val="90000"/>
              </a:lnSpc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17350-08B7-48B1-A401-7C5FEAC4C0B7}" type="slidenum">
              <a:rPr lang="ru-RU"/>
              <a:pPr/>
              <a:t>4</a:t>
            </a:fld>
            <a:endParaRPr lang="ru-RU"/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2411413" y="620713"/>
            <a:ext cx="4897437" cy="576262"/>
          </a:xfrm>
          <a:prstGeom prst="rect">
            <a:avLst/>
          </a:prstGeom>
          <a:solidFill>
            <a:srgbClr val="6BFBB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/>
              <a:t>Банковская система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5759450" y="1341438"/>
            <a:ext cx="3384550" cy="792162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i="1"/>
              <a:t>Небанковские кредитные </a:t>
            </a:r>
          </a:p>
          <a:p>
            <a:pPr algn="ctr"/>
            <a:r>
              <a:rPr lang="ru-RU" sz="2000" i="1"/>
              <a:t>организации</a:t>
            </a: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0" y="1341438"/>
            <a:ext cx="2087563" cy="792162"/>
          </a:xfrm>
          <a:prstGeom prst="rect">
            <a:avLst/>
          </a:prstGeom>
          <a:solidFill>
            <a:srgbClr val="6FEA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Эмиссионные </a:t>
            </a:r>
          </a:p>
          <a:p>
            <a:pPr algn="ctr"/>
            <a:r>
              <a:rPr lang="ru-RU" sz="2000"/>
              <a:t>банки</a:t>
            </a:r>
          </a:p>
        </p:txBody>
      </p:sp>
      <p:sp>
        <p:nvSpPr>
          <p:cNvPr id="54289" name="Rectangle 17"/>
          <p:cNvSpPr>
            <a:spLocks noChangeArrowheads="1"/>
          </p:cNvSpPr>
          <p:nvPr/>
        </p:nvSpPr>
        <p:spPr bwMode="auto">
          <a:xfrm>
            <a:off x="2195513" y="1773238"/>
            <a:ext cx="2736850" cy="1152525"/>
          </a:xfrm>
          <a:prstGeom prst="rect">
            <a:avLst/>
          </a:prstGeom>
          <a:solidFill>
            <a:srgbClr val="A2C4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Банковские кредитные </a:t>
            </a:r>
          </a:p>
          <a:p>
            <a:pPr algn="ctr"/>
            <a:r>
              <a:rPr lang="ru-RU" sz="2000"/>
              <a:t> организации</a:t>
            </a:r>
          </a:p>
          <a:p>
            <a:pPr algn="ctr"/>
            <a:r>
              <a:rPr lang="ru-RU" sz="2000"/>
              <a:t>(Не эмиссионные</a:t>
            </a:r>
          </a:p>
          <a:p>
            <a:pPr algn="ctr"/>
            <a:r>
              <a:rPr lang="ru-RU" sz="2000"/>
              <a:t> банки)</a:t>
            </a:r>
          </a:p>
        </p:txBody>
      </p:sp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0" y="2349500"/>
            <a:ext cx="2089150" cy="647700"/>
          </a:xfrm>
          <a:prstGeom prst="rect">
            <a:avLst/>
          </a:prstGeom>
          <a:solidFill>
            <a:srgbClr val="6FEA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Центральный </a:t>
            </a:r>
          </a:p>
          <a:p>
            <a:pPr algn="ctr"/>
            <a:r>
              <a:rPr lang="ru-RU" sz="2000"/>
              <a:t>банк</a:t>
            </a: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0" y="3141663"/>
            <a:ext cx="2376488" cy="1008062"/>
          </a:xfrm>
          <a:prstGeom prst="rect">
            <a:avLst/>
          </a:prstGeom>
          <a:solidFill>
            <a:srgbClr val="6FEA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Главные </a:t>
            </a:r>
          </a:p>
          <a:p>
            <a:pPr algn="ctr"/>
            <a:r>
              <a:rPr lang="ru-RU" sz="2000"/>
              <a:t>территориальные</a:t>
            </a:r>
          </a:p>
          <a:p>
            <a:pPr algn="ctr"/>
            <a:r>
              <a:rPr lang="ru-RU" sz="2000"/>
              <a:t> учреждения ЦБ</a:t>
            </a: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0" y="4581525"/>
            <a:ext cx="1871663" cy="576263"/>
          </a:xfrm>
          <a:prstGeom prst="rect">
            <a:avLst/>
          </a:prstGeom>
          <a:solidFill>
            <a:srgbClr val="6FEA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РКЦ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2411413" y="3068638"/>
            <a:ext cx="2160587" cy="865187"/>
          </a:xfrm>
          <a:prstGeom prst="rect">
            <a:avLst/>
          </a:prstGeom>
          <a:solidFill>
            <a:srgbClr val="A2C4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Универсальные </a:t>
            </a:r>
          </a:p>
          <a:p>
            <a:pPr algn="ctr"/>
            <a:r>
              <a:rPr lang="ru-RU" sz="2000"/>
              <a:t>коммерческие </a:t>
            </a:r>
          </a:p>
          <a:p>
            <a:pPr algn="ctr"/>
            <a:r>
              <a:rPr lang="ru-RU" sz="2000"/>
              <a:t>банки</a:t>
            </a:r>
          </a:p>
        </p:txBody>
      </p:sp>
      <p:sp>
        <p:nvSpPr>
          <p:cNvPr id="54299" name="Rectangle 27"/>
          <p:cNvSpPr>
            <a:spLocks noChangeArrowheads="1"/>
          </p:cNvSpPr>
          <p:nvPr/>
        </p:nvSpPr>
        <p:spPr bwMode="auto">
          <a:xfrm>
            <a:off x="2484438" y="4724400"/>
            <a:ext cx="2808287" cy="720725"/>
          </a:xfrm>
          <a:prstGeom prst="rect">
            <a:avLst/>
          </a:prstGeom>
          <a:solidFill>
            <a:srgbClr val="A2C4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Специализированные </a:t>
            </a:r>
          </a:p>
          <a:p>
            <a:pPr algn="ctr"/>
            <a:r>
              <a:rPr lang="ru-RU" sz="2000"/>
              <a:t>банки</a:t>
            </a:r>
          </a:p>
        </p:txBody>
      </p:sp>
      <p:sp>
        <p:nvSpPr>
          <p:cNvPr id="54301" name="Line 29"/>
          <p:cNvSpPr>
            <a:spLocks noChangeShapeType="1"/>
          </p:cNvSpPr>
          <p:nvPr/>
        </p:nvSpPr>
        <p:spPr bwMode="auto">
          <a:xfrm flipH="1">
            <a:off x="1187450" y="836613"/>
            <a:ext cx="12239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2" name="Line 30"/>
          <p:cNvSpPr>
            <a:spLocks noChangeShapeType="1"/>
          </p:cNvSpPr>
          <p:nvPr/>
        </p:nvSpPr>
        <p:spPr bwMode="auto">
          <a:xfrm flipH="1">
            <a:off x="2700338" y="1196975"/>
            <a:ext cx="35877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1187450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1187450" y="29972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>
            <a:off x="1187450" y="42211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>
            <a:off x="3059113" y="2924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 flipH="1">
            <a:off x="4859338" y="1196975"/>
            <a:ext cx="288925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08" name="Rectangle 36"/>
          <p:cNvSpPr>
            <a:spLocks noChangeArrowheads="1"/>
          </p:cNvSpPr>
          <p:nvPr/>
        </p:nvSpPr>
        <p:spPr bwMode="auto">
          <a:xfrm>
            <a:off x="5976938" y="2349500"/>
            <a:ext cx="3167062" cy="1584325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Инвестиционные </a:t>
            </a:r>
          </a:p>
          <a:p>
            <a:pPr algn="ctr"/>
            <a:r>
              <a:rPr lang="ru-RU" sz="2000"/>
              <a:t>компании, </a:t>
            </a:r>
          </a:p>
          <a:p>
            <a:pPr algn="ctr"/>
            <a:r>
              <a:rPr lang="ru-RU" sz="2000"/>
              <a:t>инвестиционные фонды;</a:t>
            </a:r>
          </a:p>
          <a:p>
            <a:pPr algn="ctr"/>
            <a:r>
              <a:rPr lang="ru-RU" sz="2000"/>
              <a:t> пенсионные фонды;</a:t>
            </a:r>
          </a:p>
          <a:p>
            <a:pPr algn="ctr"/>
            <a:r>
              <a:rPr lang="ru-RU" sz="2000"/>
              <a:t> страховые компании и т.п</a:t>
            </a:r>
            <a:r>
              <a:rPr lang="ru-RU"/>
              <a:t>.</a:t>
            </a:r>
          </a:p>
        </p:txBody>
      </p:sp>
      <p:sp>
        <p:nvSpPr>
          <p:cNvPr id="54310" name="Line 38"/>
          <p:cNvSpPr>
            <a:spLocks noChangeShapeType="1"/>
          </p:cNvSpPr>
          <p:nvPr/>
        </p:nvSpPr>
        <p:spPr bwMode="auto">
          <a:xfrm flipH="1">
            <a:off x="6732588" y="2133600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11" name="Rectangle 39"/>
          <p:cNvSpPr>
            <a:spLocks noChangeArrowheads="1"/>
          </p:cNvSpPr>
          <p:nvPr/>
        </p:nvSpPr>
        <p:spPr bwMode="auto">
          <a:xfrm>
            <a:off x="5580063" y="4724400"/>
            <a:ext cx="1990725" cy="165735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 i="1"/>
              <a:t>Филиалы иностранных банков, представительства</a:t>
            </a:r>
            <a:endParaRPr lang="ru-RU" sz="2000"/>
          </a:p>
        </p:txBody>
      </p:sp>
      <p:sp>
        <p:nvSpPr>
          <p:cNvPr id="54312" name="Line 40"/>
          <p:cNvSpPr>
            <a:spLocks noChangeShapeType="1"/>
          </p:cNvSpPr>
          <p:nvPr/>
        </p:nvSpPr>
        <p:spPr bwMode="auto">
          <a:xfrm>
            <a:off x="5292725" y="1196975"/>
            <a:ext cx="863600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4313" name="Line 41"/>
          <p:cNvSpPr>
            <a:spLocks noChangeShapeType="1"/>
          </p:cNvSpPr>
          <p:nvPr/>
        </p:nvSpPr>
        <p:spPr bwMode="auto">
          <a:xfrm>
            <a:off x="7308850" y="981075"/>
            <a:ext cx="5032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543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2" grpId="0" animBg="1"/>
      <p:bldP spid="54287" grpId="0" animBg="1"/>
      <p:bldP spid="54289" grpId="0" animBg="1"/>
      <p:bldP spid="54291" grpId="0" animBg="1"/>
      <p:bldP spid="54292" grpId="0" animBg="1"/>
      <p:bldP spid="54293" grpId="0" animBg="1"/>
      <p:bldP spid="54297" grpId="0" animBg="1"/>
      <p:bldP spid="54299" grpId="0" animBg="1"/>
      <p:bldP spid="54308" grpId="0" animBg="1"/>
      <p:bldP spid="543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319BFF-63FF-455F-A446-D0DE5FB59DB0}" type="slidenum">
              <a:rPr lang="ru-RU"/>
              <a:pPr/>
              <a:t>5</a:t>
            </a:fld>
            <a:endParaRPr lang="ru-RU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391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 i="1" u="sng" dirty="0">
                <a:solidFill>
                  <a:schemeClr val="bg2"/>
                </a:solidFill>
              </a:rPr>
              <a:t>Кредитная  организация</a:t>
            </a:r>
            <a:r>
              <a:rPr lang="ru-RU" sz="2400" dirty="0"/>
              <a:t> - юридическое лицо, которое для  извлечения прибыли как основы своей деятельности на основании специального разрешения ЦБ (лицензии) имеет право осуществлять  банковские операции.</a:t>
            </a:r>
          </a:p>
          <a:p>
            <a:pPr>
              <a:lnSpc>
                <a:spcPct val="80000"/>
              </a:lnSpc>
            </a:pPr>
            <a:r>
              <a:rPr lang="ru-RU" sz="2400" b="1" i="1" u="sng" dirty="0">
                <a:solidFill>
                  <a:schemeClr val="bg2"/>
                </a:solidFill>
              </a:rPr>
              <a:t>Банк</a:t>
            </a:r>
            <a:r>
              <a:rPr lang="ru-RU" sz="2400" u="sng" dirty="0"/>
              <a:t> </a:t>
            </a:r>
            <a:r>
              <a:rPr lang="ru-RU" sz="2400" dirty="0"/>
              <a:t>- это кредитная организация,  которая имеет право осуществлять следующие  банковские операции:  привлечение во вклады  денежных средств  физических и юридических лиц; размещение указанных средств от своего имении за свой счет на условиях платности, срочности, возвратности; открытие  и ведение банковских счетов физических и юридических лиц</a:t>
            </a:r>
            <a:r>
              <a:rPr lang="ru-RU" sz="2000" dirty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dirty="0">
                <a:solidFill>
                  <a:schemeClr val="bg2"/>
                </a:solidFill>
              </a:rPr>
              <a:t>Основным звеном  в структуре банковской системы является банк, который осуществляет  регулирование денежного оборота в наличной  и безналичной  форме.</a:t>
            </a:r>
            <a:r>
              <a:rPr lang="ru-RU" sz="2400" dirty="0"/>
              <a:t> </a:t>
            </a:r>
            <a:endParaRPr lang="ru-RU" sz="2400" b="1" i="1" dirty="0"/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F59CF2-E3AE-4427-8014-139510BFC5AE}" type="slidenum">
              <a:rPr lang="ru-RU"/>
              <a:pPr/>
              <a:t>6</a:t>
            </a:fld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i="1">
                <a:solidFill>
                  <a:schemeClr val="bg2"/>
                </a:solidFill>
              </a:rPr>
              <a:t>Универсальные коммерческие банки</a:t>
            </a:r>
            <a:r>
              <a:rPr lang="ru-RU" sz="2800" b="1" i="1"/>
              <a:t> - </a:t>
            </a:r>
            <a:r>
              <a:rPr lang="ru-RU" sz="2800"/>
              <a:t>это кредитные организации,</a:t>
            </a:r>
            <a:r>
              <a:rPr lang="ru-RU" sz="2800" b="1" i="1"/>
              <a:t> </a:t>
            </a:r>
            <a:r>
              <a:rPr lang="ru-RU" sz="2800"/>
              <a:t>которые осуществляют полный  комплекс банковских операций по привлечению и размещению ресурсов, расчетам и инвестициям, работе с ценными бумагами и валютой, и другими  услугами не противоречащих закону. </a:t>
            </a:r>
            <a:endParaRPr lang="ru-RU" sz="2800" b="1" i="1"/>
          </a:p>
          <a:p>
            <a:pPr>
              <a:lnSpc>
                <a:spcPct val="80000"/>
              </a:lnSpc>
            </a:pPr>
            <a:r>
              <a:rPr lang="ru-RU" sz="2800" b="1" i="1">
                <a:solidFill>
                  <a:schemeClr val="bg2"/>
                </a:solidFill>
              </a:rPr>
              <a:t>Специализированные коммерческие банки</a:t>
            </a:r>
            <a:r>
              <a:rPr lang="ru-RU" sz="2800" b="1" i="1"/>
              <a:t> </a:t>
            </a:r>
            <a:r>
              <a:rPr lang="ru-RU" sz="2800"/>
              <a:t>- это кредитные организации,</a:t>
            </a:r>
            <a:r>
              <a:rPr lang="ru-RU" sz="2800" b="1" i="1"/>
              <a:t> </a:t>
            </a:r>
            <a:r>
              <a:rPr lang="ru-RU" sz="2800"/>
              <a:t>которые осуществляют определенные виды операций  и сделок,  связанных с приоритетным  направлением деятельности (земельные, торговые,  строительные, промышленные и т.п.).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C81CE1-F5D3-4228-8D64-C9B79B48DF34}" type="slidenum">
              <a:rPr lang="ru-RU"/>
              <a:pPr/>
              <a:t>7</a:t>
            </a:fld>
            <a:endParaRPr lang="ru-RU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936625"/>
          </a:xfrm>
        </p:spPr>
        <p:txBody>
          <a:bodyPr/>
          <a:lstStyle/>
          <a:p>
            <a:pPr algn="ctr"/>
            <a:r>
              <a:rPr lang="ru-RU" sz="2800" b="1">
                <a:latin typeface="Adobe Caslon Pro" pitchFamily="18" charset="0"/>
              </a:rPr>
              <a:t/>
            </a:r>
            <a:br>
              <a:rPr lang="ru-RU" sz="2800" b="1">
                <a:latin typeface="Adobe Caslon Pro" pitchFamily="18" charset="0"/>
              </a:rPr>
            </a:br>
            <a:r>
              <a:rPr lang="ru-RU" sz="2800" b="1">
                <a:solidFill>
                  <a:schemeClr val="bg2"/>
                </a:solidFill>
                <a:latin typeface="Adobe Caslon Pro" pitchFamily="18" charset="0"/>
              </a:rPr>
              <a:t>Деятельность банка осуществляется в сфере обмена</a:t>
            </a:r>
            <a:r>
              <a:rPr lang="ru-RU" sz="2800">
                <a:solidFill>
                  <a:schemeClr val="bg2"/>
                </a:solidFill>
                <a:latin typeface="Adobe Caslon Pro" pitchFamily="18" charset="0"/>
              </a:rPr>
              <a:t> </a:t>
            </a:r>
            <a:br>
              <a:rPr lang="ru-RU" sz="2800">
                <a:solidFill>
                  <a:schemeClr val="bg2"/>
                </a:solidFill>
                <a:latin typeface="Adobe Caslon Pro" pitchFamily="18" charset="0"/>
              </a:rPr>
            </a:br>
            <a:endParaRPr lang="ru-RU" sz="2800">
              <a:solidFill>
                <a:schemeClr val="bg2"/>
              </a:solidFill>
              <a:latin typeface="Adobe Caslon Pro" pitchFamily="18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454525"/>
          </a:xfrm>
        </p:spPr>
        <p:txBody>
          <a:bodyPr/>
          <a:lstStyle/>
          <a:p>
            <a:r>
              <a:rPr lang="ru-RU" sz="2800"/>
              <a:t> </a:t>
            </a:r>
            <a:r>
              <a:rPr lang="ru-RU" sz="2800" b="1" i="1"/>
              <a:t>он производит  специальные банковские продукты (платежные средства);</a:t>
            </a:r>
          </a:p>
          <a:p>
            <a:r>
              <a:rPr lang="ru-RU" sz="2800" b="1" i="1"/>
              <a:t>аккумулирует временно свободные денежные ресурсы;</a:t>
            </a:r>
          </a:p>
          <a:p>
            <a:r>
              <a:rPr lang="ru-RU" sz="2800" b="1" i="1"/>
              <a:t>превращает  «неработающих», праздно лежащие денежные средства в работающие; </a:t>
            </a:r>
          </a:p>
          <a:p>
            <a:r>
              <a:rPr lang="ru-RU" sz="2800" b="1" i="1"/>
              <a:t>предоставляет  кредиты как капитал, который приносит процент.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6F5CA8-67BD-438A-B4FC-3D1DEAB22BEE}" type="slidenum">
              <a:rPr lang="ru-RU"/>
              <a:pPr/>
              <a:t>8</a:t>
            </a:fld>
            <a:endParaRPr lang="ru-RU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algn="ctr"/>
            <a:r>
              <a:rPr lang="ru-RU">
                <a:solidFill>
                  <a:schemeClr val="bg2"/>
                </a:solidFill>
              </a:rPr>
              <a:t>Структура банка: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5989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i="1" dirty="0"/>
              <a:t>банковский капитал</a:t>
            </a:r>
            <a:r>
              <a:rPr lang="ru-RU" sz="2800" dirty="0"/>
              <a:t>, как обособившаяся часть промышленного и  торгового; как собственный, так и заемный;</a:t>
            </a:r>
          </a:p>
          <a:p>
            <a:pPr>
              <a:lnSpc>
                <a:spcPct val="80000"/>
              </a:lnSpc>
            </a:pPr>
            <a:r>
              <a:rPr lang="ru-RU" sz="2800" b="1" i="1" dirty="0"/>
              <a:t>сама деятельность банка</a:t>
            </a:r>
            <a:r>
              <a:rPr lang="ru-RU" sz="2800" dirty="0"/>
              <a:t>, продуктом банка являются определенные операции и услуги;</a:t>
            </a:r>
          </a:p>
          <a:p>
            <a:pPr>
              <a:lnSpc>
                <a:spcPct val="80000"/>
              </a:lnSpc>
            </a:pPr>
            <a:r>
              <a:rPr lang="ru-RU" sz="2800" b="1" i="1" dirty="0"/>
              <a:t>группа людей</a:t>
            </a:r>
            <a:r>
              <a:rPr lang="ru-RU" sz="2800" dirty="0"/>
              <a:t>, обладающая специфическими знаниями в области банковского дела;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 </a:t>
            </a:r>
            <a:r>
              <a:rPr lang="ru-RU" sz="2800" b="1" i="1" dirty="0"/>
              <a:t>производственный блок</a:t>
            </a:r>
            <a:r>
              <a:rPr lang="ru-RU" sz="2800" dirty="0"/>
              <a:t>, охватывающий технику, здания, сооружения средства связи, коммуникации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C45278-F7AC-4BD3-A4C1-B29091F7BB70}" type="slidenum">
              <a:rPr lang="ru-RU"/>
              <a:pPr/>
              <a:t>9</a:t>
            </a:fld>
            <a:endParaRPr lang="ru-RU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57200"/>
            <a:ext cx="8291512" cy="1027113"/>
          </a:xfrm>
        </p:spPr>
        <p:txBody>
          <a:bodyPr/>
          <a:lstStyle/>
          <a:p>
            <a:r>
              <a:rPr lang="ru-RU" sz="2400" b="1" i="1">
                <a:solidFill>
                  <a:schemeClr val="bg2"/>
                </a:solidFill>
              </a:rPr>
              <a:t>Первым уровнем банковской системы является ЦБ, осуществляющий следующие функции: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824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разрабатывает и проводит ДКП, направленную на укрепление  устойчивости  национальной валюты;</a:t>
            </a:r>
          </a:p>
          <a:p>
            <a:pPr>
              <a:lnSpc>
                <a:spcPct val="80000"/>
              </a:lnSpc>
            </a:pPr>
            <a:r>
              <a:rPr lang="ru-RU" sz="2000"/>
              <a:t>монопольно осуществляет эмиссию наличных денег;</a:t>
            </a:r>
          </a:p>
          <a:p>
            <a:pPr>
              <a:lnSpc>
                <a:spcPct val="80000"/>
              </a:lnSpc>
            </a:pPr>
            <a:r>
              <a:rPr lang="ru-RU" sz="2000"/>
              <a:t>является кредитором последней инстанции, организует систему рефинансирования;</a:t>
            </a:r>
          </a:p>
          <a:p>
            <a:pPr>
              <a:lnSpc>
                <a:spcPct val="80000"/>
              </a:lnSpc>
            </a:pPr>
            <a:r>
              <a:rPr lang="ru-RU" sz="2000"/>
              <a:t>устанавливает правила  осуществления расчетов; </a:t>
            </a:r>
          </a:p>
          <a:p>
            <a:pPr>
              <a:lnSpc>
                <a:spcPct val="80000"/>
              </a:lnSpc>
            </a:pPr>
            <a:r>
              <a:rPr lang="ru-RU" sz="2000"/>
              <a:t>устанавливает правила  проведения банковских операций (ведение бухгалтерского учета,  регистрацию кредитных организаций);</a:t>
            </a:r>
          </a:p>
          <a:p>
            <a:pPr>
              <a:lnSpc>
                <a:spcPct val="80000"/>
              </a:lnSpc>
            </a:pPr>
            <a:r>
              <a:rPr lang="ru-RU" sz="2000"/>
              <a:t>осуществляет надзор  за деятельностью кредитных организаций;</a:t>
            </a:r>
          </a:p>
          <a:p>
            <a:pPr>
              <a:lnSpc>
                <a:spcPct val="80000"/>
              </a:lnSpc>
            </a:pPr>
            <a:r>
              <a:rPr lang="ru-RU" sz="2000"/>
              <a:t>регистрирует эмиссиею ценных бумаг кредитными организациями;</a:t>
            </a:r>
          </a:p>
          <a:p>
            <a:pPr>
              <a:lnSpc>
                <a:spcPct val="80000"/>
              </a:lnSpc>
            </a:pPr>
            <a:r>
              <a:rPr lang="ru-RU" sz="2000"/>
              <a:t>осуществляет валютное регулирование и контроль;</a:t>
            </a:r>
          </a:p>
          <a:p>
            <a:pPr>
              <a:lnSpc>
                <a:spcPct val="80000"/>
              </a:lnSpc>
            </a:pPr>
            <a:r>
              <a:rPr lang="ru-RU" sz="2000"/>
              <a:t>осуществляет прогнозирование состояния экономики.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441</TotalTime>
  <Words>1586</Words>
  <Application>Microsoft Office PowerPoint</Application>
  <PresentationFormat>Экран (4:3)</PresentationFormat>
  <Paragraphs>189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Пиксел</vt:lpstr>
      <vt:lpstr>Банковская  система</vt:lpstr>
      <vt:lpstr>Вопросы:</vt:lpstr>
      <vt:lpstr> 1Понятие, сущность и структура банковской системы </vt:lpstr>
      <vt:lpstr>Слайд 4</vt:lpstr>
      <vt:lpstr>Слайд 5</vt:lpstr>
      <vt:lpstr>Слайд 6</vt:lpstr>
      <vt:lpstr> Деятельность банка осуществляется в сфере обмена  </vt:lpstr>
      <vt:lpstr>Структура банка:</vt:lpstr>
      <vt:lpstr>Первым уровнем банковской системы является ЦБ, осуществляющий следующие функции:</vt:lpstr>
      <vt:lpstr>Слайд 10</vt:lpstr>
      <vt:lpstr>Слайд 11</vt:lpstr>
      <vt:lpstr>Слайд 12</vt:lpstr>
      <vt:lpstr>Слайд 13</vt:lpstr>
      <vt:lpstr>Различают следующие типы банковских систем:</vt:lpstr>
      <vt:lpstr> 3)по типу  хозяйствования:  распределительная, рыночная, переходная. </vt:lpstr>
      <vt:lpstr>Слайд 16</vt:lpstr>
      <vt:lpstr>3 Факторы, определяющие  развитие банковской системы</vt:lpstr>
      <vt:lpstr>Слайд 18</vt:lpstr>
      <vt:lpstr>2) Конкретно-исторические причины</vt:lpstr>
      <vt:lpstr>Слайд 20</vt:lpstr>
      <vt:lpstr>Слайд 21</vt:lpstr>
      <vt:lpstr>Слайд 22</vt:lpstr>
      <vt:lpstr>Викторина по теме: Банковская система</vt:lpstr>
      <vt:lpstr>Викторина</vt:lpstr>
      <vt:lpstr> </vt:lpstr>
      <vt:lpstr>Викторина</vt:lpstr>
      <vt:lpstr>Викторина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302</cp:lastModifiedBy>
  <cp:revision>43</cp:revision>
  <dcterms:created xsi:type="dcterms:W3CDTF">2009-11-08T05:46:36Z</dcterms:created>
  <dcterms:modified xsi:type="dcterms:W3CDTF">2017-01-26T11:24:08Z</dcterms:modified>
</cp:coreProperties>
</file>