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2" r:id="rId1"/>
  </p:sldMasterIdLst>
  <p:notesMasterIdLst>
    <p:notesMasterId r:id="rId19"/>
  </p:notesMasterIdLst>
  <p:sldIdLst>
    <p:sldId id="290" r:id="rId2"/>
    <p:sldId id="291" r:id="rId3"/>
    <p:sldId id="292" r:id="rId4"/>
    <p:sldId id="295" r:id="rId5"/>
    <p:sldId id="284" r:id="rId6"/>
    <p:sldId id="287" r:id="rId7"/>
    <p:sldId id="296" r:id="rId8"/>
    <p:sldId id="289" r:id="rId9"/>
    <p:sldId id="300" r:id="rId10"/>
    <p:sldId id="293" r:id="rId11"/>
    <p:sldId id="297" r:id="rId12"/>
    <p:sldId id="298" r:id="rId13"/>
    <p:sldId id="294" r:id="rId14"/>
    <p:sldId id="299" r:id="rId15"/>
    <p:sldId id="275" r:id="rId16"/>
    <p:sldId id="301" r:id="rId17"/>
    <p:sldId id="278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20000"/>
      </a:spcBef>
      <a:spcAft>
        <a:spcPct val="0"/>
      </a:spcAft>
      <a:buClr>
        <a:schemeClr val="hlink"/>
      </a:buClr>
      <a:buFont typeface="Wingdings" pitchFamily="2" charset="2"/>
      <a:defRPr sz="28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1pPr>
    <a:lvl2pPr marL="457200" algn="l" rtl="0" fontAlgn="base">
      <a:spcBef>
        <a:spcPct val="20000"/>
      </a:spcBef>
      <a:spcAft>
        <a:spcPct val="0"/>
      </a:spcAft>
      <a:buClr>
        <a:schemeClr val="hlink"/>
      </a:buClr>
      <a:buFont typeface="Wingdings" pitchFamily="2" charset="2"/>
      <a:defRPr sz="28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2pPr>
    <a:lvl3pPr marL="914400" algn="l" rtl="0" fontAlgn="base">
      <a:spcBef>
        <a:spcPct val="20000"/>
      </a:spcBef>
      <a:spcAft>
        <a:spcPct val="0"/>
      </a:spcAft>
      <a:buClr>
        <a:schemeClr val="hlink"/>
      </a:buClr>
      <a:buFont typeface="Wingdings" pitchFamily="2" charset="2"/>
      <a:defRPr sz="28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3pPr>
    <a:lvl4pPr marL="1371600" algn="l" rtl="0" fontAlgn="base">
      <a:spcBef>
        <a:spcPct val="20000"/>
      </a:spcBef>
      <a:spcAft>
        <a:spcPct val="0"/>
      </a:spcAft>
      <a:buClr>
        <a:schemeClr val="hlink"/>
      </a:buClr>
      <a:buFont typeface="Wingdings" pitchFamily="2" charset="2"/>
      <a:defRPr sz="28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4pPr>
    <a:lvl5pPr marL="1828800" algn="l" rtl="0" fontAlgn="base">
      <a:spcBef>
        <a:spcPct val="20000"/>
      </a:spcBef>
      <a:spcAft>
        <a:spcPct val="0"/>
      </a:spcAft>
      <a:buClr>
        <a:schemeClr val="hlink"/>
      </a:buClr>
      <a:buFont typeface="Wingdings" pitchFamily="2" charset="2"/>
      <a:defRPr sz="28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453801"/>
    <a:srgbClr val="524302"/>
    <a:srgbClr val="604700"/>
    <a:srgbClr val="352B01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8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68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8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>
                <a:effectLst/>
              </a:defRPr>
            </a:lvl1pPr>
          </a:lstStyle>
          <a:p>
            <a:pPr>
              <a:defRPr/>
            </a:pPr>
            <a:fld id="{E5065EE8-71D4-4B09-B99E-6E965A5F8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98475" y="1311275"/>
            <a:ext cx="10429875" cy="5908675"/>
            <a:chOff x="-313" y="824"/>
            <a:chExt cx="6570" cy="3722"/>
          </a:xfrm>
        </p:grpSpPr>
        <p:sp>
          <p:nvSpPr>
            <p:cNvPr id="5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18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19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4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20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79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21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22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23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24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25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26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27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28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29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30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31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32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33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34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35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36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/>
              </a:endParaRPr>
            </a:p>
          </p:txBody>
        </p:sp>
        <p:sp>
          <p:nvSpPr>
            <p:cNvPr id="37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8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39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0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1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2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3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4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5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6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7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8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9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0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1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2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3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4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5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6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7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8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59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0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1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2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3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4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5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6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7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8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69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0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2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3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4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5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6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7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8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9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0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1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2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3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4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5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6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7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8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89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0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1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2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3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4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5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6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7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8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9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0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1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2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4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5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6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7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8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9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0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1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2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3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4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5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6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7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8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0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1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2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3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4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5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6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7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8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29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0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1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2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3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4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5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6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7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8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39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0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1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2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3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4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5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6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7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8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49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0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1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2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3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4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5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6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7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8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59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0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1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2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3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4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5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6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7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8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69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0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1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2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3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4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5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6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7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8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79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0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1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2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3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4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5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6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7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8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89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0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1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2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3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4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5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6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7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8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99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0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1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2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3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4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5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6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7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8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09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0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1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2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3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4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5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6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7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8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19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67482" name="Rectangle 2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446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67483" name="Rectangle 2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20" name="Rectangle 220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1" name="Rectangle 221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2" name="Rectangle 22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71639-E5E2-4C1C-8C71-31405A329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C1ED6-A15F-42E4-9149-0BC6E633D2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94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94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F7E27-833C-4367-88C5-46ADE85504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A0ADA-F4E7-472E-9D82-8C643C3933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2F276-95D5-41FA-9CFB-3F794C7A6B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B3CEC-3E7A-449F-B5D8-70C2A167C9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3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EFB14E-6F14-46F2-83DE-0BB9DF77C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0DD1A-EA17-4DF4-8288-5BD18D985F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AEE8B-C3E2-4108-A972-E23FEE4B18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80089-23ED-4677-B1C4-F247604584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2E5FEA-5A70-494C-9A9A-71D85782A1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7086E8-E8EA-4447-96AF-E89C8593D5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219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20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-496888" y="1308100"/>
            <a:ext cx="10429876" cy="5908675"/>
            <a:chOff x="-313" y="824"/>
            <a:chExt cx="6570" cy="3722"/>
          </a:xfrm>
        </p:grpSpPr>
        <p:sp>
          <p:nvSpPr>
            <p:cNvPr id="266243" name="Rectangle 3"/>
            <p:cNvSpPr>
              <a:spLocks noChangeArrowheads="1"/>
            </p:cNvSpPr>
            <p:nvPr userDrawn="1"/>
          </p:nvSpPr>
          <p:spPr bwMode="hidden">
            <a:xfrm rot="20798144" flipV="1">
              <a:off x="-14" y="1033"/>
              <a:ext cx="1744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44" name="Rectangle 4"/>
            <p:cNvSpPr>
              <a:spLocks noChangeArrowheads="1"/>
            </p:cNvSpPr>
            <p:nvPr userDrawn="1"/>
          </p:nvSpPr>
          <p:spPr bwMode="hidden">
            <a:xfrm rot="20774366" flipV="1">
              <a:off x="-24" y="1127"/>
              <a:ext cx="203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45" name="Rectangle 5"/>
            <p:cNvSpPr>
              <a:spLocks noChangeArrowheads="1"/>
            </p:cNvSpPr>
            <p:nvPr userDrawn="1"/>
          </p:nvSpPr>
          <p:spPr bwMode="hidden">
            <a:xfrm rot="20757421" flipV="1">
              <a:off x="-27" y="1198"/>
              <a:ext cx="224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46" name="Rectangle 6"/>
            <p:cNvSpPr>
              <a:spLocks noChangeArrowheads="1"/>
            </p:cNvSpPr>
            <p:nvPr userDrawn="1"/>
          </p:nvSpPr>
          <p:spPr bwMode="hidden">
            <a:xfrm rot="20684206" flipV="1">
              <a:off x="-43" y="1283"/>
              <a:ext cx="2476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47" name="Rectangle 7"/>
            <p:cNvSpPr>
              <a:spLocks noChangeArrowheads="1"/>
            </p:cNvSpPr>
            <p:nvPr userDrawn="1"/>
          </p:nvSpPr>
          <p:spPr bwMode="hidden">
            <a:xfrm rot="20631226" flipV="1">
              <a:off x="-51" y="1397"/>
              <a:ext cx="2770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48" name="Rectangle 8"/>
            <p:cNvSpPr>
              <a:spLocks noChangeArrowheads="1"/>
            </p:cNvSpPr>
            <p:nvPr userDrawn="1"/>
          </p:nvSpPr>
          <p:spPr bwMode="hidden">
            <a:xfrm rot="20554235" flipV="1">
              <a:off x="-65" y="1523"/>
              <a:ext cx="3058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49" name="Rectangle 9"/>
            <p:cNvSpPr>
              <a:spLocks noChangeArrowheads="1"/>
            </p:cNvSpPr>
            <p:nvPr userDrawn="1"/>
          </p:nvSpPr>
          <p:spPr bwMode="hidden">
            <a:xfrm rot="20466593" flipV="1">
              <a:off x="-93" y="1694"/>
              <a:ext cx="3403" cy="6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098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50" name="Rectangle 10"/>
            <p:cNvSpPr>
              <a:spLocks noChangeArrowheads="1"/>
            </p:cNvSpPr>
            <p:nvPr userDrawn="1"/>
          </p:nvSpPr>
          <p:spPr bwMode="hidden">
            <a:xfrm rot="20343219" flipV="1">
              <a:off x="-99" y="1863"/>
              <a:ext cx="374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51" name="Rectangle 11"/>
            <p:cNvSpPr>
              <a:spLocks noChangeArrowheads="1"/>
            </p:cNvSpPr>
            <p:nvPr userDrawn="1"/>
          </p:nvSpPr>
          <p:spPr bwMode="hidden">
            <a:xfrm rot="20211065" flipV="1">
              <a:off x="-165" y="2053"/>
              <a:ext cx="420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52" name="Rectangle 12"/>
            <p:cNvSpPr>
              <a:spLocks noChangeArrowheads="1"/>
            </p:cNvSpPr>
            <p:nvPr userDrawn="1"/>
          </p:nvSpPr>
          <p:spPr bwMode="hidden">
            <a:xfrm rot="20102912" flipV="1">
              <a:off x="-214" y="2289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53" name="Rectangle 13"/>
            <p:cNvSpPr>
              <a:spLocks noChangeArrowheads="1"/>
            </p:cNvSpPr>
            <p:nvPr userDrawn="1"/>
          </p:nvSpPr>
          <p:spPr bwMode="hidden">
            <a:xfrm rot="19923405" flipV="1">
              <a:off x="-313" y="2617"/>
              <a:ext cx="52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54" name="Rectangle 14"/>
            <p:cNvSpPr>
              <a:spLocks noChangeArrowheads="1"/>
            </p:cNvSpPr>
            <p:nvPr userDrawn="1"/>
          </p:nvSpPr>
          <p:spPr bwMode="hidden">
            <a:xfrm rot="19686284" flipV="1">
              <a:off x="9" y="2881"/>
              <a:ext cx="54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55" name="Rectangle 15"/>
            <p:cNvSpPr>
              <a:spLocks noChangeArrowheads="1"/>
            </p:cNvSpPr>
            <p:nvPr userDrawn="1"/>
          </p:nvSpPr>
          <p:spPr bwMode="hidden">
            <a:xfrm rot="19383534" flipV="1">
              <a:off x="1319" y="2928"/>
              <a:ext cx="461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0196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56" name="Rectangle 16"/>
            <p:cNvSpPr>
              <a:spLocks noChangeArrowheads="1"/>
            </p:cNvSpPr>
            <p:nvPr userDrawn="1"/>
          </p:nvSpPr>
          <p:spPr bwMode="hidden">
            <a:xfrm rot="18994182" flipV="1">
              <a:off x="2681" y="3071"/>
              <a:ext cx="35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313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57" name="Rectangle 17"/>
            <p:cNvSpPr>
              <a:spLocks noChangeArrowheads="1"/>
            </p:cNvSpPr>
            <p:nvPr userDrawn="1"/>
          </p:nvSpPr>
          <p:spPr bwMode="hidden">
            <a:xfrm rot="18603245" flipV="1">
              <a:off x="4053" y="3503"/>
              <a:ext cx="207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58" name="Rectangle 18"/>
            <p:cNvSpPr>
              <a:spLocks noChangeArrowheads="1"/>
            </p:cNvSpPr>
            <p:nvPr userDrawn="1"/>
          </p:nvSpPr>
          <p:spPr bwMode="hidden">
            <a:xfrm rot="39991575" flipH="1" flipV="1">
              <a:off x="5368" y="4167"/>
              <a:ext cx="501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 vert="eaVert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59" name="Rectangle 19"/>
            <p:cNvSpPr>
              <a:spLocks noChangeArrowheads="1"/>
            </p:cNvSpPr>
            <p:nvPr userDrawn="1"/>
          </p:nvSpPr>
          <p:spPr bwMode="hidden">
            <a:xfrm rot="-20541361">
              <a:off x="-146" y="2360"/>
              <a:ext cx="604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60" name="Rectangle 20"/>
            <p:cNvSpPr>
              <a:spLocks noChangeArrowheads="1"/>
            </p:cNvSpPr>
            <p:nvPr userDrawn="1"/>
          </p:nvSpPr>
          <p:spPr bwMode="hidden">
            <a:xfrm rot="-20036206">
              <a:off x="-198" y="3396"/>
              <a:ext cx="4142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61" name="Rectangle 21"/>
            <p:cNvSpPr>
              <a:spLocks noChangeArrowheads="1"/>
            </p:cNvSpPr>
            <p:nvPr userDrawn="1"/>
          </p:nvSpPr>
          <p:spPr bwMode="hidden">
            <a:xfrm rot="1732981">
              <a:off x="-165" y="3624"/>
              <a:ext cx="28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3529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62" name="Rectangle 22"/>
            <p:cNvSpPr>
              <a:spLocks noChangeArrowheads="1"/>
            </p:cNvSpPr>
            <p:nvPr userDrawn="1"/>
          </p:nvSpPr>
          <p:spPr bwMode="hidden">
            <a:xfrm rot="1969083">
              <a:off x="-110" y="3922"/>
              <a:ext cx="140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63" name="Rectangle 23"/>
            <p:cNvSpPr>
              <a:spLocks noChangeArrowheads="1"/>
            </p:cNvSpPr>
            <p:nvPr userDrawn="1"/>
          </p:nvSpPr>
          <p:spPr bwMode="hidden">
            <a:xfrm rot="-20213826">
              <a:off x="-216" y="3221"/>
              <a:ext cx="547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862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64" name="Rectangle 24"/>
            <p:cNvSpPr>
              <a:spLocks noChangeArrowheads="1"/>
            </p:cNvSpPr>
            <p:nvPr userDrawn="1"/>
          </p:nvSpPr>
          <p:spPr bwMode="hidden">
            <a:xfrm rot="22583969">
              <a:off x="-115" y="2129"/>
              <a:ext cx="601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7647"/>
                    <a:invGamma/>
                  </a:schemeClr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65" name="Rectangle 25"/>
            <p:cNvSpPr>
              <a:spLocks noChangeArrowheads="1"/>
            </p:cNvSpPr>
            <p:nvPr userDrawn="1"/>
          </p:nvSpPr>
          <p:spPr bwMode="hidden">
            <a:xfrm rot="930109" flipV="1">
              <a:off x="80" y="1946"/>
              <a:ext cx="575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66" name="Rectangle 26"/>
            <p:cNvSpPr>
              <a:spLocks noChangeArrowheads="1"/>
            </p:cNvSpPr>
            <p:nvPr userDrawn="1"/>
          </p:nvSpPr>
          <p:spPr bwMode="hidden">
            <a:xfrm rot="-20731987">
              <a:off x="374" y="1802"/>
              <a:ext cx="5475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67" name="Rectangle 27"/>
            <p:cNvSpPr>
              <a:spLocks noChangeArrowheads="1"/>
            </p:cNvSpPr>
            <p:nvPr userDrawn="1"/>
          </p:nvSpPr>
          <p:spPr bwMode="hidden">
            <a:xfrm rot="-64024402">
              <a:off x="848" y="1582"/>
              <a:ext cx="4976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68" name="Rectangle 28"/>
            <p:cNvSpPr>
              <a:spLocks noChangeArrowheads="1"/>
            </p:cNvSpPr>
            <p:nvPr userDrawn="1"/>
          </p:nvSpPr>
          <p:spPr bwMode="hidden">
            <a:xfrm rot="-42464612">
              <a:off x="1053" y="1476"/>
              <a:ext cx="4759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69" name="Rectangle 29"/>
            <p:cNvSpPr>
              <a:spLocks noChangeArrowheads="1"/>
            </p:cNvSpPr>
            <p:nvPr userDrawn="1"/>
          </p:nvSpPr>
          <p:spPr bwMode="hidden">
            <a:xfrm rot="-20907336">
              <a:off x="1244" y="1377"/>
              <a:ext cx="4557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70" name="Rectangle 30"/>
            <p:cNvSpPr>
              <a:spLocks noChangeArrowheads="1"/>
            </p:cNvSpPr>
            <p:nvPr userDrawn="1"/>
          </p:nvSpPr>
          <p:spPr bwMode="hidden">
            <a:xfrm rot="655690" flipV="1">
              <a:off x="1487" y="1305"/>
              <a:ext cx="431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71" name="Rectangle 31"/>
            <p:cNvSpPr>
              <a:spLocks noChangeArrowheads="1"/>
            </p:cNvSpPr>
            <p:nvPr userDrawn="1"/>
          </p:nvSpPr>
          <p:spPr bwMode="hidden">
            <a:xfrm rot="636921" flipV="1">
              <a:off x="1650" y="1218"/>
              <a:ext cx="415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72" name="Rectangle 32"/>
            <p:cNvSpPr>
              <a:spLocks noChangeArrowheads="1"/>
            </p:cNvSpPr>
            <p:nvPr userDrawn="1"/>
          </p:nvSpPr>
          <p:spPr bwMode="hidden">
            <a:xfrm rot="803987" flipV="1">
              <a:off x="611" y="1684"/>
              <a:ext cx="52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73" name="Rectangle 33"/>
            <p:cNvSpPr>
              <a:spLocks noChangeArrowheads="1"/>
            </p:cNvSpPr>
            <p:nvPr userDrawn="1"/>
          </p:nvSpPr>
          <p:spPr bwMode="hidden">
            <a:xfrm rot="1273217" flipV="1">
              <a:off x="-204" y="2976"/>
              <a:ext cx="6150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74" name="Rectangle 34"/>
            <p:cNvSpPr>
              <a:spLocks noChangeArrowheads="1"/>
            </p:cNvSpPr>
            <p:nvPr userDrawn="1"/>
          </p:nvSpPr>
          <p:spPr bwMode="hidden">
            <a:xfrm rot="1169729" flipV="1">
              <a:off x="-174" y="2663"/>
              <a:ext cx="6104" cy="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51373"/>
                    <a:invGamma/>
                  </a:schemeClr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rot="10800000"/>
            <a:lstStyle/>
            <a:p>
              <a:pPr algn="ctr">
                <a:spcBef>
                  <a:spcPct val="0"/>
                </a:spcBef>
                <a:buClrTx/>
                <a:buFontTx/>
                <a:buNone/>
                <a:defRPr/>
              </a:pPr>
              <a:endParaRPr lang="ru-RU" sz="1800"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266275" name="Oval 35"/>
            <p:cNvSpPr>
              <a:spLocks noChangeArrowheads="1"/>
            </p:cNvSpPr>
            <p:nvPr/>
          </p:nvSpPr>
          <p:spPr bwMode="hidden">
            <a:xfrm>
              <a:off x="740" y="3359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76" name="Oval 36"/>
            <p:cNvSpPr>
              <a:spLocks noChangeArrowheads="1"/>
            </p:cNvSpPr>
            <p:nvPr/>
          </p:nvSpPr>
          <p:spPr bwMode="hidden">
            <a:xfrm>
              <a:off x="236" y="3074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77" name="Oval 37"/>
            <p:cNvSpPr>
              <a:spLocks noChangeArrowheads="1"/>
            </p:cNvSpPr>
            <p:nvPr/>
          </p:nvSpPr>
          <p:spPr bwMode="hidden">
            <a:xfrm>
              <a:off x="159" y="3652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78" name="Oval 38"/>
            <p:cNvSpPr>
              <a:spLocks noChangeArrowheads="1"/>
            </p:cNvSpPr>
            <p:nvPr/>
          </p:nvSpPr>
          <p:spPr bwMode="hidden">
            <a:xfrm>
              <a:off x="2077" y="2661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79" name="Oval 39"/>
            <p:cNvSpPr>
              <a:spLocks noChangeArrowheads="1"/>
            </p:cNvSpPr>
            <p:nvPr/>
          </p:nvSpPr>
          <p:spPr bwMode="hidden">
            <a:xfrm>
              <a:off x="1223" y="307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80" name="Oval 40"/>
            <p:cNvSpPr>
              <a:spLocks noChangeArrowheads="1"/>
            </p:cNvSpPr>
            <p:nvPr/>
          </p:nvSpPr>
          <p:spPr bwMode="hidden">
            <a:xfrm>
              <a:off x="1686" y="2857"/>
              <a:ext cx="156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81" name="Oval 41"/>
            <p:cNvSpPr>
              <a:spLocks noChangeArrowheads="1"/>
            </p:cNvSpPr>
            <p:nvPr/>
          </p:nvSpPr>
          <p:spPr bwMode="hidden">
            <a:xfrm>
              <a:off x="750" y="2839"/>
              <a:ext cx="151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82" name="Oval 42"/>
            <p:cNvSpPr>
              <a:spLocks noChangeArrowheads="1"/>
            </p:cNvSpPr>
            <p:nvPr/>
          </p:nvSpPr>
          <p:spPr bwMode="hidden">
            <a:xfrm>
              <a:off x="367" y="2656"/>
              <a:ext cx="150" cy="8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83" name="Oval 43"/>
            <p:cNvSpPr>
              <a:spLocks noChangeArrowheads="1"/>
            </p:cNvSpPr>
            <p:nvPr/>
          </p:nvSpPr>
          <p:spPr bwMode="hidden">
            <a:xfrm>
              <a:off x="1172" y="2642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84" name="Oval 44"/>
            <p:cNvSpPr>
              <a:spLocks noChangeArrowheads="1"/>
            </p:cNvSpPr>
            <p:nvPr/>
          </p:nvSpPr>
          <p:spPr bwMode="hidden">
            <a:xfrm>
              <a:off x="2401" y="2485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85" name="Oval 45"/>
            <p:cNvSpPr>
              <a:spLocks noChangeArrowheads="1"/>
            </p:cNvSpPr>
            <p:nvPr/>
          </p:nvSpPr>
          <p:spPr bwMode="hidden">
            <a:xfrm>
              <a:off x="1910" y="231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86" name="Oval 46"/>
            <p:cNvSpPr>
              <a:spLocks noChangeArrowheads="1"/>
            </p:cNvSpPr>
            <p:nvPr/>
          </p:nvSpPr>
          <p:spPr bwMode="hidden">
            <a:xfrm>
              <a:off x="2254" y="2154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87" name="Oval 47"/>
            <p:cNvSpPr>
              <a:spLocks noChangeArrowheads="1"/>
            </p:cNvSpPr>
            <p:nvPr/>
          </p:nvSpPr>
          <p:spPr bwMode="hidden">
            <a:xfrm>
              <a:off x="2742" y="230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88" name="Oval 48"/>
            <p:cNvSpPr>
              <a:spLocks noChangeArrowheads="1"/>
            </p:cNvSpPr>
            <p:nvPr/>
          </p:nvSpPr>
          <p:spPr bwMode="hidden">
            <a:xfrm>
              <a:off x="2812" y="1898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89" name="Oval 49"/>
            <p:cNvSpPr>
              <a:spLocks noChangeArrowheads="1"/>
            </p:cNvSpPr>
            <p:nvPr/>
          </p:nvSpPr>
          <p:spPr bwMode="hidden">
            <a:xfrm>
              <a:off x="3721" y="179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90" name="Oval 50"/>
            <p:cNvSpPr>
              <a:spLocks noChangeArrowheads="1"/>
            </p:cNvSpPr>
            <p:nvPr/>
          </p:nvSpPr>
          <p:spPr bwMode="hidden">
            <a:xfrm>
              <a:off x="3528" y="189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91" name="Oval 51"/>
            <p:cNvSpPr>
              <a:spLocks noChangeArrowheads="1"/>
            </p:cNvSpPr>
            <p:nvPr/>
          </p:nvSpPr>
          <p:spPr bwMode="hidden">
            <a:xfrm>
              <a:off x="3064" y="1778"/>
              <a:ext cx="128" cy="6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92" name="Oval 52"/>
            <p:cNvSpPr>
              <a:spLocks noChangeArrowheads="1"/>
            </p:cNvSpPr>
            <p:nvPr/>
          </p:nvSpPr>
          <p:spPr bwMode="hidden">
            <a:xfrm>
              <a:off x="3277" y="2024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93" name="Oval 53"/>
            <p:cNvSpPr>
              <a:spLocks noChangeArrowheads="1"/>
            </p:cNvSpPr>
            <p:nvPr/>
          </p:nvSpPr>
          <p:spPr bwMode="hidden">
            <a:xfrm>
              <a:off x="3027" y="2160"/>
              <a:ext cx="133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94" name="Oval 54"/>
            <p:cNvSpPr>
              <a:spLocks noChangeArrowheads="1"/>
            </p:cNvSpPr>
            <p:nvPr/>
          </p:nvSpPr>
          <p:spPr bwMode="hidden">
            <a:xfrm>
              <a:off x="1569" y="2453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95" name="Oval 55"/>
            <p:cNvSpPr>
              <a:spLocks noChangeArrowheads="1"/>
            </p:cNvSpPr>
            <p:nvPr/>
          </p:nvSpPr>
          <p:spPr bwMode="hidden">
            <a:xfrm>
              <a:off x="1863" y="2028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96" name="Oval 56"/>
            <p:cNvSpPr>
              <a:spLocks noChangeArrowheads="1"/>
            </p:cNvSpPr>
            <p:nvPr/>
          </p:nvSpPr>
          <p:spPr bwMode="hidden">
            <a:xfrm>
              <a:off x="1513" y="2175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97" name="Oval 57"/>
            <p:cNvSpPr>
              <a:spLocks noChangeArrowheads="1"/>
            </p:cNvSpPr>
            <p:nvPr/>
          </p:nvSpPr>
          <p:spPr bwMode="hidden">
            <a:xfrm>
              <a:off x="1191" y="2311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98" name="Oval 58"/>
            <p:cNvSpPr>
              <a:spLocks noChangeArrowheads="1"/>
            </p:cNvSpPr>
            <p:nvPr/>
          </p:nvSpPr>
          <p:spPr bwMode="hidden">
            <a:xfrm>
              <a:off x="1154" y="2047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299" name="Oval 59"/>
            <p:cNvSpPr>
              <a:spLocks noChangeArrowheads="1"/>
            </p:cNvSpPr>
            <p:nvPr/>
          </p:nvSpPr>
          <p:spPr bwMode="hidden">
            <a:xfrm>
              <a:off x="1142" y="180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00" name="Oval 60"/>
            <p:cNvSpPr>
              <a:spLocks noChangeArrowheads="1"/>
            </p:cNvSpPr>
            <p:nvPr/>
          </p:nvSpPr>
          <p:spPr bwMode="hidden">
            <a:xfrm>
              <a:off x="1500" y="1912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01" name="Oval 61"/>
            <p:cNvSpPr>
              <a:spLocks noChangeArrowheads="1"/>
            </p:cNvSpPr>
            <p:nvPr/>
          </p:nvSpPr>
          <p:spPr bwMode="hidden">
            <a:xfrm>
              <a:off x="1804" y="18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02" name="Oval 62"/>
            <p:cNvSpPr>
              <a:spLocks noChangeArrowheads="1"/>
            </p:cNvSpPr>
            <p:nvPr/>
          </p:nvSpPr>
          <p:spPr bwMode="hidden">
            <a:xfrm>
              <a:off x="2159" y="1905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03" name="Oval 63"/>
            <p:cNvSpPr>
              <a:spLocks noChangeArrowheads="1"/>
            </p:cNvSpPr>
            <p:nvPr/>
          </p:nvSpPr>
          <p:spPr bwMode="hidden">
            <a:xfrm>
              <a:off x="2432" y="178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04" name="Oval 64"/>
            <p:cNvSpPr>
              <a:spLocks noChangeArrowheads="1"/>
            </p:cNvSpPr>
            <p:nvPr/>
          </p:nvSpPr>
          <p:spPr bwMode="hidden">
            <a:xfrm>
              <a:off x="470" y="203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05" name="Oval 65"/>
            <p:cNvSpPr>
              <a:spLocks noChangeArrowheads="1"/>
            </p:cNvSpPr>
            <p:nvPr/>
          </p:nvSpPr>
          <p:spPr bwMode="hidden">
            <a:xfrm>
              <a:off x="68" y="2166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06" name="Oval 66"/>
            <p:cNvSpPr>
              <a:spLocks noChangeArrowheads="1"/>
            </p:cNvSpPr>
            <p:nvPr/>
          </p:nvSpPr>
          <p:spPr bwMode="hidden">
            <a:xfrm>
              <a:off x="798" y="1916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07" name="Oval 67"/>
            <p:cNvSpPr>
              <a:spLocks noChangeArrowheads="1"/>
            </p:cNvSpPr>
            <p:nvPr/>
          </p:nvSpPr>
          <p:spPr bwMode="hidden">
            <a:xfrm>
              <a:off x="455" y="179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08" name="Oval 68"/>
            <p:cNvSpPr>
              <a:spLocks noChangeArrowheads="1"/>
            </p:cNvSpPr>
            <p:nvPr/>
          </p:nvSpPr>
          <p:spPr bwMode="hidden">
            <a:xfrm>
              <a:off x="113" y="190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09" name="Oval 69"/>
            <p:cNvSpPr>
              <a:spLocks noChangeArrowheads="1"/>
            </p:cNvSpPr>
            <p:nvPr/>
          </p:nvSpPr>
          <p:spPr bwMode="hidden">
            <a:xfrm>
              <a:off x="432" y="2323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10" name="Oval 70"/>
            <p:cNvSpPr>
              <a:spLocks noChangeArrowheads="1"/>
            </p:cNvSpPr>
            <p:nvPr/>
          </p:nvSpPr>
          <p:spPr bwMode="hidden">
            <a:xfrm>
              <a:off x="814" y="217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11" name="Oval 71"/>
            <p:cNvSpPr>
              <a:spLocks noChangeArrowheads="1"/>
            </p:cNvSpPr>
            <p:nvPr/>
          </p:nvSpPr>
          <p:spPr bwMode="hidden">
            <a:xfrm>
              <a:off x="789" y="2472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12" name="Oval 72"/>
            <p:cNvSpPr>
              <a:spLocks noChangeArrowheads="1"/>
            </p:cNvSpPr>
            <p:nvPr/>
          </p:nvSpPr>
          <p:spPr bwMode="hidden">
            <a:xfrm>
              <a:off x="2544" y="2015"/>
              <a:ext cx="140" cy="72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13" name="Oval 73"/>
            <p:cNvSpPr>
              <a:spLocks noChangeArrowheads="1"/>
            </p:cNvSpPr>
            <p:nvPr/>
          </p:nvSpPr>
          <p:spPr bwMode="hidden">
            <a:xfrm>
              <a:off x="1457" y="1700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14" name="Oval 74"/>
            <p:cNvSpPr>
              <a:spLocks noChangeArrowheads="1"/>
            </p:cNvSpPr>
            <p:nvPr/>
          </p:nvSpPr>
          <p:spPr bwMode="hidden">
            <a:xfrm>
              <a:off x="1747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15" name="Oval 75"/>
            <p:cNvSpPr>
              <a:spLocks noChangeArrowheads="1"/>
            </p:cNvSpPr>
            <p:nvPr/>
          </p:nvSpPr>
          <p:spPr bwMode="hidden">
            <a:xfrm>
              <a:off x="1385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16" name="Oval 76"/>
            <p:cNvSpPr>
              <a:spLocks noChangeArrowheads="1"/>
            </p:cNvSpPr>
            <p:nvPr/>
          </p:nvSpPr>
          <p:spPr bwMode="hidden">
            <a:xfrm>
              <a:off x="1093" y="1595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17" name="Oval 77"/>
            <p:cNvSpPr>
              <a:spLocks noChangeArrowheads="1"/>
            </p:cNvSpPr>
            <p:nvPr/>
          </p:nvSpPr>
          <p:spPr bwMode="hidden">
            <a:xfrm>
              <a:off x="792" y="169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18" name="Oval 78"/>
            <p:cNvSpPr>
              <a:spLocks noChangeArrowheads="1"/>
            </p:cNvSpPr>
            <p:nvPr/>
          </p:nvSpPr>
          <p:spPr bwMode="hidden">
            <a:xfrm>
              <a:off x="2011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19" name="Oval 79"/>
            <p:cNvSpPr>
              <a:spLocks noChangeArrowheads="1"/>
            </p:cNvSpPr>
            <p:nvPr/>
          </p:nvSpPr>
          <p:spPr bwMode="hidden">
            <a:xfrm>
              <a:off x="2087" y="169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20" name="Oval 80"/>
            <p:cNvSpPr>
              <a:spLocks noChangeArrowheads="1"/>
            </p:cNvSpPr>
            <p:nvPr/>
          </p:nvSpPr>
          <p:spPr bwMode="hidden">
            <a:xfrm>
              <a:off x="2345" y="1601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21" name="Oval 81"/>
            <p:cNvSpPr>
              <a:spLocks noChangeArrowheads="1"/>
            </p:cNvSpPr>
            <p:nvPr/>
          </p:nvSpPr>
          <p:spPr bwMode="hidden">
            <a:xfrm>
              <a:off x="2684" y="168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22" name="Oval 82"/>
            <p:cNvSpPr>
              <a:spLocks noChangeArrowheads="1"/>
            </p:cNvSpPr>
            <p:nvPr/>
          </p:nvSpPr>
          <p:spPr bwMode="hidden">
            <a:xfrm>
              <a:off x="806" y="151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23" name="Oval 83"/>
            <p:cNvSpPr>
              <a:spLocks noChangeArrowheads="1"/>
            </p:cNvSpPr>
            <p:nvPr/>
          </p:nvSpPr>
          <p:spPr bwMode="hidden">
            <a:xfrm>
              <a:off x="495" y="1597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24" name="Oval 84"/>
            <p:cNvSpPr>
              <a:spLocks noChangeArrowheads="1"/>
            </p:cNvSpPr>
            <p:nvPr/>
          </p:nvSpPr>
          <p:spPr bwMode="hidden">
            <a:xfrm>
              <a:off x="228" y="150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25" name="Oval 85"/>
            <p:cNvSpPr>
              <a:spLocks noChangeArrowheads="1"/>
            </p:cNvSpPr>
            <p:nvPr/>
          </p:nvSpPr>
          <p:spPr bwMode="hidden">
            <a:xfrm>
              <a:off x="157" y="1698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26" name="Oval 86"/>
            <p:cNvSpPr>
              <a:spLocks noChangeArrowheads="1"/>
            </p:cNvSpPr>
            <p:nvPr/>
          </p:nvSpPr>
          <p:spPr bwMode="hidden">
            <a:xfrm>
              <a:off x="2887" y="1595"/>
              <a:ext cx="124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27" name="Oval 87"/>
            <p:cNvSpPr>
              <a:spLocks noChangeArrowheads="1"/>
            </p:cNvSpPr>
            <p:nvPr/>
          </p:nvSpPr>
          <p:spPr bwMode="hidden">
            <a:xfrm>
              <a:off x="3079" y="1511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28" name="Oval 88"/>
            <p:cNvSpPr>
              <a:spLocks noChangeArrowheads="1"/>
            </p:cNvSpPr>
            <p:nvPr/>
          </p:nvSpPr>
          <p:spPr bwMode="hidden">
            <a:xfrm>
              <a:off x="3270" y="1688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29" name="Oval 89"/>
            <p:cNvSpPr>
              <a:spLocks noChangeArrowheads="1"/>
            </p:cNvSpPr>
            <p:nvPr/>
          </p:nvSpPr>
          <p:spPr bwMode="hidden">
            <a:xfrm>
              <a:off x="3453" y="1599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30" name="Oval 90"/>
            <p:cNvSpPr>
              <a:spLocks noChangeArrowheads="1"/>
            </p:cNvSpPr>
            <p:nvPr/>
          </p:nvSpPr>
          <p:spPr bwMode="hidden">
            <a:xfrm>
              <a:off x="3651" y="1506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31" name="Oval 91"/>
            <p:cNvSpPr>
              <a:spLocks noChangeArrowheads="1"/>
            </p:cNvSpPr>
            <p:nvPr/>
          </p:nvSpPr>
          <p:spPr bwMode="hidden">
            <a:xfrm>
              <a:off x="4251" y="1513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32" name="Oval 92"/>
            <p:cNvSpPr>
              <a:spLocks noChangeArrowheads="1"/>
            </p:cNvSpPr>
            <p:nvPr/>
          </p:nvSpPr>
          <p:spPr bwMode="hidden">
            <a:xfrm>
              <a:off x="3901" y="1701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33" name="Oval 93"/>
            <p:cNvSpPr>
              <a:spLocks noChangeArrowheads="1"/>
            </p:cNvSpPr>
            <p:nvPr/>
          </p:nvSpPr>
          <p:spPr bwMode="hidden">
            <a:xfrm>
              <a:off x="4086" y="1608"/>
              <a:ext cx="128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34" name="Oval 94"/>
            <p:cNvSpPr>
              <a:spLocks noChangeArrowheads="1"/>
            </p:cNvSpPr>
            <p:nvPr/>
          </p:nvSpPr>
          <p:spPr bwMode="hidden">
            <a:xfrm>
              <a:off x="1282" y="365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35" name="Oval 95"/>
            <p:cNvSpPr>
              <a:spLocks noChangeArrowheads="1"/>
            </p:cNvSpPr>
            <p:nvPr/>
          </p:nvSpPr>
          <p:spPr bwMode="hidden">
            <a:xfrm>
              <a:off x="707" y="4014"/>
              <a:ext cx="191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36" name="Oval 96"/>
            <p:cNvSpPr>
              <a:spLocks noChangeArrowheads="1"/>
            </p:cNvSpPr>
            <p:nvPr/>
          </p:nvSpPr>
          <p:spPr bwMode="hidden">
            <a:xfrm>
              <a:off x="2229" y="309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37" name="Oval 97"/>
            <p:cNvSpPr>
              <a:spLocks noChangeArrowheads="1"/>
            </p:cNvSpPr>
            <p:nvPr/>
          </p:nvSpPr>
          <p:spPr bwMode="hidden">
            <a:xfrm>
              <a:off x="2604" y="286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38" name="Oval 98"/>
            <p:cNvSpPr>
              <a:spLocks noChangeArrowheads="1"/>
            </p:cNvSpPr>
            <p:nvPr/>
          </p:nvSpPr>
          <p:spPr bwMode="hidden">
            <a:xfrm>
              <a:off x="2907" y="266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39" name="Oval 99"/>
            <p:cNvSpPr>
              <a:spLocks noChangeArrowheads="1"/>
            </p:cNvSpPr>
            <p:nvPr/>
          </p:nvSpPr>
          <p:spPr bwMode="hidden">
            <a:xfrm>
              <a:off x="3248" y="2454"/>
              <a:ext cx="150" cy="9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40" name="Oval 100"/>
            <p:cNvSpPr>
              <a:spLocks noChangeArrowheads="1"/>
            </p:cNvSpPr>
            <p:nvPr/>
          </p:nvSpPr>
          <p:spPr bwMode="hidden">
            <a:xfrm>
              <a:off x="1801" y="3360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41" name="Oval 101"/>
            <p:cNvSpPr>
              <a:spLocks noChangeArrowheads="1"/>
            </p:cNvSpPr>
            <p:nvPr/>
          </p:nvSpPr>
          <p:spPr bwMode="hidden">
            <a:xfrm>
              <a:off x="3512" y="230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42" name="Oval 102"/>
            <p:cNvSpPr>
              <a:spLocks noChangeArrowheads="1"/>
            </p:cNvSpPr>
            <p:nvPr/>
          </p:nvSpPr>
          <p:spPr bwMode="hidden">
            <a:xfrm>
              <a:off x="3980" y="20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43" name="Oval 103"/>
            <p:cNvSpPr>
              <a:spLocks noChangeArrowheads="1"/>
            </p:cNvSpPr>
            <p:nvPr/>
          </p:nvSpPr>
          <p:spPr bwMode="hidden">
            <a:xfrm>
              <a:off x="3753" y="2158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44" name="Oval 104"/>
            <p:cNvSpPr>
              <a:spLocks noChangeArrowheads="1"/>
            </p:cNvSpPr>
            <p:nvPr/>
          </p:nvSpPr>
          <p:spPr bwMode="hidden">
            <a:xfrm>
              <a:off x="4176" y="1898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45" name="Oval 105"/>
            <p:cNvSpPr>
              <a:spLocks noChangeArrowheads="1"/>
            </p:cNvSpPr>
            <p:nvPr/>
          </p:nvSpPr>
          <p:spPr bwMode="hidden">
            <a:xfrm>
              <a:off x="4338" y="1797"/>
              <a:ext cx="12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46" name="Oval 106"/>
            <p:cNvSpPr>
              <a:spLocks noChangeArrowheads="1"/>
            </p:cNvSpPr>
            <p:nvPr/>
          </p:nvSpPr>
          <p:spPr bwMode="hidden">
            <a:xfrm>
              <a:off x="4505" y="1700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47" name="Oval 107"/>
            <p:cNvSpPr>
              <a:spLocks noChangeArrowheads="1"/>
            </p:cNvSpPr>
            <p:nvPr/>
          </p:nvSpPr>
          <p:spPr bwMode="hidden">
            <a:xfrm>
              <a:off x="4661" y="1603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48" name="Oval 108"/>
            <p:cNvSpPr>
              <a:spLocks noChangeArrowheads="1"/>
            </p:cNvSpPr>
            <p:nvPr/>
          </p:nvSpPr>
          <p:spPr bwMode="hidden">
            <a:xfrm>
              <a:off x="4803" y="1512"/>
              <a:ext cx="128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49" name="Oval 109"/>
            <p:cNvSpPr>
              <a:spLocks noChangeArrowheads="1"/>
            </p:cNvSpPr>
            <p:nvPr/>
          </p:nvSpPr>
          <p:spPr bwMode="hidden">
            <a:xfrm>
              <a:off x="4930" y="1431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50" name="Oval 110"/>
            <p:cNvSpPr>
              <a:spLocks noChangeArrowheads="1"/>
            </p:cNvSpPr>
            <p:nvPr/>
          </p:nvSpPr>
          <p:spPr bwMode="hidden">
            <a:xfrm>
              <a:off x="3835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51" name="Oval 111"/>
            <p:cNvSpPr>
              <a:spLocks noChangeArrowheads="1"/>
            </p:cNvSpPr>
            <p:nvPr/>
          </p:nvSpPr>
          <p:spPr bwMode="hidden">
            <a:xfrm>
              <a:off x="3286" y="143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52" name="Oval 112"/>
            <p:cNvSpPr>
              <a:spLocks noChangeArrowheads="1"/>
            </p:cNvSpPr>
            <p:nvPr/>
          </p:nvSpPr>
          <p:spPr bwMode="hidden">
            <a:xfrm>
              <a:off x="2972" y="1366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53" name="Oval 113"/>
            <p:cNvSpPr>
              <a:spLocks noChangeArrowheads="1"/>
            </p:cNvSpPr>
            <p:nvPr/>
          </p:nvSpPr>
          <p:spPr bwMode="hidden">
            <a:xfrm>
              <a:off x="3152" y="1292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54" name="Oval 114"/>
            <p:cNvSpPr>
              <a:spLocks noChangeArrowheads="1"/>
            </p:cNvSpPr>
            <p:nvPr/>
          </p:nvSpPr>
          <p:spPr bwMode="hidden">
            <a:xfrm>
              <a:off x="3020" y="1170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55" name="Oval 115"/>
            <p:cNvSpPr>
              <a:spLocks noChangeArrowheads="1"/>
            </p:cNvSpPr>
            <p:nvPr/>
          </p:nvSpPr>
          <p:spPr bwMode="hidden">
            <a:xfrm>
              <a:off x="2443" y="1368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56" name="Oval 116"/>
            <p:cNvSpPr>
              <a:spLocks noChangeArrowheads="1"/>
            </p:cNvSpPr>
            <p:nvPr/>
          </p:nvSpPr>
          <p:spPr bwMode="hidden">
            <a:xfrm>
              <a:off x="2301" y="1220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57" name="Oval 117"/>
            <p:cNvSpPr>
              <a:spLocks noChangeArrowheads="1"/>
            </p:cNvSpPr>
            <p:nvPr/>
          </p:nvSpPr>
          <p:spPr bwMode="hidden">
            <a:xfrm>
              <a:off x="2095" y="1284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58" name="Oval 118"/>
            <p:cNvSpPr>
              <a:spLocks noChangeArrowheads="1"/>
            </p:cNvSpPr>
            <p:nvPr/>
          </p:nvSpPr>
          <p:spPr bwMode="hidden">
            <a:xfrm>
              <a:off x="2228" y="1442"/>
              <a:ext cx="111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59" name="Oval 119"/>
            <p:cNvSpPr>
              <a:spLocks noChangeArrowheads="1"/>
            </p:cNvSpPr>
            <p:nvPr/>
          </p:nvSpPr>
          <p:spPr bwMode="hidden">
            <a:xfrm>
              <a:off x="1109" y="142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60" name="Oval 120"/>
            <p:cNvSpPr>
              <a:spLocks noChangeArrowheads="1"/>
            </p:cNvSpPr>
            <p:nvPr/>
          </p:nvSpPr>
          <p:spPr bwMode="hidden">
            <a:xfrm>
              <a:off x="611" y="1284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61" name="Oval 121"/>
            <p:cNvSpPr>
              <a:spLocks noChangeArrowheads="1"/>
            </p:cNvSpPr>
            <p:nvPr/>
          </p:nvSpPr>
          <p:spPr bwMode="hidden">
            <a:xfrm>
              <a:off x="305" y="1358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62" name="Oval 122"/>
            <p:cNvSpPr>
              <a:spLocks noChangeArrowheads="1"/>
            </p:cNvSpPr>
            <p:nvPr/>
          </p:nvSpPr>
          <p:spPr bwMode="hidden">
            <a:xfrm>
              <a:off x="156" y="1154"/>
              <a:ext cx="112" cy="50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63" name="Oval 123"/>
            <p:cNvSpPr>
              <a:spLocks noChangeArrowheads="1"/>
            </p:cNvSpPr>
            <p:nvPr/>
          </p:nvSpPr>
          <p:spPr bwMode="hidden">
            <a:xfrm>
              <a:off x="4538" y="136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64" name="Oval 124"/>
            <p:cNvSpPr>
              <a:spLocks noChangeArrowheads="1"/>
            </p:cNvSpPr>
            <p:nvPr/>
          </p:nvSpPr>
          <p:spPr bwMode="hidden">
            <a:xfrm>
              <a:off x="4407" y="1440"/>
              <a:ext cx="105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65" name="Oval 125"/>
            <p:cNvSpPr>
              <a:spLocks noChangeArrowheads="1"/>
            </p:cNvSpPr>
            <p:nvPr/>
          </p:nvSpPr>
          <p:spPr bwMode="hidden">
            <a:xfrm>
              <a:off x="3992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666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66" name="Oval 126"/>
            <p:cNvSpPr>
              <a:spLocks noChangeArrowheads="1"/>
            </p:cNvSpPr>
            <p:nvPr/>
          </p:nvSpPr>
          <p:spPr bwMode="hidden">
            <a:xfrm>
              <a:off x="3466" y="1356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67" name="Oval 127"/>
            <p:cNvSpPr>
              <a:spLocks noChangeArrowheads="1"/>
            </p:cNvSpPr>
            <p:nvPr/>
          </p:nvSpPr>
          <p:spPr bwMode="hidden">
            <a:xfrm>
              <a:off x="2852" y="1228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68" name="Oval 128"/>
            <p:cNvSpPr>
              <a:spLocks noChangeArrowheads="1"/>
            </p:cNvSpPr>
            <p:nvPr/>
          </p:nvSpPr>
          <p:spPr bwMode="hidden">
            <a:xfrm>
              <a:off x="2678" y="1109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69" name="Oval 129"/>
            <p:cNvSpPr>
              <a:spLocks noChangeArrowheads="1"/>
            </p:cNvSpPr>
            <p:nvPr/>
          </p:nvSpPr>
          <p:spPr bwMode="hidden">
            <a:xfrm>
              <a:off x="2859" y="1045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70" name="Oval 130"/>
            <p:cNvSpPr>
              <a:spLocks noChangeArrowheads="1"/>
            </p:cNvSpPr>
            <p:nvPr/>
          </p:nvSpPr>
          <p:spPr bwMode="hidden">
            <a:xfrm>
              <a:off x="1942" y="104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71" name="Oval 131"/>
            <p:cNvSpPr>
              <a:spLocks noChangeArrowheads="1"/>
            </p:cNvSpPr>
            <p:nvPr/>
          </p:nvSpPr>
          <p:spPr bwMode="hidden">
            <a:xfrm>
              <a:off x="1088" y="1277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72" name="Oval 132"/>
            <p:cNvSpPr>
              <a:spLocks noChangeArrowheads="1"/>
            </p:cNvSpPr>
            <p:nvPr/>
          </p:nvSpPr>
          <p:spPr bwMode="hidden">
            <a:xfrm>
              <a:off x="827" y="13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73" name="Oval 133"/>
            <p:cNvSpPr>
              <a:spLocks noChangeArrowheads="1"/>
            </p:cNvSpPr>
            <p:nvPr/>
          </p:nvSpPr>
          <p:spPr bwMode="hidden">
            <a:xfrm>
              <a:off x="537" y="1428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74" name="Oval 134"/>
            <p:cNvSpPr>
              <a:spLocks noChangeArrowheads="1"/>
            </p:cNvSpPr>
            <p:nvPr/>
          </p:nvSpPr>
          <p:spPr bwMode="hidden">
            <a:xfrm>
              <a:off x="635" y="106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75" name="Oval 135"/>
            <p:cNvSpPr>
              <a:spLocks noChangeArrowheads="1"/>
            </p:cNvSpPr>
            <p:nvPr/>
          </p:nvSpPr>
          <p:spPr bwMode="hidden">
            <a:xfrm>
              <a:off x="1540" y="1050"/>
              <a:ext cx="106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76" name="Oval 136"/>
            <p:cNvSpPr>
              <a:spLocks noChangeArrowheads="1"/>
            </p:cNvSpPr>
            <p:nvPr/>
          </p:nvSpPr>
          <p:spPr bwMode="hidden">
            <a:xfrm>
              <a:off x="1120" y="1063"/>
              <a:ext cx="10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77" name="Oval 137"/>
            <p:cNvSpPr>
              <a:spLocks noChangeArrowheads="1"/>
            </p:cNvSpPr>
            <p:nvPr/>
          </p:nvSpPr>
          <p:spPr bwMode="hidden">
            <a:xfrm>
              <a:off x="4131" y="1284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78" name="Oval 138"/>
            <p:cNvSpPr>
              <a:spLocks noChangeArrowheads="1"/>
            </p:cNvSpPr>
            <p:nvPr/>
          </p:nvSpPr>
          <p:spPr bwMode="hidden">
            <a:xfrm>
              <a:off x="3477" y="116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79" name="Oval 139"/>
            <p:cNvSpPr>
              <a:spLocks noChangeArrowheads="1"/>
            </p:cNvSpPr>
            <p:nvPr/>
          </p:nvSpPr>
          <p:spPr bwMode="hidden">
            <a:xfrm>
              <a:off x="3315" y="122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80" name="Oval 140"/>
            <p:cNvSpPr>
              <a:spLocks noChangeArrowheads="1"/>
            </p:cNvSpPr>
            <p:nvPr/>
          </p:nvSpPr>
          <p:spPr bwMode="hidden">
            <a:xfrm>
              <a:off x="317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81" name="Oval 141"/>
            <p:cNvSpPr>
              <a:spLocks noChangeArrowheads="1"/>
            </p:cNvSpPr>
            <p:nvPr/>
          </p:nvSpPr>
          <p:spPr bwMode="hidden">
            <a:xfrm>
              <a:off x="2396" y="105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82" name="Oval 142"/>
            <p:cNvSpPr>
              <a:spLocks noChangeArrowheads="1"/>
            </p:cNvSpPr>
            <p:nvPr/>
          </p:nvSpPr>
          <p:spPr bwMode="hidden">
            <a:xfrm>
              <a:off x="2769" y="1446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83" name="Oval 143"/>
            <p:cNvSpPr>
              <a:spLocks noChangeArrowheads="1"/>
            </p:cNvSpPr>
            <p:nvPr/>
          </p:nvSpPr>
          <p:spPr bwMode="hidden">
            <a:xfrm>
              <a:off x="2656" y="1294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84" name="Oval 144"/>
            <p:cNvSpPr>
              <a:spLocks noChangeArrowheads="1"/>
            </p:cNvSpPr>
            <p:nvPr/>
          </p:nvSpPr>
          <p:spPr bwMode="hidden">
            <a:xfrm>
              <a:off x="2501" y="1159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85" name="Oval 145"/>
            <p:cNvSpPr>
              <a:spLocks noChangeArrowheads="1"/>
            </p:cNvSpPr>
            <p:nvPr/>
          </p:nvSpPr>
          <p:spPr bwMode="hidden">
            <a:xfrm>
              <a:off x="2222" y="1101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86" name="Oval 146"/>
            <p:cNvSpPr>
              <a:spLocks noChangeArrowheads="1"/>
            </p:cNvSpPr>
            <p:nvPr/>
          </p:nvSpPr>
          <p:spPr bwMode="hidden">
            <a:xfrm>
              <a:off x="2029" y="1162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87" name="Oval 147"/>
            <p:cNvSpPr>
              <a:spLocks noChangeArrowheads="1"/>
            </p:cNvSpPr>
            <p:nvPr/>
          </p:nvSpPr>
          <p:spPr bwMode="hidden">
            <a:xfrm>
              <a:off x="1875" y="13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88" name="Oval 148"/>
            <p:cNvSpPr>
              <a:spLocks noChangeArrowheads="1"/>
            </p:cNvSpPr>
            <p:nvPr/>
          </p:nvSpPr>
          <p:spPr bwMode="hidden">
            <a:xfrm>
              <a:off x="1809" y="1223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89" name="Oval 149"/>
            <p:cNvSpPr>
              <a:spLocks noChangeArrowheads="1"/>
            </p:cNvSpPr>
            <p:nvPr/>
          </p:nvSpPr>
          <p:spPr bwMode="hidden">
            <a:xfrm>
              <a:off x="1738" y="1098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90" name="Oval 150"/>
            <p:cNvSpPr>
              <a:spLocks noChangeArrowheads="1"/>
            </p:cNvSpPr>
            <p:nvPr/>
          </p:nvSpPr>
          <p:spPr bwMode="hidden">
            <a:xfrm>
              <a:off x="1583" y="1289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91" name="Oval 151"/>
            <p:cNvSpPr>
              <a:spLocks noChangeArrowheads="1"/>
            </p:cNvSpPr>
            <p:nvPr/>
          </p:nvSpPr>
          <p:spPr bwMode="hidden">
            <a:xfrm>
              <a:off x="1379" y="1343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7843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92" name="Oval 152"/>
            <p:cNvSpPr>
              <a:spLocks noChangeArrowheads="1"/>
            </p:cNvSpPr>
            <p:nvPr/>
          </p:nvSpPr>
          <p:spPr bwMode="hidden">
            <a:xfrm>
              <a:off x="1529" y="1156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93" name="Oval 153"/>
            <p:cNvSpPr>
              <a:spLocks noChangeArrowheads="1"/>
            </p:cNvSpPr>
            <p:nvPr/>
          </p:nvSpPr>
          <p:spPr bwMode="hidden">
            <a:xfrm>
              <a:off x="1294" y="1222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94" name="Oval 154"/>
            <p:cNvSpPr>
              <a:spLocks noChangeArrowheads="1"/>
            </p:cNvSpPr>
            <p:nvPr/>
          </p:nvSpPr>
          <p:spPr bwMode="hidden">
            <a:xfrm>
              <a:off x="1314" y="1112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95" name="Oval 155"/>
            <p:cNvSpPr>
              <a:spLocks noChangeArrowheads="1"/>
            </p:cNvSpPr>
            <p:nvPr/>
          </p:nvSpPr>
          <p:spPr bwMode="hidden">
            <a:xfrm>
              <a:off x="1082" y="116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96" name="Oval 156"/>
            <p:cNvSpPr>
              <a:spLocks noChangeArrowheads="1"/>
            </p:cNvSpPr>
            <p:nvPr/>
          </p:nvSpPr>
          <p:spPr bwMode="hidden">
            <a:xfrm>
              <a:off x="877" y="1121"/>
              <a:ext cx="112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97" name="Oval 157"/>
            <p:cNvSpPr>
              <a:spLocks noChangeArrowheads="1"/>
            </p:cNvSpPr>
            <p:nvPr/>
          </p:nvSpPr>
          <p:spPr bwMode="hidden">
            <a:xfrm>
              <a:off x="875" y="1216"/>
              <a:ext cx="11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98" name="Oval 158"/>
            <p:cNvSpPr>
              <a:spLocks noChangeArrowheads="1"/>
            </p:cNvSpPr>
            <p:nvPr/>
          </p:nvSpPr>
          <p:spPr bwMode="hidden">
            <a:xfrm>
              <a:off x="680" y="117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399" name="Oval 159"/>
            <p:cNvSpPr>
              <a:spLocks noChangeArrowheads="1"/>
            </p:cNvSpPr>
            <p:nvPr/>
          </p:nvSpPr>
          <p:spPr bwMode="hidden">
            <a:xfrm>
              <a:off x="411" y="123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00" name="Oval 160"/>
            <p:cNvSpPr>
              <a:spLocks noChangeArrowheads="1"/>
            </p:cNvSpPr>
            <p:nvPr/>
          </p:nvSpPr>
          <p:spPr bwMode="hidden">
            <a:xfrm>
              <a:off x="434" y="1100"/>
              <a:ext cx="112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01" name="Oval 161"/>
            <p:cNvSpPr>
              <a:spLocks noChangeArrowheads="1"/>
            </p:cNvSpPr>
            <p:nvPr/>
          </p:nvSpPr>
          <p:spPr bwMode="hidden">
            <a:xfrm>
              <a:off x="119" y="1312"/>
              <a:ext cx="111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02" name="Oval 162"/>
            <p:cNvSpPr>
              <a:spLocks noChangeArrowheads="1"/>
            </p:cNvSpPr>
            <p:nvPr/>
          </p:nvSpPr>
          <p:spPr bwMode="hidden">
            <a:xfrm>
              <a:off x="858" y="1001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03" name="Oval 163"/>
            <p:cNvSpPr>
              <a:spLocks noChangeArrowheads="1"/>
            </p:cNvSpPr>
            <p:nvPr/>
          </p:nvSpPr>
          <p:spPr bwMode="hidden">
            <a:xfrm>
              <a:off x="1341" y="1013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04" name="Oval 164"/>
            <p:cNvSpPr>
              <a:spLocks noChangeArrowheads="1"/>
            </p:cNvSpPr>
            <p:nvPr/>
          </p:nvSpPr>
          <p:spPr bwMode="hidden">
            <a:xfrm>
              <a:off x="1739" y="1008"/>
              <a:ext cx="101" cy="38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05" name="Oval 165"/>
            <p:cNvSpPr>
              <a:spLocks noChangeArrowheads="1"/>
            </p:cNvSpPr>
            <p:nvPr/>
          </p:nvSpPr>
          <p:spPr bwMode="hidden">
            <a:xfrm>
              <a:off x="2116" y="1001"/>
              <a:ext cx="100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06" name="Oval 166"/>
            <p:cNvSpPr>
              <a:spLocks noChangeArrowheads="1"/>
            </p:cNvSpPr>
            <p:nvPr/>
          </p:nvSpPr>
          <p:spPr bwMode="hidden">
            <a:xfrm>
              <a:off x="2320" y="941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07" name="Oval 167"/>
            <p:cNvSpPr>
              <a:spLocks noChangeArrowheads="1"/>
            </p:cNvSpPr>
            <p:nvPr/>
          </p:nvSpPr>
          <p:spPr bwMode="hidden">
            <a:xfrm>
              <a:off x="2601" y="995"/>
              <a:ext cx="101" cy="3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08" name="Oval 168"/>
            <p:cNvSpPr>
              <a:spLocks noChangeArrowheads="1"/>
            </p:cNvSpPr>
            <p:nvPr/>
          </p:nvSpPr>
          <p:spPr bwMode="hidden">
            <a:xfrm>
              <a:off x="1667" y="1420"/>
              <a:ext cx="106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8470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09" name="Oval 169"/>
            <p:cNvSpPr>
              <a:spLocks noChangeArrowheads="1"/>
            </p:cNvSpPr>
            <p:nvPr/>
          </p:nvSpPr>
          <p:spPr bwMode="hidden">
            <a:xfrm>
              <a:off x="2557" y="1516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882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10" name="Oval 170"/>
            <p:cNvSpPr>
              <a:spLocks noChangeArrowheads="1"/>
            </p:cNvSpPr>
            <p:nvPr/>
          </p:nvSpPr>
          <p:spPr bwMode="hidden">
            <a:xfrm>
              <a:off x="3619" y="1287"/>
              <a:ext cx="112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11" name="Oval 171"/>
            <p:cNvSpPr>
              <a:spLocks noChangeArrowheads="1"/>
            </p:cNvSpPr>
            <p:nvPr/>
          </p:nvSpPr>
          <p:spPr bwMode="hidden">
            <a:xfrm>
              <a:off x="3791" y="1212"/>
              <a:ext cx="111" cy="51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12" name="Oval 172"/>
            <p:cNvSpPr>
              <a:spLocks noChangeArrowheads="1"/>
            </p:cNvSpPr>
            <p:nvPr/>
          </p:nvSpPr>
          <p:spPr bwMode="hidden">
            <a:xfrm>
              <a:off x="213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13" name="Oval 173"/>
            <p:cNvSpPr>
              <a:spLocks noChangeArrowheads="1"/>
            </p:cNvSpPr>
            <p:nvPr/>
          </p:nvSpPr>
          <p:spPr bwMode="hidden">
            <a:xfrm>
              <a:off x="1264" y="908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14" name="Oval 174"/>
            <p:cNvSpPr>
              <a:spLocks noChangeArrowheads="1"/>
            </p:cNvSpPr>
            <p:nvPr/>
          </p:nvSpPr>
          <p:spPr bwMode="hidden">
            <a:xfrm>
              <a:off x="1471" y="869"/>
              <a:ext cx="79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15" name="Oval 175"/>
            <p:cNvSpPr>
              <a:spLocks noChangeArrowheads="1"/>
            </p:cNvSpPr>
            <p:nvPr/>
          </p:nvSpPr>
          <p:spPr bwMode="hidden">
            <a:xfrm>
              <a:off x="1650" y="824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16" name="Oval 176"/>
            <p:cNvSpPr>
              <a:spLocks noChangeArrowheads="1"/>
            </p:cNvSpPr>
            <p:nvPr/>
          </p:nvSpPr>
          <p:spPr bwMode="hidden">
            <a:xfrm>
              <a:off x="1918" y="869"/>
              <a:ext cx="84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17" name="Oval 177"/>
            <p:cNvSpPr>
              <a:spLocks noChangeArrowheads="1"/>
            </p:cNvSpPr>
            <p:nvPr/>
          </p:nvSpPr>
          <p:spPr bwMode="hidden">
            <a:xfrm>
              <a:off x="1720" y="923"/>
              <a:ext cx="83" cy="3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18" name="Oval 178"/>
            <p:cNvSpPr>
              <a:spLocks noChangeArrowheads="1"/>
            </p:cNvSpPr>
            <p:nvPr/>
          </p:nvSpPr>
          <p:spPr bwMode="hidden">
            <a:xfrm>
              <a:off x="1913" y="957"/>
              <a:ext cx="95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19" name="Oval 179"/>
            <p:cNvSpPr>
              <a:spLocks noChangeArrowheads="1"/>
            </p:cNvSpPr>
            <p:nvPr/>
          </p:nvSpPr>
          <p:spPr bwMode="hidden">
            <a:xfrm>
              <a:off x="1541" y="962"/>
              <a:ext cx="89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20" name="Oval 180"/>
            <p:cNvSpPr>
              <a:spLocks noChangeArrowheads="1"/>
            </p:cNvSpPr>
            <p:nvPr/>
          </p:nvSpPr>
          <p:spPr bwMode="hidden">
            <a:xfrm>
              <a:off x="1076" y="953"/>
              <a:ext cx="101" cy="45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21" name="Oval 181"/>
            <p:cNvSpPr>
              <a:spLocks noChangeArrowheads="1"/>
            </p:cNvSpPr>
            <p:nvPr/>
          </p:nvSpPr>
          <p:spPr bwMode="hidden">
            <a:xfrm>
              <a:off x="1983" y="4027"/>
              <a:ext cx="195" cy="10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22" name="Oval 182"/>
            <p:cNvSpPr>
              <a:spLocks noChangeArrowheads="1"/>
            </p:cNvSpPr>
            <p:nvPr/>
          </p:nvSpPr>
          <p:spPr bwMode="hidden">
            <a:xfrm>
              <a:off x="2460" y="3671"/>
              <a:ext cx="196" cy="11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23" name="Oval 183"/>
            <p:cNvSpPr>
              <a:spLocks noChangeArrowheads="1"/>
            </p:cNvSpPr>
            <p:nvPr/>
          </p:nvSpPr>
          <p:spPr bwMode="hidden">
            <a:xfrm>
              <a:off x="3238" y="3121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24" name="Oval 184"/>
            <p:cNvSpPr>
              <a:spLocks noChangeArrowheads="1"/>
            </p:cNvSpPr>
            <p:nvPr/>
          </p:nvSpPr>
          <p:spPr bwMode="hidden">
            <a:xfrm>
              <a:off x="3550" y="2880"/>
              <a:ext cx="157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25" name="Oval 185"/>
            <p:cNvSpPr>
              <a:spLocks noChangeArrowheads="1"/>
            </p:cNvSpPr>
            <p:nvPr/>
          </p:nvSpPr>
          <p:spPr bwMode="hidden">
            <a:xfrm>
              <a:off x="2892" y="3377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26" name="Oval 186"/>
            <p:cNvSpPr>
              <a:spLocks noChangeArrowheads="1"/>
            </p:cNvSpPr>
            <p:nvPr/>
          </p:nvSpPr>
          <p:spPr bwMode="hidden">
            <a:xfrm>
              <a:off x="3869" y="2657"/>
              <a:ext cx="151" cy="84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27" name="Oval 187"/>
            <p:cNvSpPr>
              <a:spLocks noChangeArrowheads="1"/>
            </p:cNvSpPr>
            <p:nvPr/>
          </p:nvSpPr>
          <p:spPr bwMode="hidden">
            <a:xfrm>
              <a:off x="4090" y="2475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28" name="Oval 188"/>
            <p:cNvSpPr>
              <a:spLocks noChangeArrowheads="1"/>
            </p:cNvSpPr>
            <p:nvPr/>
          </p:nvSpPr>
          <p:spPr bwMode="hidden">
            <a:xfrm>
              <a:off x="4327" y="2314"/>
              <a:ext cx="134" cy="72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29" name="Oval 189"/>
            <p:cNvSpPr>
              <a:spLocks noChangeArrowheads="1"/>
            </p:cNvSpPr>
            <p:nvPr/>
          </p:nvSpPr>
          <p:spPr bwMode="hidden">
            <a:xfrm>
              <a:off x="4712" y="202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30" name="Oval 190"/>
            <p:cNvSpPr>
              <a:spLocks noChangeArrowheads="1"/>
            </p:cNvSpPr>
            <p:nvPr/>
          </p:nvSpPr>
          <p:spPr bwMode="hidden">
            <a:xfrm>
              <a:off x="4533" y="2162"/>
              <a:ext cx="139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31" name="Oval 191"/>
            <p:cNvSpPr>
              <a:spLocks noChangeArrowheads="1"/>
            </p:cNvSpPr>
            <p:nvPr/>
          </p:nvSpPr>
          <p:spPr bwMode="hidden">
            <a:xfrm>
              <a:off x="4863" y="1920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32" name="Oval 192"/>
            <p:cNvSpPr>
              <a:spLocks noChangeArrowheads="1"/>
            </p:cNvSpPr>
            <p:nvPr/>
          </p:nvSpPr>
          <p:spPr bwMode="hidden">
            <a:xfrm>
              <a:off x="5009" y="1807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33" name="Oval 193"/>
            <p:cNvSpPr>
              <a:spLocks noChangeArrowheads="1"/>
            </p:cNvSpPr>
            <p:nvPr/>
          </p:nvSpPr>
          <p:spPr bwMode="hidden">
            <a:xfrm>
              <a:off x="5161" y="1702"/>
              <a:ext cx="123" cy="50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34" name="Oval 194"/>
            <p:cNvSpPr>
              <a:spLocks noChangeArrowheads="1"/>
            </p:cNvSpPr>
            <p:nvPr/>
          </p:nvSpPr>
          <p:spPr bwMode="hidden">
            <a:xfrm>
              <a:off x="5277" y="1614"/>
              <a:ext cx="124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35" name="Oval 195"/>
            <p:cNvSpPr>
              <a:spLocks noChangeArrowheads="1"/>
            </p:cNvSpPr>
            <p:nvPr/>
          </p:nvSpPr>
          <p:spPr bwMode="hidden">
            <a:xfrm>
              <a:off x="5398" y="1521"/>
              <a:ext cx="123" cy="51"/>
            </a:xfrm>
            <a:prstGeom prst="ellipse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36" name="Oval 196"/>
            <p:cNvSpPr>
              <a:spLocks noChangeArrowheads="1"/>
            </p:cNvSpPr>
            <p:nvPr/>
          </p:nvSpPr>
          <p:spPr bwMode="hidden">
            <a:xfrm>
              <a:off x="3255" y="4071"/>
              <a:ext cx="196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37" name="Oval 197"/>
            <p:cNvSpPr>
              <a:spLocks noChangeArrowheads="1"/>
            </p:cNvSpPr>
            <p:nvPr/>
          </p:nvSpPr>
          <p:spPr bwMode="hidden">
            <a:xfrm>
              <a:off x="3651" y="3693"/>
              <a:ext cx="196" cy="11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38" name="Oval 198"/>
            <p:cNvSpPr>
              <a:spLocks noChangeArrowheads="1"/>
            </p:cNvSpPr>
            <p:nvPr/>
          </p:nvSpPr>
          <p:spPr bwMode="hidden">
            <a:xfrm>
              <a:off x="4773" y="3705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39" name="Oval 199"/>
            <p:cNvSpPr>
              <a:spLocks noChangeArrowheads="1"/>
            </p:cNvSpPr>
            <p:nvPr/>
          </p:nvSpPr>
          <p:spPr bwMode="hidden">
            <a:xfrm>
              <a:off x="4491" y="4049"/>
              <a:ext cx="196" cy="10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40" name="Oval 200"/>
            <p:cNvSpPr>
              <a:spLocks noChangeArrowheads="1"/>
            </p:cNvSpPr>
            <p:nvPr/>
          </p:nvSpPr>
          <p:spPr bwMode="hidden">
            <a:xfrm>
              <a:off x="3989" y="3396"/>
              <a:ext cx="168" cy="9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41" name="Oval 201"/>
            <p:cNvSpPr>
              <a:spLocks noChangeArrowheads="1"/>
            </p:cNvSpPr>
            <p:nvPr/>
          </p:nvSpPr>
          <p:spPr bwMode="hidden">
            <a:xfrm>
              <a:off x="4263" y="3141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42" name="Oval 202"/>
            <p:cNvSpPr>
              <a:spLocks noChangeArrowheads="1"/>
            </p:cNvSpPr>
            <p:nvPr/>
          </p:nvSpPr>
          <p:spPr bwMode="hidden">
            <a:xfrm>
              <a:off x="5044" y="3418"/>
              <a:ext cx="167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43" name="Oval 203"/>
            <p:cNvSpPr>
              <a:spLocks noChangeArrowheads="1"/>
            </p:cNvSpPr>
            <p:nvPr/>
          </p:nvSpPr>
          <p:spPr bwMode="hidden">
            <a:xfrm>
              <a:off x="4553" y="28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44" name="Oval 204"/>
            <p:cNvSpPr>
              <a:spLocks noChangeArrowheads="1"/>
            </p:cNvSpPr>
            <p:nvPr/>
          </p:nvSpPr>
          <p:spPr bwMode="hidden">
            <a:xfrm>
              <a:off x="5293" y="3116"/>
              <a:ext cx="168" cy="95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45" name="Oval 205"/>
            <p:cNvSpPr>
              <a:spLocks noChangeArrowheads="1"/>
            </p:cNvSpPr>
            <p:nvPr/>
          </p:nvSpPr>
          <p:spPr bwMode="hidden">
            <a:xfrm>
              <a:off x="5497" y="2879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46" name="Oval 206"/>
            <p:cNvSpPr>
              <a:spLocks noChangeArrowheads="1"/>
            </p:cNvSpPr>
            <p:nvPr/>
          </p:nvSpPr>
          <p:spPr bwMode="hidden">
            <a:xfrm>
              <a:off x="4772" y="2673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47" name="Oval 207"/>
            <p:cNvSpPr>
              <a:spLocks noChangeArrowheads="1"/>
            </p:cNvSpPr>
            <p:nvPr/>
          </p:nvSpPr>
          <p:spPr bwMode="hidden">
            <a:xfrm>
              <a:off x="4966" y="2488"/>
              <a:ext cx="156" cy="84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48" name="Oval 208"/>
            <p:cNvSpPr>
              <a:spLocks noChangeArrowheads="1"/>
            </p:cNvSpPr>
            <p:nvPr/>
          </p:nvSpPr>
          <p:spPr bwMode="hidden">
            <a:xfrm>
              <a:off x="5444" y="2052"/>
              <a:ext cx="134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49" name="Oval 209"/>
            <p:cNvSpPr>
              <a:spLocks noChangeArrowheads="1"/>
            </p:cNvSpPr>
            <p:nvPr/>
          </p:nvSpPr>
          <p:spPr bwMode="hidden">
            <a:xfrm>
              <a:off x="5161" y="2314"/>
              <a:ext cx="140" cy="7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50" name="Oval 210"/>
            <p:cNvSpPr>
              <a:spLocks noChangeArrowheads="1"/>
            </p:cNvSpPr>
            <p:nvPr/>
          </p:nvSpPr>
          <p:spPr bwMode="hidden">
            <a:xfrm>
              <a:off x="5318" y="2176"/>
              <a:ext cx="134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51" name="Oval 211"/>
            <p:cNvSpPr>
              <a:spLocks noChangeArrowheads="1"/>
            </p:cNvSpPr>
            <p:nvPr/>
          </p:nvSpPr>
          <p:spPr bwMode="hidden">
            <a:xfrm>
              <a:off x="5581" y="1933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52" name="Oval 212"/>
            <p:cNvSpPr>
              <a:spLocks noChangeArrowheads="1"/>
            </p:cNvSpPr>
            <p:nvPr/>
          </p:nvSpPr>
          <p:spPr bwMode="hidden">
            <a:xfrm>
              <a:off x="5689" y="1811"/>
              <a:ext cx="128" cy="6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7647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53" name="Oval 213"/>
            <p:cNvSpPr>
              <a:spLocks noChangeArrowheads="1"/>
            </p:cNvSpPr>
            <p:nvPr/>
          </p:nvSpPr>
          <p:spPr bwMode="hidden">
            <a:xfrm>
              <a:off x="5663" y="2680"/>
              <a:ext cx="156" cy="83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5451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54" name="Oval 214"/>
            <p:cNvSpPr>
              <a:spLocks noChangeArrowheads="1"/>
            </p:cNvSpPr>
            <p:nvPr/>
          </p:nvSpPr>
          <p:spPr bwMode="hidden">
            <a:xfrm>
              <a:off x="-65" y="2865"/>
              <a:ext cx="150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69804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55" name="Oval 215"/>
            <p:cNvSpPr>
              <a:spLocks noChangeArrowheads="1"/>
            </p:cNvSpPr>
            <p:nvPr/>
          </p:nvSpPr>
          <p:spPr bwMode="hidden">
            <a:xfrm>
              <a:off x="2" y="2477"/>
              <a:ext cx="156" cy="89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7568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56" name="Oval 216"/>
            <p:cNvSpPr>
              <a:spLocks noChangeArrowheads="1"/>
            </p:cNvSpPr>
            <p:nvPr/>
          </p:nvSpPr>
          <p:spPr bwMode="hidden">
            <a:xfrm>
              <a:off x="-9" y="1436"/>
              <a:ext cx="106" cy="44"/>
            </a:xfrm>
            <a:prstGeom prst="ellipse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0980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66457" name="Oval 217"/>
            <p:cNvSpPr>
              <a:spLocks noChangeArrowheads="1"/>
            </p:cNvSpPr>
            <p:nvPr/>
          </p:nvSpPr>
          <p:spPr bwMode="hidden">
            <a:xfrm>
              <a:off x="5624" y="4010"/>
              <a:ext cx="201" cy="106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9216"/>
                    <a:invGamma/>
                  </a:schemeClr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66458" name="Rectangle 2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FontTx/>
              <a:buNone/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fld id="{F6202DB5-EB52-4B37-B2C7-C681714FF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66459" name="Rectangle 2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FontTx/>
              <a:buNone/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460" name="Rectangle 2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FontTx/>
              <a:buNone/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461" name="Rectangle 221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66462" name="Rectangle 2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26" r:id="rId2"/>
    <p:sldLayoutId id="2147484027" r:id="rId3"/>
    <p:sldLayoutId id="2147484028" r:id="rId4"/>
    <p:sldLayoutId id="2147484029" r:id="rId5"/>
    <p:sldLayoutId id="2147484030" r:id="rId6"/>
    <p:sldLayoutId id="2147484031" r:id="rId7"/>
    <p:sldLayoutId id="2147484032" r:id="rId8"/>
    <p:sldLayoutId id="2147484033" r:id="rId9"/>
    <p:sldLayoutId id="2147484034" r:id="rId10"/>
    <p:sldLayoutId id="2147484035" r:id="rId11"/>
    <p:sldLayoutId id="2147484036" r:id="rId12"/>
  </p:sldLayoutIdLst>
  <p:transition>
    <p:dissolv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4"/>
        </a:buBlip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Что такое деньги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072098" cy="41433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72066" y="714356"/>
            <a:ext cx="392905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A47900"/>
              </a:buClr>
            </a:pPr>
            <a:r>
              <a:rPr lang="ru-RU" sz="1600" b="1" dirty="0">
                <a:effectLst/>
              </a:rPr>
              <a:t>1. Особый товар, который можно обменять на любые другие товары и услуги.</a:t>
            </a:r>
          </a:p>
          <a:p>
            <a:pPr lvl="0">
              <a:buClr>
                <a:srgbClr val="A47900"/>
              </a:buClr>
            </a:pPr>
            <a:r>
              <a:rPr lang="ru-RU" sz="1600" b="1" dirty="0">
                <a:effectLst/>
              </a:rPr>
              <a:t>2. Надпись на монете.</a:t>
            </a:r>
          </a:p>
          <a:p>
            <a:pPr lvl="0">
              <a:buClr>
                <a:srgbClr val="A47900"/>
              </a:buClr>
            </a:pPr>
            <a:r>
              <a:rPr lang="ru-RU" sz="1600" b="1" dirty="0">
                <a:effectLst/>
              </a:rPr>
              <a:t>3. Человек, коллекционирующий и изучающий монеты.</a:t>
            </a:r>
          </a:p>
          <a:p>
            <a:pPr lvl="0">
              <a:buClr>
                <a:srgbClr val="A47900"/>
              </a:buClr>
            </a:pPr>
            <a:r>
              <a:rPr lang="ru-RU" sz="1600" b="1" dirty="0">
                <a:effectLst/>
              </a:rPr>
              <a:t>4. Бумажные деньги.</a:t>
            </a:r>
          </a:p>
          <a:p>
            <a:pPr lvl="0">
              <a:buClr>
                <a:srgbClr val="A47900"/>
              </a:buClr>
            </a:pPr>
            <a:r>
              <a:rPr lang="ru-RU" sz="1600" b="1" dirty="0">
                <a:effectLst/>
              </a:rPr>
              <a:t>5. Денежная единица в России.</a:t>
            </a:r>
          </a:p>
          <a:p>
            <a:pPr lvl="0">
              <a:buClr>
                <a:srgbClr val="A47900"/>
              </a:buClr>
            </a:pPr>
            <a:r>
              <a:rPr lang="ru-RU" sz="1600" b="1" dirty="0">
                <a:effectLst/>
              </a:rPr>
              <a:t>6. Накопление денег на дорогую покупку.</a:t>
            </a:r>
          </a:p>
          <a:p>
            <a:pPr lvl="0">
              <a:buClr>
                <a:srgbClr val="A47900"/>
              </a:buClr>
            </a:pPr>
            <a:r>
              <a:rPr lang="ru-RU" sz="1600" b="1" dirty="0">
                <a:effectLst/>
              </a:rPr>
              <a:t>7. Другая сторона монеты.</a:t>
            </a:r>
          </a:p>
          <a:p>
            <a:pPr lvl="0">
              <a:buClr>
                <a:srgbClr val="A47900"/>
              </a:buClr>
            </a:pPr>
            <a:r>
              <a:rPr lang="ru-RU" sz="1600" b="1" dirty="0">
                <a:effectLst/>
              </a:rPr>
              <a:t>8. Прямой обмен одних товаров на другие.</a:t>
            </a:r>
          </a:p>
          <a:p>
            <a:pPr lvl="0">
              <a:buClr>
                <a:srgbClr val="A47900"/>
              </a:buClr>
            </a:pPr>
            <a:r>
              <a:rPr lang="ru-RU" sz="1600" b="1" dirty="0">
                <a:effectLst/>
              </a:rPr>
              <a:t>9. Достоинство монеты.</a:t>
            </a:r>
          </a:p>
          <a:p>
            <a:pPr lvl="0">
              <a:buClr>
                <a:srgbClr val="A47900"/>
              </a:buClr>
            </a:pPr>
            <a:r>
              <a:rPr lang="ru-RU" sz="1600" b="1" dirty="0">
                <a:effectLst/>
              </a:rPr>
              <a:t>10. Сторона монеты, на которой изображён герб или портрет.</a:t>
            </a:r>
          </a:p>
          <a:p>
            <a:pPr lvl="0">
              <a:buClr>
                <a:srgbClr val="A47900"/>
              </a:buClr>
            </a:pPr>
            <a:r>
              <a:rPr lang="ru-RU" sz="1600" b="1" dirty="0">
                <a:effectLst/>
              </a:rPr>
              <a:t>11. Единая денежная единица в странах Европы.</a:t>
            </a: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3163888" y="1828800"/>
            <a:ext cx="2816225" cy="9175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12700" tIns="12700" rIns="12700" bIns="12700" anchor="ctr" anchorCtr="1"/>
          <a:lstStyle/>
          <a:p>
            <a:pPr algn="ctr" eaLnBrk="0" hangingPunct="0"/>
            <a:r>
              <a:rPr lang="ru-RU" b="1">
                <a:latin typeface="Times New Roman" pitchFamily="18" charset="0"/>
              </a:rPr>
              <a:t>Центральный банк</a:t>
            </a:r>
          </a:p>
        </p:txBody>
      </p:sp>
      <p:pic>
        <p:nvPicPr>
          <p:cNvPr id="3" name="Picture 1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685800"/>
            <a:ext cx="1789113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4800600" y="3810000"/>
            <a:ext cx="3671888" cy="12192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12700" tIns="12700" rIns="12700" bIns="12700" anchor="ctr" anchorCtr="1"/>
          <a:lstStyle/>
          <a:p>
            <a:pPr algn="ctr" eaLnBrk="0" hangingPunct="0"/>
            <a:r>
              <a:rPr lang="ru-RU" b="1">
                <a:latin typeface="Times New Roman" pitchFamily="18" charset="0"/>
              </a:rPr>
              <a:t>Небанковские кредитные организации</a:t>
            </a:r>
            <a:endParaRPr lang="ru-RU">
              <a:latin typeface="Times New Roman" pitchFamily="18" charset="0"/>
            </a:endParaRPr>
          </a:p>
        </p:txBody>
      </p: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5943600" y="2284413"/>
            <a:ext cx="1600200" cy="1525587"/>
            <a:chOff x="3744" y="1439"/>
            <a:chExt cx="1008" cy="961"/>
          </a:xfrm>
        </p:grpSpPr>
        <p:sp>
          <p:nvSpPr>
            <p:cNvPr id="9233" name="Line 12"/>
            <p:cNvSpPr>
              <a:spLocks noChangeShapeType="1"/>
            </p:cNvSpPr>
            <p:nvPr/>
          </p:nvSpPr>
          <p:spPr bwMode="auto">
            <a:xfrm>
              <a:off x="3744" y="1440"/>
              <a:ext cx="100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9234" name="Line 14"/>
            <p:cNvSpPr>
              <a:spLocks noChangeShapeType="1"/>
            </p:cNvSpPr>
            <p:nvPr/>
          </p:nvSpPr>
          <p:spPr bwMode="auto">
            <a:xfrm>
              <a:off x="4742" y="1439"/>
              <a:ext cx="0" cy="96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anchor="ctr" anchorCtr="1"/>
            <a:lstStyle/>
            <a:p>
              <a:endParaRPr lang="ru-RU"/>
            </a:p>
          </p:txBody>
        </p:sp>
      </p:grp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1447800" y="2286000"/>
            <a:ext cx="1752600" cy="1524000"/>
            <a:chOff x="912" y="1440"/>
            <a:chExt cx="1104" cy="960"/>
          </a:xfrm>
        </p:grpSpPr>
        <p:sp>
          <p:nvSpPr>
            <p:cNvPr id="9231" name="Line 10"/>
            <p:cNvSpPr>
              <a:spLocks noChangeShapeType="1"/>
            </p:cNvSpPr>
            <p:nvPr/>
          </p:nvSpPr>
          <p:spPr bwMode="auto">
            <a:xfrm flipH="1">
              <a:off x="912" y="1440"/>
              <a:ext cx="110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anchor="ctr" anchorCtr="1"/>
            <a:lstStyle/>
            <a:p>
              <a:endParaRPr lang="ru-RU"/>
            </a:p>
          </p:txBody>
        </p:sp>
        <p:sp>
          <p:nvSpPr>
            <p:cNvPr id="9232" name="Line 15"/>
            <p:cNvSpPr>
              <a:spLocks noChangeShapeType="1"/>
            </p:cNvSpPr>
            <p:nvPr/>
          </p:nvSpPr>
          <p:spPr bwMode="auto">
            <a:xfrm>
              <a:off x="918" y="1440"/>
              <a:ext cx="0" cy="96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 type="none" w="sm" len="sm"/>
              <a:tailEnd type="none" w="sm" len="sm"/>
            </a:ln>
          </p:spPr>
          <p:txBody>
            <a:bodyPr anchor="ctr" anchorCtr="1"/>
            <a:lstStyle/>
            <a:p>
              <a:endParaRPr lang="ru-RU"/>
            </a:p>
          </p:txBody>
        </p:sp>
      </p:grpSp>
      <p:pic>
        <p:nvPicPr>
          <p:cNvPr id="11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4800600"/>
            <a:ext cx="914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4800600"/>
            <a:ext cx="914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4876800"/>
            <a:ext cx="96043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02363" y="4876800"/>
            <a:ext cx="96043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97763" y="4876800"/>
            <a:ext cx="960437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7"/>
          <p:cNvSpPr>
            <a:spLocks noChangeArrowheads="1"/>
          </p:cNvSpPr>
          <p:nvPr/>
        </p:nvSpPr>
        <p:spPr bwMode="auto">
          <a:xfrm>
            <a:off x="3132138" y="1844675"/>
            <a:ext cx="2816225" cy="917575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12700" tIns="12700" rIns="12700" bIns="12700" anchor="ctr" anchorCtr="1"/>
          <a:lstStyle/>
          <a:p>
            <a:pPr algn="ctr" eaLnBrk="0" hangingPunct="0"/>
            <a:r>
              <a:rPr lang="ru-RU" b="1">
                <a:latin typeface="Times New Roman" pitchFamily="18" charset="0"/>
              </a:rPr>
              <a:t>Центральный банк</a:t>
            </a:r>
          </a:p>
        </p:txBody>
      </p:sp>
      <p:pic>
        <p:nvPicPr>
          <p:cNvPr id="17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4800600"/>
            <a:ext cx="9144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838200" y="3810000"/>
            <a:ext cx="2424113" cy="114300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99FF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lIns="12700" tIns="12700" rIns="12700" bIns="12700" anchor="ctr" anchorCtr="1"/>
          <a:lstStyle/>
          <a:p>
            <a:pPr algn="ctr" eaLnBrk="0" hangingPunct="0"/>
            <a:r>
              <a:rPr lang="ru-RU" b="1">
                <a:latin typeface="Times New Roman" pitchFamily="18" charset="0"/>
              </a:rPr>
              <a:t>Банки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928662" y="142852"/>
            <a:ext cx="7543800" cy="5048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Банковская система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65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500"/>
                            </p:stCondLst>
                            <p:childTnLst>
                              <p:par>
                                <p:cTn id="4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5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 autoUpdateAnimBg="0"/>
      <p:bldP spid="4" grpId="0" animBg="1" autoUpdateAnimBg="0"/>
      <p:bldP spid="16" grpId="0" animBg="1" autoUpdateAnimBg="0"/>
      <p:bldP spid="18" grpId="0" animBg="1" autoUpdateAnimBg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://ozersk74.com/uploads/posts/2016-02/1454898491_imper600-450_14546857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052736"/>
            <a:ext cx="3600400" cy="27003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9144000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800000"/>
                </a:solidFill>
                <a:latin typeface="Bookman Old Style" pitchFamily="18" charset="0"/>
              </a:rPr>
              <a:t>История  развития банковской </a:t>
            </a:r>
          </a:p>
          <a:p>
            <a:pPr algn="ctr"/>
            <a:r>
              <a:rPr lang="ru-RU" dirty="0" smtClean="0">
                <a:solidFill>
                  <a:srgbClr val="800000"/>
                </a:solidFill>
                <a:latin typeface="Bookman Old Style" pitchFamily="18" charset="0"/>
              </a:rPr>
              <a:t>системы в России  </a:t>
            </a:r>
            <a:endParaRPr lang="ru-RU" dirty="0">
              <a:solidFill>
                <a:srgbClr val="800000"/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95936" y="980728"/>
            <a:ext cx="5148064" cy="2142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defRPr/>
            </a:pPr>
            <a:r>
              <a:rPr lang="ru-RU" sz="1800" dirty="0" smtClean="0">
                <a:latin typeface="Bookman Old Style" pitchFamily="18" charset="0"/>
              </a:rPr>
              <a:t>Начало развития банковского дела в России можно отнести к первой половине XVIII столетия.</a:t>
            </a:r>
          </a:p>
          <a:p>
            <a:pPr algn="just" eaLnBrk="1" hangingPunct="1">
              <a:lnSpc>
                <a:spcPct val="90000"/>
              </a:lnSpc>
              <a:defRPr/>
            </a:pPr>
            <a:r>
              <a:rPr lang="ru-RU" sz="1800" dirty="0" smtClean="0">
                <a:latin typeface="Bookman Old Style" pitchFamily="18" charset="0"/>
              </a:rPr>
              <a:t>Царствование </a:t>
            </a:r>
            <a:r>
              <a:rPr lang="ru-RU" sz="1800" b="1" dirty="0" smtClean="0">
                <a:solidFill>
                  <a:srgbClr val="C00000"/>
                </a:solidFill>
                <a:latin typeface="Bookman Old Style" pitchFamily="18" charset="0"/>
              </a:rPr>
              <a:t>Анны </a:t>
            </a:r>
            <a:r>
              <a:rPr lang="ru-RU" sz="1800" b="1" dirty="0" err="1" smtClean="0">
                <a:solidFill>
                  <a:srgbClr val="C00000"/>
                </a:solidFill>
                <a:latin typeface="Bookman Old Style" pitchFamily="18" charset="0"/>
              </a:rPr>
              <a:t>Иоановны</a:t>
            </a:r>
            <a:r>
              <a:rPr lang="ru-RU" sz="1800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1800" dirty="0" smtClean="0">
                <a:latin typeface="Bookman Old Style" pitchFamily="18" charset="0"/>
              </a:rPr>
              <a:t>- в России существовала "Монетная контора", создание которой считается первым шагом к развитию банков и других кредитных учреждений. </a:t>
            </a:r>
          </a:p>
        </p:txBody>
      </p:sp>
      <p:pic>
        <p:nvPicPr>
          <p:cNvPr id="50180" name="Picture 4" descr="http://kalendar2017.ru/wp-content/uploads/2016/03/Empress-Elizabeth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068960"/>
            <a:ext cx="2801616" cy="36004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79512" y="4149080"/>
            <a:ext cx="4752528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sz="1800" dirty="0" smtClean="0">
                <a:latin typeface="Bookman Old Style" pitchFamily="18" charset="0"/>
              </a:rPr>
              <a:t>в </a:t>
            </a:r>
            <a:r>
              <a:rPr lang="ru-RU" sz="1800" b="1" dirty="0" smtClean="0">
                <a:solidFill>
                  <a:srgbClr val="C00000"/>
                </a:solidFill>
                <a:latin typeface="Bookman Old Style" pitchFamily="18" charset="0"/>
              </a:rPr>
              <a:t>1754 г.</a:t>
            </a:r>
            <a:r>
              <a:rPr lang="ru-RU" sz="1800" dirty="0" smtClean="0">
                <a:latin typeface="Bookman Old Style" pitchFamily="18" charset="0"/>
              </a:rPr>
              <a:t> По указанию царицы </a:t>
            </a:r>
            <a:r>
              <a:rPr lang="ru-RU" sz="1800" b="1" dirty="0" smtClean="0">
                <a:solidFill>
                  <a:srgbClr val="C00000"/>
                </a:solidFill>
                <a:latin typeface="Bookman Old Style" pitchFamily="18" charset="0"/>
              </a:rPr>
              <a:t>Елизаветы Петровны</a:t>
            </a:r>
            <a:r>
              <a:rPr lang="ru-RU" sz="1800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1800" dirty="0" smtClean="0">
                <a:latin typeface="Bookman Old Style" pitchFamily="18" charset="0"/>
              </a:rPr>
              <a:t>были учреждены первые Дворянские Заемные Банки в Санкт-Петербурге и Москве, а также "Купеческий Банк" в Санкт-Петербурге, специально организованный для торговых людей. </a:t>
            </a:r>
          </a:p>
        </p:txBody>
      </p:sp>
    </p:spTree>
  </p:cSld>
  <p:clrMapOvr>
    <a:masterClrMapping/>
  </p:clrMapOvr>
  <p:transition>
    <p:dissolv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://uslide.ru/images/17/23411/736/img2.jpg"/>
          <p:cNvPicPr>
            <a:picLocks noChangeAspect="1" noChangeArrowheads="1"/>
          </p:cNvPicPr>
          <p:nvPr/>
        </p:nvPicPr>
        <p:blipFill>
          <a:blip r:embed="rId2" cstate="print"/>
          <a:srcRect l="11299" t="4109" r="2420" b="6871"/>
          <a:stretch>
            <a:fillRect/>
          </a:stretch>
        </p:blipFill>
        <p:spPr bwMode="auto">
          <a:xfrm>
            <a:off x="755576" y="332656"/>
            <a:ext cx="7632848" cy="590637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714348" y="0"/>
            <a:ext cx="7772400" cy="811195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Центральный банк</a:t>
            </a:r>
            <a:endParaRPr lang="en-US" b="1" dirty="0" smtClean="0">
              <a:solidFill>
                <a:schemeClr val="tx1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51520" y="1916832"/>
            <a:ext cx="4106860" cy="2071702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Font typeface="Wingdings" pitchFamily="2" charset="2"/>
              <a:buNone/>
            </a:pPr>
            <a:r>
              <a:rPr lang="ru-RU" sz="2000" b="1" i="1" dirty="0" smtClean="0">
                <a:effectLst/>
              </a:rPr>
              <a:t>    (</a:t>
            </a:r>
            <a:r>
              <a:rPr lang="en-US" sz="2000" b="1" i="1" dirty="0" smtClean="0">
                <a:effectLst/>
              </a:rPr>
              <a:t>central</a:t>
            </a:r>
            <a:r>
              <a:rPr lang="ru-RU" sz="2000" b="1" i="1" dirty="0" smtClean="0">
                <a:effectLst/>
              </a:rPr>
              <a:t> </a:t>
            </a:r>
            <a:r>
              <a:rPr lang="en-US" sz="2000" b="1" i="1" dirty="0" smtClean="0">
                <a:effectLst/>
              </a:rPr>
              <a:t>bank</a:t>
            </a:r>
            <a:r>
              <a:rPr lang="ru-RU" sz="2000" b="1" i="1" dirty="0" smtClean="0">
                <a:effectLst/>
              </a:rPr>
              <a:t>) </a:t>
            </a:r>
            <a:r>
              <a:rPr lang="ru-RU" sz="2000" b="1" dirty="0" smtClean="0">
                <a:effectLst/>
              </a:rPr>
              <a:t>—</a:t>
            </a:r>
            <a:r>
              <a:rPr lang="ru-RU" sz="2000" dirty="0" smtClean="0">
                <a:effectLst/>
              </a:rPr>
              <a:t> </a:t>
            </a:r>
            <a:r>
              <a:rPr lang="ru-RU" sz="2000" b="1" dirty="0" smtClean="0">
                <a:effectLst/>
              </a:rPr>
              <a:t>главный банк страны, который</a:t>
            </a:r>
            <a:r>
              <a:rPr lang="en-US" sz="2000" b="1" dirty="0" smtClean="0">
                <a:effectLst/>
              </a:rPr>
              <a:t> </a:t>
            </a:r>
            <a:r>
              <a:rPr lang="ru-RU" sz="2000" b="1" dirty="0" smtClean="0">
                <a:effectLst/>
              </a:rPr>
              <a:t>имеет исключительное право на эмиссию  национальной</a:t>
            </a:r>
            <a:r>
              <a:rPr lang="en-US" sz="2000" b="1" dirty="0" smtClean="0">
                <a:effectLst/>
              </a:rPr>
              <a:t> </a:t>
            </a:r>
            <a:r>
              <a:rPr lang="ru-RU" sz="2000" b="1" dirty="0" smtClean="0">
                <a:effectLst/>
              </a:rPr>
              <a:t>валюты и контролирует  деятельность</a:t>
            </a:r>
            <a:r>
              <a:rPr lang="en-US" sz="2000" b="1" dirty="0" smtClean="0">
                <a:effectLst/>
              </a:rPr>
              <a:t> </a:t>
            </a:r>
            <a:r>
              <a:rPr lang="ru-RU" sz="2000" b="1" dirty="0" smtClean="0">
                <a:effectLst/>
              </a:rPr>
              <a:t>других банков</a:t>
            </a:r>
            <a:endParaRPr lang="en-US" sz="2000" b="1" dirty="0" smtClean="0">
              <a:effectLst/>
            </a:endParaRPr>
          </a:p>
        </p:txBody>
      </p:sp>
      <p:pic>
        <p:nvPicPr>
          <p:cNvPr id="11269" name="Picture 14" descr="p7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785794"/>
            <a:ext cx="446563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Прямоугольник 9"/>
          <p:cNvSpPr>
            <a:spLocks noChangeArrowheads="1"/>
          </p:cNvSpPr>
          <p:nvPr/>
        </p:nvSpPr>
        <p:spPr bwMode="auto">
          <a:xfrm>
            <a:off x="5435600" y="5589588"/>
            <a:ext cx="24209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latin typeface="Times New Roman" pitchFamily="18" charset="0"/>
              </a:rPr>
              <a:t>Банк России, Москва</a:t>
            </a:r>
            <a:endParaRPr lang="en-US" b="1" dirty="0">
              <a:latin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zero50x.myjino.ru/allpic/13/16923-img_35.jpg"/>
          <p:cNvPicPr>
            <a:picLocks noChangeAspect="1" noChangeArrowheads="1"/>
          </p:cNvPicPr>
          <p:nvPr/>
        </p:nvPicPr>
        <p:blipFill>
          <a:blip r:embed="rId2" cstate="print"/>
          <a:srcRect l="50399" t="22400" r="3401" b="3401"/>
          <a:stretch>
            <a:fillRect/>
          </a:stretch>
        </p:blipFill>
        <p:spPr bwMode="auto">
          <a:xfrm>
            <a:off x="5004048" y="1916832"/>
            <a:ext cx="3635896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8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http://zero50x.myjino.ru/allpic/13/16923-img_35.jpg"/>
          <p:cNvPicPr>
            <a:picLocks noChangeAspect="1" noChangeArrowheads="1"/>
          </p:cNvPicPr>
          <p:nvPr/>
        </p:nvPicPr>
        <p:blipFill>
          <a:blip r:embed="rId2" cstate="print"/>
          <a:srcRect l="2100" t="22400" r="51700" b="3401"/>
          <a:stretch>
            <a:fillRect/>
          </a:stretch>
        </p:blipFill>
        <p:spPr bwMode="auto">
          <a:xfrm>
            <a:off x="539552" y="1916832"/>
            <a:ext cx="3816424" cy="4536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80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2483768" y="404664"/>
            <a:ext cx="4418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800000"/>
                </a:solidFill>
                <a:latin typeface="Bookman Old Style" pitchFamily="18" charset="0"/>
              </a:rPr>
              <a:t>Функции банков</a:t>
            </a:r>
            <a:endParaRPr lang="ru-RU" sz="3600" b="1" dirty="0">
              <a:solidFill>
                <a:srgbClr val="800000"/>
              </a:solidFill>
              <a:latin typeface="Bookman Old Style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 bwMode="auto">
          <a:xfrm flipH="1">
            <a:off x="2555776" y="908720"/>
            <a:ext cx="2016224" cy="936104"/>
          </a:xfrm>
          <a:prstGeom prst="straightConnector1">
            <a:avLst/>
          </a:prstGeom>
          <a:ln>
            <a:solidFill>
              <a:srgbClr val="800000"/>
            </a:solidFill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 bwMode="auto">
          <a:xfrm>
            <a:off x="4644008" y="908720"/>
            <a:ext cx="1656184" cy="1008112"/>
          </a:xfrm>
          <a:prstGeom prst="straightConnector1">
            <a:avLst/>
          </a:prstGeom>
          <a:ln>
            <a:solidFill>
              <a:srgbClr val="800000"/>
            </a:solidFill>
            <a:headEnd type="none" w="med" len="med"/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468313" y="214313"/>
            <a:ext cx="8229600" cy="1571625"/>
          </a:xfrm>
        </p:spPr>
        <p:txBody>
          <a:bodyPr/>
          <a:lstStyle/>
          <a:p>
            <a:pPr>
              <a:defRPr/>
            </a:pPr>
            <a:r>
              <a:rPr lang="ru-RU" sz="4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Структура современных национальных банков</a:t>
            </a:r>
            <a:br>
              <a:rPr lang="ru-RU" sz="40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endParaRPr lang="ru-RU" sz="4000" b="1" dirty="0" smtClean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21507" name="Picture 5" descr="J019416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205038"/>
            <a:ext cx="2592388" cy="251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Text Box 7"/>
          <p:cNvSpPr txBox="1">
            <a:spLocks noChangeArrowheads="1"/>
          </p:cNvSpPr>
          <p:nvPr/>
        </p:nvSpPr>
        <p:spPr bwMode="auto">
          <a:xfrm>
            <a:off x="0" y="1412875"/>
            <a:ext cx="305911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Эмиссионные банки</a:t>
            </a:r>
          </a:p>
        </p:txBody>
      </p:sp>
      <p:pic>
        <p:nvPicPr>
          <p:cNvPr id="21509" name="Picture 8" descr="J02026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8725" y="2492375"/>
            <a:ext cx="4105275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0" name="WordArt 9"/>
          <p:cNvSpPr>
            <a:spLocks noChangeArrowheads="1" noChangeShapeType="1" noTextEdit="1"/>
          </p:cNvSpPr>
          <p:nvPr/>
        </p:nvSpPr>
        <p:spPr bwMode="auto">
          <a:xfrm rot="944505">
            <a:off x="5140325" y="3570288"/>
            <a:ext cx="2346325" cy="7334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ru-RU" sz="20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38100" dir="2700000" algn="tl" rotWithShape="0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Коммерческие банки</a:t>
            </a:r>
          </a:p>
        </p:txBody>
      </p:sp>
      <p:sp>
        <p:nvSpPr>
          <p:cNvPr id="11272" name="Text Box 11"/>
          <p:cNvSpPr txBox="1">
            <a:spLocks noChangeArrowheads="1"/>
          </p:cNvSpPr>
          <p:nvPr/>
        </p:nvSpPr>
        <p:spPr bwMode="auto">
          <a:xfrm>
            <a:off x="0" y="5805488"/>
            <a:ext cx="3095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Наличные деньги</a:t>
            </a:r>
          </a:p>
        </p:txBody>
      </p:sp>
      <p:sp>
        <p:nvSpPr>
          <p:cNvPr id="11273" name="Text Box 12"/>
          <p:cNvSpPr txBox="1">
            <a:spLocks noChangeArrowheads="1"/>
          </p:cNvSpPr>
          <p:nvPr/>
        </p:nvSpPr>
        <p:spPr bwMode="auto">
          <a:xfrm>
            <a:off x="2843213" y="3068638"/>
            <a:ext cx="16573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Контроль</a:t>
            </a:r>
          </a:p>
        </p:txBody>
      </p:sp>
      <p:sp>
        <p:nvSpPr>
          <p:cNvPr id="11274" name="Text Box 13"/>
          <p:cNvSpPr txBox="1">
            <a:spLocks noChangeArrowheads="1"/>
          </p:cNvSpPr>
          <p:nvPr/>
        </p:nvSpPr>
        <p:spPr bwMode="auto">
          <a:xfrm>
            <a:off x="3492500" y="3789363"/>
            <a:ext cx="180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Резервы</a:t>
            </a:r>
          </a:p>
        </p:txBody>
      </p:sp>
      <p:sp>
        <p:nvSpPr>
          <p:cNvPr id="11275" name="Text Box 14"/>
          <p:cNvSpPr txBox="1">
            <a:spLocks noChangeArrowheads="1"/>
          </p:cNvSpPr>
          <p:nvPr/>
        </p:nvSpPr>
        <p:spPr bwMode="auto">
          <a:xfrm>
            <a:off x="2771775" y="4437063"/>
            <a:ext cx="16557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bg2"/>
                </a:solidFill>
              </a:rPr>
              <a:t>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Кредиты</a:t>
            </a:r>
          </a:p>
        </p:txBody>
      </p:sp>
      <p:sp>
        <p:nvSpPr>
          <p:cNvPr id="11276" name="Text Box 15"/>
          <p:cNvSpPr txBox="1">
            <a:spLocks noChangeArrowheads="1"/>
          </p:cNvSpPr>
          <p:nvPr/>
        </p:nvSpPr>
        <p:spPr bwMode="auto">
          <a:xfrm>
            <a:off x="3851275" y="5516563"/>
            <a:ext cx="2808288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Сбережения</a:t>
            </a:r>
          </a:p>
          <a:p>
            <a:pPr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граждан и фирм</a:t>
            </a:r>
          </a:p>
        </p:txBody>
      </p:sp>
      <p:sp>
        <p:nvSpPr>
          <p:cNvPr id="11277" name="Text Box 16"/>
          <p:cNvSpPr txBox="1">
            <a:spLocks noChangeArrowheads="1"/>
          </p:cNvSpPr>
          <p:nvPr/>
        </p:nvSpPr>
        <p:spPr bwMode="auto">
          <a:xfrm>
            <a:off x="6588125" y="5461000"/>
            <a:ext cx="2574925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2200"/>
              </a:lnSpc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   Кредиты</a:t>
            </a:r>
          </a:p>
          <a:p>
            <a:pPr>
              <a:lnSpc>
                <a:spcPts val="2200"/>
              </a:lnSpc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гражданам и</a:t>
            </a:r>
          </a:p>
          <a:p>
            <a:pPr>
              <a:lnSpc>
                <a:spcPts val="2200"/>
              </a:lnSpc>
              <a:defRPr/>
            </a:pPr>
            <a:r>
              <a:rPr lang="ru-RU" dirty="0">
                <a:solidFill>
                  <a:schemeClr val="bg2"/>
                </a:solidFill>
              </a:rPr>
              <a:t>    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фирмам</a:t>
            </a:r>
          </a:p>
        </p:txBody>
      </p:sp>
      <p:sp>
        <p:nvSpPr>
          <p:cNvPr id="11278" name="AutoShape 17"/>
          <p:cNvSpPr>
            <a:spLocks noChangeArrowheads="1"/>
          </p:cNvSpPr>
          <p:nvPr/>
        </p:nvSpPr>
        <p:spPr bwMode="auto">
          <a:xfrm rot="720586">
            <a:off x="4394200" y="3275013"/>
            <a:ext cx="647700" cy="431800"/>
          </a:xfrm>
          <a:prstGeom prst="notchedRightArrow">
            <a:avLst>
              <a:gd name="adj1" fmla="val 50000"/>
              <a:gd name="adj2" fmla="val 37500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279" name="AutoShape 18"/>
          <p:cNvSpPr>
            <a:spLocks noChangeArrowheads="1"/>
          </p:cNvSpPr>
          <p:nvPr/>
        </p:nvSpPr>
        <p:spPr bwMode="auto">
          <a:xfrm rot="20888378">
            <a:off x="4321175" y="4427538"/>
            <a:ext cx="647700" cy="431800"/>
          </a:xfrm>
          <a:prstGeom prst="notchedRightArrow">
            <a:avLst>
              <a:gd name="adj1" fmla="val 50000"/>
              <a:gd name="adj2" fmla="val 37500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280" name="AutoShape 20"/>
          <p:cNvSpPr>
            <a:spLocks noChangeArrowheads="1"/>
          </p:cNvSpPr>
          <p:nvPr/>
        </p:nvSpPr>
        <p:spPr bwMode="auto">
          <a:xfrm rot="10800000">
            <a:off x="2771775" y="3789363"/>
            <a:ext cx="576263" cy="431800"/>
          </a:xfrm>
          <a:prstGeom prst="notchedRightArrow">
            <a:avLst>
              <a:gd name="adj1" fmla="val 50000"/>
              <a:gd name="adj2" fmla="val 33364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281" name="AutoShape 21"/>
          <p:cNvSpPr>
            <a:spLocks noChangeArrowheads="1"/>
          </p:cNvSpPr>
          <p:nvPr/>
        </p:nvSpPr>
        <p:spPr bwMode="auto">
          <a:xfrm rot="-5400000">
            <a:off x="5363369" y="4942682"/>
            <a:ext cx="433387" cy="431800"/>
          </a:xfrm>
          <a:prstGeom prst="notchedRightArrow">
            <a:avLst>
              <a:gd name="adj1" fmla="val 50000"/>
              <a:gd name="adj2" fmla="val 25092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282" name="AutoShape 22"/>
          <p:cNvSpPr>
            <a:spLocks noChangeArrowheads="1"/>
          </p:cNvSpPr>
          <p:nvPr/>
        </p:nvSpPr>
        <p:spPr bwMode="auto">
          <a:xfrm rot="5400000">
            <a:off x="7666831" y="5085557"/>
            <a:ext cx="433387" cy="431800"/>
          </a:xfrm>
          <a:prstGeom prst="notchedRightArrow">
            <a:avLst>
              <a:gd name="adj1" fmla="val 50000"/>
              <a:gd name="adj2" fmla="val 25092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283" name="AutoShape 23"/>
          <p:cNvSpPr>
            <a:spLocks noChangeArrowheads="1"/>
          </p:cNvSpPr>
          <p:nvPr/>
        </p:nvSpPr>
        <p:spPr bwMode="auto">
          <a:xfrm rot="5400000">
            <a:off x="1570831" y="5144294"/>
            <a:ext cx="433388" cy="431800"/>
          </a:xfrm>
          <a:prstGeom prst="notchedRightArrow">
            <a:avLst>
              <a:gd name="adj1" fmla="val 50000"/>
              <a:gd name="adj2" fmla="val 25092"/>
            </a:avLst>
          </a:prstGeom>
          <a:solidFill>
            <a:srgbClr val="99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21" name="Picture 4" descr="kкартин"/>
          <p:cNvPicPr>
            <a:picLocks noChangeAspect="1" noChangeArrowheads="1"/>
          </p:cNvPicPr>
          <p:nvPr/>
        </p:nvPicPr>
        <p:blipFill>
          <a:blip r:embed="rId4" cstate="print">
            <a:lum bright="10000"/>
          </a:blip>
          <a:srcRect/>
          <a:stretch>
            <a:fillRect/>
          </a:stretch>
        </p:blipFill>
        <p:spPr bwMode="auto">
          <a:xfrm>
            <a:off x="0" y="4143380"/>
            <a:ext cx="1500166" cy="1276336"/>
          </a:xfrm>
          <a:prstGeom prst="rect">
            <a:avLst/>
          </a:prstGeom>
          <a:noFill/>
          <a:ln w="57150" cmpd="thinThick">
            <a:solidFill>
              <a:srgbClr val="000000"/>
            </a:solidFill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>
          <a:xfrm>
            <a:off x="390525" y="0"/>
            <a:ext cx="8421688" cy="692150"/>
          </a:xfrm>
        </p:spPr>
        <p:txBody>
          <a:bodyPr/>
          <a:lstStyle/>
          <a:p>
            <a:pPr>
              <a:defRPr/>
            </a:pPr>
            <a:r>
              <a:rPr lang="ru-RU" sz="36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Виды </a:t>
            </a:r>
            <a:r>
              <a:rPr lang="ru-RU" sz="3600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ookman Old Style" pitchFamily="18" charset="0"/>
              </a:rPr>
              <a:t>банков </a:t>
            </a:r>
            <a:endParaRPr lang="ru-RU" sz="3600" dirty="0" smtClean="0">
              <a:solidFill>
                <a:srgbClr val="8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243" name="AutoShape 33"/>
          <p:cNvSpPr>
            <a:spLocks noChangeArrowheads="1"/>
          </p:cNvSpPr>
          <p:nvPr/>
        </p:nvSpPr>
        <p:spPr bwMode="auto">
          <a:xfrm>
            <a:off x="3059113" y="908050"/>
            <a:ext cx="2808287" cy="14398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C9510"/>
              </a:gs>
              <a:gs pos="100000">
                <a:srgbClr val="484507"/>
              </a:gs>
            </a:gsLst>
            <a:path path="rect">
              <a:fillToRect r="100000" b="100000"/>
            </a:path>
          </a:gra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rgbClr val="FFCC66"/>
              </a:solidFill>
            </a:endParaRPr>
          </a:p>
        </p:txBody>
      </p:sp>
      <p:sp>
        <p:nvSpPr>
          <p:cNvPr id="10244" name="AutoShape 34"/>
          <p:cNvSpPr>
            <a:spLocks noChangeArrowheads="1"/>
          </p:cNvSpPr>
          <p:nvPr/>
        </p:nvSpPr>
        <p:spPr bwMode="auto">
          <a:xfrm>
            <a:off x="0" y="2492375"/>
            <a:ext cx="3419475" cy="50482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5400000" scaled="1"/>
          </a:gra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>
              <a:solidFill>
                <a:schemeClr val="bg1"/>
              </a:solidFill>
            </a:endParaRPr>
          </a:p>
        </p:txBody>
      </p:sp>
      <p:sp>
        <p:nvSpPr>
          <p:cNvPr id="10245" name="AutoShape 35"/>
          <p:cNvSpPr>
            <a:spLocks noChangeArrowheads="1"/>
          </p:cNvSpPr>
          <p:nvPr/>
        </p:nvSpPr>
        <p:spPr bwMode="auto">
          <a:xfrm>
            <a:off x="0" y="3284538"/>
            <a:ext cx="3492500" cy="5032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5400000" scaled="1"/>
          </a:gra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Инвестиционные</a:t>
            </a:r>
          </a:p>
        </p:txBody>
      </p:sp>
      <p:sp>
        <p:nvSpPr>
          <p:cNvPr id="10246" name="AutoShape 36"/>
          <p:cNvSpPr>
            <a:spLocks noChangeArrowheads="1"/>
          </p:cNvSpPr>
          <p:nvPr/>
        </p:nvSpPr>
        <p:spPr bwMode="auto">
          <a:xfrm>
            <a:off x="0" y="4221163"/>
            <a:ext cx="3419475" cy="57467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5400000" scaled="1"/>
          </a:gradFill>
          <a:ln w="38100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Инновационные</a:t>
            </a:r>
          </a:p>
        </p:txBody>
      </p:sp>
      <p:sp>
        <p:nvSpPr>
          <p:cNvPr id="10247" name="AutoShape 37"/>
          <p:cNvSpPr>
            <a:spLocks noChangeArrowheads="1"/>
          </p:cNvSpPr>
          <p:nvPr/>
        </p:nvSpPr>
        <p:spPr bwMode="auto">
          <a:xfrm>
            <a:off x="0" y="5084763"/>
            <a:ext cx="3419475" cy="57626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5400000" scaled="1"/>
          </a:gra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Ипотечные</a:t>
            </a:r>
          </a:p>
        </p:txBody>
      </p:sp>
      <p:sp>
        <p:nvSpPr>
          <p:cNvPr id="10248" name="AutoShape 39"/>
          <p:cNvSpPr>
            <a:spLocks noChangeArrowheads="1"/>
          </p:cNvSpPr>
          <p:nvPr/>
        </p:nvSpPr>
        <p:spPr bwMode="auto">
          <a:xfrm>
            <a:off x="0" y="5949950"/>
            <a:ext cx="3419475" cy="5762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FFCC99"/>
              </a:gs>
            </a:gsLst>
            <a:lin ang="5400000" scaled="1"/>
          </a:gra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Сберегательные</a:t>
            </a:r>
          </a:p>
        </p:txBody>
      </p:sp>
      <p:sp>
        <p:nvSpPr>
          <p:cNvPr id="10249" name="AutoShape 40"/>
          <p:cNvSpPr>
            <a:spLocks noChangeArrowheads="1"/>
          </p:cNvSpPr>
          <p:nvPr/>
        </p:nvSpPr>
        <p:spPr bwMode="auto">
          <a:xfrm>
            <a:off x="5651500" y="3500438"/>
            <a:ext cx="3241675" cy="14414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CC9900"/>
              </a:gs>
            </a:gsLst>
            <a:lin ang="5400000" scaled="1"/>
          </a:gra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ts val="1700"/>
              </a:lnSpc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Осуществляющие</a:t>
            </a:r>
          </a:p>
          <a:p>
            <a:pPr algn="ctr">
              <a:lnSpc>
                <a:spcPts val="1700"/>
              </a:lnSpc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функции</a:t>
            </a:r>
          </a:p>
          <a:p>
            <a:pPr algn="ctr">
              <a:lnSpc>
                <a:spcPts val="1700"/>
              </a:lnSpc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 специализированных </a:t>
            </a:r>
          </a:p>
          <a:p>
            <a:pPr algn="ctr">
              <a:lnSpc>
                <a:spcPts val="1700"/>
              </a:lnSpc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банков</a:t>
            </a:r>
          </a:p>
        </p:txBody>
      </p:sp>
      <p:sp>
        <p:nvSpPr>
          <p:cNvPr id="10250" name="AutoShape 41"/>
          <p:cNvSpPr>
            <a:spLocks noChangeArrowheads="1"/>
          </p:cNvSpPr>
          <p:nvPr/>
        </p:nvSpPr>
        <p:spPr bwMode="auto">
          <a:xfrm>
            <a:off x="5724525" y="2492375"/>
            <a:ext cx="3095625" cy="57626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bg1"/>
              </a:gs>
              <a:gs pos="100000">
                <a:srgbClr val="CC9900"/>
              </a:gs>
            </a:gsLst>
            <a:lin ang="5400000" scaled="1"/>
          </a:gradFill>
          <a:ln w="28575">
            <a:solidFill>
              <a:srgbClr val="663300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Универсальные</a:t>
            </a:r>
          </a:p>
        </p:txBody>
      </p:sp>
      <p:sp>
        <p:nvSpPr>
          <p:cNvPr id="10251" name="Text Box 42"/>
          <p:cNvSpPr txBox="1">
            <a:spLocks noChangeArrowheads="1"/>
          </p:cNvSpPr>
          <p:nvPr/>
        </p:nvSpPr>
        <p:spPr bwMode="auto">
          <a:xfrm>
            <a:off x="2627313" y="1052513"/>
            <a:ext cx="36004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 smtClean="0">
                <a:solidFill>
                  <a:schemeClr val="bg2"/>
                </a:solidFill>
                <a:latin typeface="Bookman Old Style" pitchFamily="18" charset="0"/>
              </a:rPr>
              <a:t> </a:t>
            </a:r>
            <a:r>
              <a:rPr lang="ru-RU" sz="3200" b="1" dirty="0" smtClean="0">
                <a:solidFill>
                  <a:srgbClr val="800000"/>
                </a:solidFill>
                <a:latin typeface="Bookman Old Style" pitchFamily="18" charset="0"/>
              </a:rPr>
              <a:t>Банки</a:t>
            </a:r>
            <a:r>
              <a:rPr lang="en-US" dirty="0" smtClean="0">
                <a:solidFill>
                  <a:schemeClr val="bg2"/>
                </a:solidFill>
                <a:latin typeface="Bookman Old Style" pitchFamily="18" charset="0"/>
              </a:rPr>
              <a:t> </a:t>
            </a:r>
            <a:endParaRPr lang="ru-RU" dirty="0">
              <a:solidFill>
                <a:schemeClr val="bg2"/>
              </a:solidFill>
              <a:latin typeface="Bookman Old Style" pitchFamily="18" charset="0"/>
            </a:endParaRPr>
          </a:p>
        </p:txBody>
      </p:sp>
      <p:sp>
        <p:nvSpPr>
          <p:cNvPr id="10252" name="Text Box 43"/>
          <p:cNvSpPr txBox="1">
            <a:spLocks noChangeArrowheads="1"/>
          </p:cNvSpPr>
          <p:nvPr/>
        </p:nvSpPr>
        <p:spPr bwMode="auto">
          <a:xfrm>
            <a:off x="0" y="2565400"/>
            <a:ext cx="3563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ookman Old Style" pitchFamily="18" charset="0"/>
              </a:rPr>
              <a:t>Специализированные</a:t>
            </a:r>
          </a:p>
        </p:txBody>
      </p:sp>
      <p:sp>
        <p:nvSpPr>
          <p:cNvPr id="10253" name="AutoShape 50"/>
          <p:cNvSpPr>
            <a:spLocks noChangeArrowheads="1"/>
          </p:cNvSpPr>
          <p:nvPr/>
        </p:nvSpPr>
        <p:spPr bwMode="auto">
          <a:xfrm>
            <a:off x="3492500" y="2708275"/>
            <a:ext cx="287338" cy="647700"/>
          </a:xfrm>
          <a:prstGeom prst="curvedLeftArrow">
            <a:avLst>
              <a:gd name="adj1" fmla="val 45083"/>
              <a:gd name="adj2" fmla="val 90166"/>
              <a:gd name="adj3" fmla="val 33333"/>
            </a:avLst>
          </a:prstGeom>
          <a:solidFill>
            <a:srgbClr val="9C951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54" name="AutoShape 51"/>
          <p:cNvSpPr>
            <a:spLocks noChangeArrowheads="1"/>
          </p:cNvSpPr>
          <p:nvPr/>
        </p:nvSpPr>
        <p:spPr bwMode="auto">
          <a:xfrm>
            <a:off x="3563938" y="4508500"/>
            <a:ext cx="287337" cy="647700"/>
          </a:xfrm>
          <a:prstGeom prst="curvedLeftArrow">
            <a:avLst>
              <a:gd name="adj1" fmla="val 45083"/>
              <a:gd name="adj2" fmla="val 90166"/>
              <a:gd name="adj3" fmla="val 33333"/>
            </a:avLst>
          </a:prstGeom>
          <a:solidFill>
            <a:srgbClr val="9C951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55" name="AutoShape 52"/>
          <p:cNvSpPr>
            <a:spLocks noChangeArrowheads="1"/>
          </p:cNvSpPr>
          <p:nvPr/>
        </p:nvSpPr>
        <p:spPr bwMode="auto">
          <a:xfrm>
            <a:off x="3563938" y="3644900"/>
            <a:ext cx="287337" cy="647700"/>
          </a:xfrm>
          <a:prstGeom prst="curvedLeftArrow">
            <a:avLst>
              <a:gd name="adj1" fmla="val 45083"/>
              <a:gd name="adj2" fmla="val 90166"/>
              <a:gd name="adj3" fmla="val 33333"/>
            </a:avLst>
          </a:prstGeom>
          <a:solidFill>
            <a:srgbClr val="9C951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56" name="AutoShape 53"/>
          <p:cNvSpPr>
            <a:spLocks noChangeArrowheads="1"/>
          </p:cNvSpPr>
          <p:nvPr/>
        </p:nvSpPr>
        <p:spPr bwMode="auto">
          <a:xfrm>
            <a:off x="3563938" y="5516563"/>
            <a:ext cx="287337" cy="647700"/>
          </a:xfrm>
          <a:prstGeom prst="curvedLeftArrow">
            <a:avLst>
              <a:gd name="adj1" fmla="val 45083"/>
              <a:gd name="adj2" fmla="val 90166"/>
              <a:gd name="adj3" fmla="val 33333"/>
            </a:avLst>
          </a:prstGeom>
          <a:solidFill>
            <a:srgbClr val="9C951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57" name="AutoShape 54"/>
          <p:cNvSpPr>
            <a:spLocks noChangeArrowheads="1"/>
          </p:cNvSpPr>
          <p:nvPr/>
        </p:nvSpPr>
        <p:spPr bwMode="auto">
          <a:xfrm>
            <a:off x="5003800" y="2420938"/>
            <a:ext cx="576263" cy="576262"/>
          </a:xfrm>
          <a:prstGeom prst="curvedRightArrow">
            <a:avLst>
              <a:gd name="adj1" fmla="val 20000"/>
              <a:gd name="adj2" fmla="val 40000"/>
              <a:gd name="adj3" fmla="val 33333"/>
            </a:avLst>
          </a:prstGeom>
          <a:solidFill>
            <a:srgbClr val="9C951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58" name="AutoShape 55"/>
          <p:cNvSpPr>
            <a:spLocks noChangeArrowheads="1"/>
          </p:cNvSpPr>
          <p:nvPr/>
        </p:nvSpPr>
        <p:spPr bwMode="auto">
          <a:xfrm>
            <a:off x="5003800" y="3284538"/>
            <a:ext cx="576263" cy="576262"/>
          </a:xfrm>
          <a:prstGeom prst="curvedRightArrow">
            <a:avLst>
              <a:gd name="adj1" fmla="val 20000"/>
              <a:gd name="adj2" fmla="val 40000"/>
              <a:gd name="adj3" fmla="val 33333"/>
            </a:avLst>
          </a:prstGeom>
          <a:solidFill>
            <a:srgbClr val="9C951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ChangeArrowheads="1"/>
          </p:cNvSpPr>
          <p:nvPr/>
        </p:nvSpPr>
        <p:spPr bwMode="auto">
          <a:xfrm>
            <a:off x="614363" y="520700"/>
            <a:ext cx="8229600" cy="9144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>
              <a:latin typeface="Verdana" pitchFamily="34" charset="0"/>
            </a:endParaRPr>
          </a:p>
        </p:txBody>
      </p:sp>
      <p:pic>
        <p:nvPicPr>
          <p:cNvPr id="27651" name="Рисунок 1" descr="&amp;Scy;&amp;icy;&amp;mcy;&amp;pcy;&amp;acy;&amp;tcy;&amp;icy;&amp;chcy;&amp;ncy;&amp;ycy;&amp;iecy; &amp;scy;&amp;mcy;&amp;acy;&amp;jcy;&amp;lcy;&amp;icy;&amp;kcy;&amp;icy; &amp;Vcy;&amp;iecy;&amp;scy;&amp;iecy;&amp;lcy;&amp;ycy;&amp;iecy; &amp;Scy;&amp;mcy;&amp;acy;&amp;jcy;&amp;lcy;&amp;icy;&amp;kcy; &amp;pcy;&amp;rcy;&amp;icy;&amp;vcy;&amp;iecy;&amp;tcy;&amp;scy;&amp;tcy;&amp;vcy;&amp;ucy;&amp;iecy;&amp;tcy; &amp;kcy;&amp;acy;&amp;rcy;&amp;tcy;&amp;icy;&amp;ncy;&amp;kcy;&amp;icy;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1187450" y="1385888"/>
            <a:ext cx="6985000" cy="547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2988" y="476250"/>
            <a:ext cx="7313612" cy="865188"/>
          </a:xfrm>
        </p:spPr>
        <p:txBody>
          <a:bodyPr/>
          <a:lstStyle/>
          <a:p>
            <a:pPr>
              <a:defRPr/>
            </a:pPr>
            <a:r>
              <a:rPr lang="ru-RU" sz="4800" b="1" dirty="0" smtClean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Благодарю за урок!</a:t>
            </a:r>
            <a:endParaRPr lang="ru-RU" sz="4800" b="1" dirty="0">
              <a:solidFill>
                <a:schemeClr val="bg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thumbs.dreamstime.com/z/glass-jars-coins-savings-concept-8694100.jpg"/>
          <p:cNvPicPr>
            <a:picLocks noChangeAspect="1" noChangeArrowheads="1"/>
          </p:cNvPicPr>
          <p:nvPr/>
        </p:nvPicPr>
        <p:blipFill>
          <a:blip r:embed="rId2" cstate="print"/>
          <a:srcRect l="11000" t="13095" r="8333" b="46429"/>
          <a:stretch>
            <a:fillRect/>
          </a:stretch>
        </p:blipFill>
        <p:spPr bwMode="auto">
          <a:xfrm>
            <a:off x="0" y="214290"/>
            <a:ext cx="6286512" cy="2428892"/>
          </a:xfrm>
          <a:prstGeom prst="rect">
            <a:avLst/>
          </a:prstGeom>
          <a:noFill/>
        </p:spPr>
      </p:pic>
      <p:pic>
        <p:nvPicPr>
          <p:cNvPr id="61442" name="Picture 2" descr="http://agcon.ru/wp-content/uploads/2015/11/banka_tasima_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7" y="3357562"/>
            <a:ext cx="4840961" cy="312425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http://cristianstan.co/cc/phprestaurant/skin/images/menus/9544028_xxl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28645"/>
            <a:ext cx="5940425" cy="4729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500" y="0"/>
            <a:ext cx="7807325" cy="107473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>
                <a:solidFill>
                  <a:srgbClr val="604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Тема урока: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214313" y="981075"/>
            <a:ext cx="849788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Tx/>
              <a:buFontTx/>
              <a:buNone/>
              <a:defRPr/>
            </a:pPr>
            <a:r>
              <a:rPr lang="ru-RU" sz="4800" dirty="0">
                <a:solidFill>
                  <a:srgbClr val="800000"/>
                </a:solidFill>
                <a:latin typeface="Bookman Old Style" pitchFamily="18" charset="0"/>
              </a:rPr>
              <a:t>«</a:t>
            </a:r>
            <a:r>
              <a:rPr lang="ru-RU" sz="4800" dirty="0" smtClean="0">
                <a:solidFill>
                  <a:srgbClr val="800000"/>
                </a:solidFill>
                <a:latin typeface="Bookman Old Style" pitchFamily="18" charset="0"/>
              </a:rPr>
              <a:t>Банки. Банковская </a:t>
            </a:r>
            <a:r>
              <a:rPr lang="ru-RU" sz="4800" dirty="0">
                <a:solidFill>
                  <a:srgbClr val="800000"/>
                </a:solidFill>
                <a:latin typeface="Bookman Old Style" pitchFamily="18" charset="0"/>
              </a:rPr>
              <a:t>система»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авая круглая скобка 11"/>
          <p:cNvSpPr/>
          <p:nvPr/>
        </p:nvSpPr>
        <p:spPr bwMode="auto">
          <a:xfrm>
            <a:off x="3851920" y="3140968"/>
            <a:ext cx="432048" cy="1152128"/>
          </a:xfrm>
          <a:prstGeom prst="rightBracket">
            <a:avLst/>
          </a:prstGeom>
          <a:ln>
            <a:solidFill>
              <a:srgbClr val="80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35896" y="0"/>
            <a:ext cx="20104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800000"/>
                </a:solidFill>
              </a:rPr>
              <a:t>Задание 1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43607" y="548680"/>
            <a:ext cx="70567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Bookman Old Style" pitchFamily="18" charset="0"/>
              </a:rPr>
              <a:t>Рассмотрите внимательно схему и назовите причины, которые привели к  появлению банков 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323528" y="1916832"/>
            <a:ext cx="3528392" cy="4392488"/>
          </a:xfrm>
          <a:prstGeom prst="rect">
            <a:avLst/>
          </a:prstGeom>
          <a:ln w="57150">
            <a:solidFill>
              <a:srgbClr val="80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Предприниматель </a:t>
            </a:r>
          </a:p>
          <a:p>
            <a:pPr marL="342900" marR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lang="ru-RU" sz="2000" dirty="0" smtClean="0">
              <a:solidFill>
                <a:schemeClr val="tx1"/>
              </a:solidFill>
              <a:latin typeface="Bookman Old Style" pitchFamily="18" charset="0"/>
            </a:endParaRP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</a:rPr>
              <a:t>Имеет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</a:rPr>
              <a:t> 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</a:rPr>
              <a:t>проект прибыльного использования средств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lang="ru-RU" sz="2000" baseline="0" dirty="0" smtClean="0">
              <a:solidFill>
                <a:schemeClr val="tx1"/>
              </a:solidFill>
              <a:effectLst/>
              <a:latin typeface="Bookman Old Style" pitchFamily="18" charset="0"/>
            </a:endParaRP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r>
              <a:rPr lang="ru-RU" sz="2000" b="1" baseline="0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Нуждается</a:t>
            </a:r>
            <a:r>
              <a:rPr lang="ru-RU" sz="2000" baseline="0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 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r>
              <a:rPr lang="ru-RU" sz="2000" baseline="0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в денежных средствах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lang="ru-RU" sz="2000" dirty="0" smtClean="0">
              <a:solidFill>
                <a:schemeClr val="tx1"/>
              </a:solidFill>
              <a:effectLst/>
              <a:latin typeface="Bookman Old Style" pitchFamily="18" charset="0"/>
            </a:endParaRP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</a:rPr>
              <a:t>Готов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</a:rPr>
              <a:t> 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</a:rPr>
              <a:t>поделиться доходами 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</a:rPr>
              <a:t>за право использования заемных денег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ookman Old Style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220072" y="1916832"/>
            <a:ext cx="3528392" cy="4392488"/>
          </a:xfrm>
          <a:prstGeom prst="rect">
            <a:avLst/>
          </a:prstGeom>
          <a:ln w="57150">
            <a:solidFill>
              <a:srgbClr val="80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charset="0"/>
              </a:rPr>
              <a:t>Владелец сбережений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lang="ru-RU" sz="2000" b="1" dirty="0" smtClean="0">
              <a:solidFill>
                <a:schemeClr val="tx1"/>
              </a:solidFill>
              <a:effectLst/>
              <a:latin typeface="Arial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Имеет </a:t>
            </a:r>
          </a:p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сбережения</a:t>
            </a:r>
          </a:p>
          <a:p>
            <a:pPr algn="ctr">
              <a:spcBef>
                <a:spcPts val="0"/>
              </a:spcBef>
            </a:pPr>
            <a:endParaRPr lang="ru-RU" sz="2000" dirty="0" smtClean="0">
              <a:solidFill>
                <a:schemeClr val="tx1"/>
              </a:solidFill>
              <a:effectLst/>
              <a:latin typeface="Bookman Old Style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Нуждается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в доходе на сбережения</a:t>
            </a:r>
          </a:p>
          <a:p>
            <a:pPr algn="ctr">
              <a:spcBef>
                <a:spcPts val="0"/>
              </a:spcBef>
            </a:pPr>
            <a:endParaRPr lang="ru-RU" sz="2000" dirty="0" smtClean="0">
              <a:solidFill>
                <a:schemeClr val="tx1"/>
              </a:solidFill>
              <a:effectLst/>
              <a:latin typeface="Bookman Old Style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Готов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 </a:t>
            </a:r>
          </a:p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chemeClr val="tx1"/>
                </a:solidFill>
                <a:effectLst/>
                <a:latin typeface="Bookman Old Style" pitchFamily="18" charset="0"/>
              </a:rPr>
              <a:t>воздержаться от потребления своих сбережений и разрешить использовать их за плату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Правая круглая скобка 10"/>
          <p:cNvSpPr/>
          <p:nvPr/>
        </p:nvSpPr>
        <p:spPr bwMode="auto">
          <a:xfrm>
            <a:off x="4139952" y="3284984"/>
            <a:ext cx="73152" cy="914400"/>
          </a:xfrm>
          <a:prstGeom prst="rightBracke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3" name="Левая круглая скобка 12"/>
          <p:cNvSpPr/>
          <p:nvPr/>
        </p:nvSpPr>
        <p:spPr bwMode="auto">
          <a:xfrm>
            <a:off x="4788024" y="3140968"/>
            <a:ext cx="432048" cy="1152128"/>
          </a:xfrm>
          <a:prstGeom prst="leftBracket">
            <a:avLst/>
          </a:prstGeom>
          <a:ln>
            <a:solidFill>
              <a:srgbClr val="80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ru-RU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14" name="Овал 13"/>
          <p:cNvSpPr/>
          <p:nvPr/>
        </p:nvSpPr>
        <p:spPr bwMode="auto">
          <a:xfrm>
            <a:off x="3923928" y="3140968"/>
            <a:ext cx="1224136" cy="1152128"/>
          </a:xfrm>
          <a:prstGeom prst="ellipse">
            <a:avLst/>
          </a:prstGeom>
          <a:ln w="28575">
            <a:solidFill>
              <a:srgbClr val="800000"/>
            </a:solidFill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</a:pPr>
            <a:r>
              <a:rPr kumimoji="0" lang="ru-RU" sz="180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БАНК</a:t>
            </a:r>
          </a:p>
        </p:txBody>
      </p:sp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0"/>
            <a:ext cx="6300192" cy="1143000"/>
          </a:xfrm>
        </p:spPr>
        <p:txBody>
          <a:bodyPr/>
          <a:lstStyle/>
          <a:p>
            <a:pPr eaLnBrk="1" hangingPunct="1">
              <a:lnSpc>
                <a:spcPct val="75000"/>
              </a:lnSpc>
            </a:pPr>
            <a:r>
              <a:rPr lang="ru-RU" sz="3600" dirty="0" smtClean="0">
                <a:solidFill>
                  <a:srgbClr val="800000"/>
                </a:solidFill>
                <a:latin typeface="Bookman Old Style" pitchFamily="18" charset="0"/>
              </a:rPr>
              <a:t>История возникновения банков</a:t>
            </a:r>
          </a:p>
        </p:txBody>
      </p:sp>
      <p:pic>
        <p:nvPicPr>
          <p:cNvPr id="15362" name="Picture 2" descr="http://www.colors.life/upload/blogs/21/78/21781b804a7e996f5056f6da4e0f5cf5_RSZ_6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9792" y="3865765"/>
            <a:ext cx="3954601" cy="2992235"/>
          </a:xfrm>
          <a:prstGeom prst="rect">
            <a:avLst/>
          </a:prstGeom>
          <a:noFill/>
        </p:spPr>
      </p:pic>
      <p:pic>
        <p:nvPicPr>
          <p:cNvPr id="15364" name="Picture 4" descr="http://bestnews.lv/_nw/16/278775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980728"/>
            <a:ext cx="3897871" cy="2808312"/>
          </a:xfrm>
          <a:prstGeom prst="rect">
            <a:avLst/>
          </a:prstGeom>
          <a:noFill/>
        </p:spPr>
      </p:pic>
      <p:pic>
        <p:nvPicPr>
          <p:cNvPr id="15366" name="Picture 6" descr="http://www.colors.life/upload/blogs/0f/0f/0f0f268eed5eb377df6ae83edb49f437_RSZ_6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052736"/>
            <a:ext cx="3744416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5" descr="Банк Англи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60648"/>
            <a:ext cx="4464050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AutoShape 6"/>
          <p:cNvSpPr>
            <a:spLocks noChangeArrowheads="1"/>
          </p:cNvSpPr>
          <p:nvPr/>
        </p:nvSpPr>
        <p:spPr bwMode="auto">
          <a:xfrm>
            <a:off x="323528" y="2708920"/>
            <a:ext cx="4500594" cy="937319"/>
          </a:xfrm>
          <a:prstGeom prst="wave">
            <a:avLst>
              <a:gd name="adj1" fmla="val 13005"/>
              <a:gd name="adj2" fmla="val 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Times New Roman" pitchFamily="18" charset="0"/>
              </a:rPr>
              <a:t>Банк Англии</a:t>
            </a:r>
          </a:p>
        </p:txBody>
      </p:sp>
      <p:pic>
        <p:nvPicPr>
          <p:cNvPr id="5126" name="Picture 7" descr="Парижская бирж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573016"/>
            <a:ext cx="476596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AutoShape 8"/>
          <p:cNvSpPr>
            <a:spLocks noChangeArrowheads="1"/>
          </p:cNvSpPr>
          <p:nvPr/>
        </p:nvSpPr>
        <p:spPr bwMode="auto">
          <a:xfrm>
            <a:off x="3995936" y="5848672"/>
            <a:ext cx="4752528" cy="1009328"/>
          </a:xfrm>
          <a:prstGeom prst="wave">
            <a:avLst>
              <a:gd name="adj1" fmla="val 13005"/>
              <a:gd name="adj2" fmla="val -29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solidFill>
                  <a:srgbClr val="800000"/>
                </a:solidFill>
                <a:latin typeface="Times New Roman" pitchFamily="18" charset="0"/>
              </a:rPr>
              <a:t>Парижская биржа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825" y="908050"/>
            <a:ext cx="5761038" cy="4770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r>
              <a:rPr lang="en-US" sz="2000" dirty="0">
                <a:latin typeface="Bookman Old Style" pitchFamily="18" charset="0"/>
              </a:rPr>
              <a:t>    </a:t>
            </a:r>
            <a:r>
              <a:rPr lang="ru-RU" sz="2000" dirty="0">
                <a:solidFill>
                  <a:srgbClr val="524302"/>
                </a:solidFill>
                <a:latin typeface="Bookman Old Style" pitchFamily="18" charset="0"/>
              </a:rPr>
              <a:t>Но едва в хранилищах древних банков появились мешки с сокровищами, как в их сторону  обратился взор  местных предпринимателей – купцов и ремесленников. У них возник  вполне резонный вопрос: а нельзя  ли на время воспользоваться чужими сбережениями для расширения масштабов своих операций? Естественно, за плату!</a:t>
            </a:r>
          </a:p>
          <a:p>
            <a:pPr algn="just">
              <a:defRPr/>
            </a:pPr>
            <a:r>
              <a:rPr lang="en-US" sz="2000" dirty="0">
                <a:solidFill>
                  <a:srgbClr val="524302"/>
                </a:solidFill>
                <a:latin typeface="Bookman Old Style" pitchFamily="18" charset="0"/>
              </a:rPr>
              <a:t>   </a:t>
            </a:r>
            <a:r>
              <a:rPr lang="ru-RU" sz="2000" dirty="0">
                <a:solidFill>
                  <a:srgbClr val="524302"/>
                </a:solidFill>
                <a:latin typeface="Bookman Old Style" pitchFamily="18" charset="0"/>
              </a:rPr>
              <a:t>Так пересеклись интересы двух важнейших участников экономики – владельца сбережений и коммерсанта, нуждающегося в капитале для расширения своей деятельности. Именно этому и обязаны банки своим рождением.</a:t>
            </a:r>
          </a:p>
        </p:txBody>
      </p:sp>
      <p:pic>
        <p:nvPicPr>
          <p:cNvPr id="8195" name="Picture 2" descr="C:\Users\РИМ\Desktop\ЭКОНОМИКА 2011\9. ЭКОНОМИКА\деньги\Рисунок124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325" y="1773238"/>
            <a:ext cx="2717800" cy="315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2"/>
          <p:cNvSpPr txBox="1">
            <a:spLocks noChangeArrowheads="1"/>
          </p:cNvSpPr>
          <p:nvPr/>
        </p:nvSpPr>
        <p:spPr bwMode="auto">
          <a:xfrm>
            <a:off x="428596" y="333375"/>
            <a:ext cx="8286808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800" b="1" dirty="0" smtClean="0">
                <a:effectLst/>
                <a:latin typeface="Bookman Old Style" pitchFamily="18" charset="0"/>
              </a:rPr>
              <a:t>Банк</a:t>
            </a:r>
            <a:r>
              <a:rPr lang="ru-RU" sz="1800" b="1" dirty="0">
                <a:effectLst/>
                <a:latin typeface="Bookman Old Style" pitchFamily="18" charset="0"/>
              </a:rPr>
              <a:t> </a:t>
            </a:r>
            <a:r>
              <a:rPr lang="ru-RU" sz="1800" dirty="0" smtClean="0">
                <a:effectLst/>
                <a:latin typeface="Bookman Old Style" pitchFamily="18" charset="0"/>
              </a:rPr>
              <a:t>— это финансовые учреждения, которые сосредотачивают свободные денежные средства (вклады), предоставляют их во временное пользование в виде кредитов (займов, ссуд), посредничают во взаимных платежах и расчетах между предприятиями, учреждениями или отдельными лицами, выпускают денные бумаги и осуществляют другие операции.</a:t>
            </a:r>
          </a:p>
          <a:p>
            <a:pPr algn="just"/>
            <a:endParaRPr lang="ru-RU" sz="2000" dirty="0">
              <a:effectLst/>
              <a:latin typeface="Bookman Old Style" pitchFamily="18" charset="0"/>
            </a:endParaRPr>
          </a:p>
        </p:txBody>
      </p:sp>
      <p:pic>
        <p:nvPicPr>
          <p:cNvPr id="8195" name="Picture 2" descr="C:\Users\РИМ\Desktop\i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060575"/>
            <a:ext cx="215900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3" descr="C:\Users\РИМ\Desktop\i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2060575"/>
            <a:ext cx="259238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4" descr="C:\Users\РИМ\Desktop\i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425" y="2060575"/>
            <a:ext cx="2592388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5" descr="C:\Users\РИМ\Desktop\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4941888"/>
            <a:ext cx="1501775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9" name="Picture 6" descr="C:\Users\РИМ\Desktop\i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1050" y="4941888"/>
            <a:ext cx="165735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7" descr="C:\Users\РИМ\Desktop\i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275" y="4941888"/>
            <a:ext cx="18002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8" descr="C:\Users\РИМ\Desktop\i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7400" y="4941888"/>
            <a:ext cx="14224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2" name="Picture 9" descr="C:\Users\РИМ\Desktop\i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50138" y="4941888"/>
            <a:ext cx="1430337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 descr="ключ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59624" y="0"/>
            <a:ext cx="3384376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313"/>
            <a:ext cx="8229600" cy="5373687"/>
          </a:xfrm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  <a:defRPr/>
            </a:pPr>
            <a:r>
              <a:rPr lang="ru-RU" dirty="0" smtClean="0">
                <a:solidFill>
                  <a:srgbClr val="45380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Финансы играют огромную роль в структуре рыночных отношений и механизме их государственного регулирования. Любая страна должна поддерживать и строго контролировать свою банковскую систему и денежное обращение, чтобы не допускать развития бартера, с одной стороны и нарастания инфляции – с другой.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очки">
  <a:themeElements>
    <a:clrScheme name="Точки 4">
      <a:dk1>
        <a:srgbClr val="000000"/>
      </a:dk1>
      <a:lt1>
        <a:srgbClr val="FDEB9D"/>
      </a:lt1>
      <a:dk2>
        <a:srgbClr val="000000"/>
      </a:dk2>
      <a:lt2>
        <a:srgbClr val="E0CE82"/>
      </a:lt2>
      <a:accent1>
        <a:srgbClr val="EAEAEA"/>
      </a:accent1>
      <a:accent2>
        <a:srgbClr val="C2B476"/>
      </a:accent2>
      <a:accent3>
        <a:srgbClr val="FEF3CC"/>
      </a:accent3>
      <a:accent4>
        <a:srgbClr val="000000"/>
      </a:accent4>
      <a:accent5>
        <a:srgbClr val="F3F3F3"/>
      </a:accent5>
      <a:accent6>
        <a:srgbClr val="B0A36A"/>
      </a:accent6>
      <a:hlink>
        <a:srgbClr val="A47900"/>
      </a:hlink>
      <a:folHlink>
        <a:srgbClr val="8C8900"/>
      </a:folHlink>
    </a:clrScheme>
    <a:fontScheme name="Точк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Tx/>
          <a:buFont typeface="Wingdings" pitchFamily="2" charset="2"/>
          <a:buNone/>
          <a:tabLst/>
          <a:defRPr kumimoji="0" 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</a:defRPr>
        </a:defPPr>
      </a:lstStyle>
    </a:lnDef>
  </a:objectDefaults>
  <a:extraClrSchemeLst>
    <a:extraClrScheme>
      <a:clrScheme name="Точки 1">
        <a:dk1>
          <a:srgbClr val="00008A"/>
        </a:dk1>
        <a:lt1>
          <a:srgbClr val="FFFFFF"/>
        </a:lt1>
        <a:dk2>
          <a:srgbClr val="000099"/>
        </a:dk2>
        <a:lt2>
          <a:srgbClr val="FFFFFF"/>
        </a:lt2>
        <a:accent1>
          <a:srgbClr val="0099FF"/>
        </a:accent1>
        <a:accent2>
          <a:srgbClr val="00007A"/>
        </a:accent2>
        <a:accent3>
          <a:srgbClr val="AAAACA"/>
        </a:accent3>
        <a:accent4>
          <a:srgbClr val="DADADA"/>
        </a:accent4>
        <a:accent5>
          <a:srgbClr val="AACAFF"/>
        </a:accent5>
        <a:accent6>
          <a:srgbClr val="00006E"/>
        </a:accent6>
        <a:hlink>
          <a:srgbClr val="EAEAEA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2">
        <a:dk1>
          <a:srgbClr val="5B5B89"/>
        </a:dk1>
        <a:lt1>
          <a:srgbClr val="FFFFFF"/>
        </a:lt1>
        <a:dk2>
          <a:srgbClr val="666699"/>
        </a:dk2>
        <a:lt2>
          <a:srgbClr val="DFDEF6"/>
        </a:lt2>
        <a:accent1>
          <a:srgbClr val="6666FF"/>
        </a:accent1>
        <a:accent2>
          <a:srgbClr val="52527C"/>
        </a:accent2>
        <a:accent3>
          <a:srgbClr val="B8B8CA"/>
        </a:accent3>
        <a:accent4>
          <a:srgbClr val="DADADA"/>
        </a:accent4>
        <a:accent5>
          <a:srgbClr val="B8B8FF"/>
        </a:accent5>
        <a:accent6>
          <a:srgbClr val="494970"/>
        </a:accent6>
        <a:hlink>
          <a:srgbClr val="9999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3">
        <a:dk1>
          <a:srgbClr val="70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6000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560000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4">
        <a:dk1>
          <a:srgbClr val="000000"/>
        </a:dk1>
        <a:lt1>
          <a:srgbClr val="FDEB9D"/>
        </a:lt1>
        <a:dk2>
          <a:srgbClr val="000000"/>
        </a:dk2>
        <a:lt2>
          <a:srgbClr val="E0CE82"/>
        </a:lt2>
        <a:accent1>
          <a:srgbClr val="EAEAEA"/>
        </a:accent1>
        <a:accent2>
          <a:srgbClr val="C2B476"/>
        </a:accent2>
        <a:accent3>
          <a:srgbClr val="FEF3CC"/>
        </a:accent3>
        <a:accent4>
          <a:srgbClr val="000000"/>
        </a:accent4>
        <a:accent5>
          <a:srgbClr val="F3F3F3"/>
        </a:accent5>
        <a:accent6>
          <a:srgbClr val="B0A36A"/>
        </a:accent6>
        <a:hlink>
          <a:srgbClr val="A47900"/>
        </a:hlink>
        <a:folHlink>
          <a:srgbClr val="8C8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5">
        <a:dk1>
          <a:srgbClr val="5B5E52"/>
        </a:dk1>
        <a:lt1>
          <a:srgbClr val="FFFFFF"/>
        </a:lt1>
        <a:dk2>
          <a:srgbClr val="686B5D"/>
        </a:dk2>
        <a:lt2>
          <a:srgbClr val="CCD5C7"/>
        </a:lt2>
        <a:accent1>
          <a:srgbClr val="809EA8"/>
        </a:accent1>
        <a:accent2>
          <a:srgbClr val="4F5147"/>
        </a:accent2>
        <a:accent3>
          <a:srgbClr val="B9BAB6"/>
        </a:accent3>
        <a:accent4>
          <a:srgbClr val="DADADA"/>
        </a:accent4>
        <a:accent5>
          <a:srgbClr val="C0CCD1"/>
        </a:accent5>
        <a:accent6>
          <a:srgbClr val="47493F"/>
        </a:accent6>
        <a:hlink>
          <a:srgbClr val="AAA854"/>
        </a:hlink>
        <a:folHlink>
          <a:srgbClr val="E1D09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6">
        <a:dk1>
          <a:srgbClr val="46532B"/>
        </a:dk1>
        <a:lt1>
          <a:srgbClr val="FFFFFF"/>
        </a:lt1>
        <a:dk2>
          <a:srgbClr val="4E5D31"/>
        </a:dk2>
        <a:lt2>
          <a:srgbClr val="FFFFCC"/>
        </a:lt2>
        <a:accent1>
          <a:srgbClr val="8F8C00"/>
        </a:accent1>
        <a:accent2>
          <a:srgbClr val="424F29"/>
        </a:accent2>
        <a:accent3>
          <a:srgbClr val="B2B6AD"/>
        </a:accent3>
        <a:accent4>
          <a:srgbClr val="DADADA"/>
        </a:accent4>
        <a:accent5>
          <a:srgbClr val="C6C5AA"/>
        </a:accent5>
        <a:accent6>
          <a:srgbClr val="3B4724"/>
        </a:accent6>
        <a:hlink>
          <a:srgbClr val="33CC33"/>
        </a:hlink>
        <a:folHlink>
          <a:srgbClr val="00A1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7">
        <a:dk1>
          <a:srgbClr val="007673"/>
        </a:dk1>
        <a:lt1>
          <a:srgbClr val="FFFFFF"/>
        </a:lt1>
        <a:dk2>
          <a:srgbClr val="008080"/>
        </a:dk2>
        <a:lt2>
          <a:srgbClr val="FFFF99"/>
        </a:lt2>
        <a:accent1>
          <a:srgbClr val="33CCCC"/>
        </a:accent1>
        <a:accent2>
          <a:srgbClr val="006462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005A58"/>
        </a:accent6>
        <a:hlink>
          <a:srgbClr val="FFCC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очки 8">
        <a:dk1>
          <a:srgbClr val="000000"/>
        </a:dk1>
        <a:lt1>
          <a:srgbClr val="E6F8F4"/>
        </a:lt1>
        <a:dk2>
          <a:srgbClr val="000000"/>
        </a:dk2>
        <a:lt2>
          <a:srgbClr val="C5DBD6"/>
        </a:lt2>
        <a:accent1>
          <a:srgbClr val="CCFF99"/>
        </a:accent1>
        <a:accent2>
          <a:srgbClr val="ACBAB7"/>
        </a:accent2>
        <a:accent3>
          <a:srgbClr val="F0FBF8"/>
        </a:accent3>
        <a:accent4>
          <a:srgbClr val="000000"/>
        </a:accent4>
        <a:accent5>
          <a:srgbClr val="E2FFCA"/>
        </a:accent5>
        <a:accent6>
          <a:srgbClr val="9BA8A6"/>
        </a:accent6>
        <a:hlink>
          <a:srgbClr val="008080"/>
        </a:hlink>
        <a:folHlink>
          <a:srgbClr val="00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очки 9">
        <a:dk1>
          <a:srgbClr val="000000"/>
        </a:dk1>
        <a:lt1>
          <a:srgbClr val="EAEAEA"/>
        </a:lt1>
        <a:dk2>
          <a:srgbClr val="000000"/>
        </a:dk2>
        <a:lt2>
          <a:srgbClr val="D1D1D1"/>
        </a:lt2>
        <a:accent1>
          <a:srgbClr val="CCECFF"/>
        </a:accent1>
        <a:accent2>
          <a:srgbClr val="B2B2B2"/>
        </a:accent2>
        <a:accent3>
          <a:srgbClr val="F3F3F3"/>
        </a:accent3>
        <a:accent4>
          <a:srgbClr val="000000"/>
        </a:accent4>
        <a:accent5>
          <a:srgbClr val="E2F4FF"/>
        </a:accent5>
        <a:accent6>
          <a:srgbClr val="A1A1A1"/>
        </a:accent6>
        <a:hlink>
          <a:srgbClr val="7200E4"/>
        </a:hlink>
        <a:folHlink>
          <a:srgbClr val="0033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Digital Dots</Template>
  <TotalTime>1539</TotalTime>
  <Words>499</Words>
  <Application>Microsoft Office PowerPoint</Application>
  <PresentationFormat>Экран (4:3)</PresentationFormat>
  <Paragraphs>84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Точки</vt:lpstr>
      <vt:lpstr>Слайд 1</vt:lpstr>
      <vt:lpstr>Слайд 2</vt:lpstr>
      <vt:lpstr>Тема урока:</vt:lpstr>
      <vt:lpstr>Слайд 4</vt:lpstr>
      <vt:lpstr>История возникновения банков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Центральный банк</vt:lpstr>
      <vt:lpstr>Слайд 14</vt:lpstr>
      <vt:lpstr>Структура современных национальных банков </vt:lpstr>
      <vt:lpstr>Виды банков </vt:lpstr>
      <vt:lpstr>Благодарю за урок!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subject>Банки и банковская система</dc:subject>
  <dc:creator>Борзилова Т.П.</dc:creator>
  <cp:lastModifiedBy>User</cp:lastModifiedBy>
  <cp:revision>97</cp:revision>
  <dcterms:created xsi:type="dcterms:W3CDTF">2008-11-12T15:44:14Z</dcterms:created>
  <dcterms:modified xsi:type="dcterms:W3CDTF">2017-01-28T07:56:34Z</dcterms:modified>
</cp:coreProperties>
</file>