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9"/>
  </p:notesMasterIdLst>
  <p:sldIdLst>
    <p:sldId id="290" r:id="rId2"/>
    <p:sldId id="291" r:id="rId3"/>
    <p:sldId id="292" r:id="rId4"/>
    <p:sldId id="295" r:id="rId5"/>
    <p:sldId id="284" r:id="rId6"/>
    <p:sldId id="287" r:id="rId7"/>
    <p:sldId id="296" r:id="rId8"/>
    <p:sldId id="289" r:id="rId9"/>
    <p:sldId id="300" r:id="rId10"/>
    <p:sldId id="293" r:id="rId11"/>
    <p:sldId id="297" r:id="rId12"/>
    <p:sldId id="298" r:id="rId13"/>
    <p:sldId id="294" r:id="rId14"/>
    <p:sldId id="299" r:id="rId15"/>
    <p:sldId id="275" r:id="rId16"/>
    <p:sldId id="301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453801"/>
    <a:srgbClr val="524302"/>
    <a:srgbClr val="604700"/>
    <a:srgbClr val="352B0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fld id="{E5065EE8-71D4-4B09-B99E-6E965A5F8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74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74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1639-E5E2-4C1C-8C71-31405A329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1ED6-A15F-42E4-9149-0BC6E633D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7E27-833C-4367-88C5-46ADE855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0ADA-F4E7-472E-9D82-8C643C39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F276-95D5-41FA-9CFB-3F794C7A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3CEC-3E7A-449F-B5D8-70C2A167C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FB14E-6F14-46F2-83DE-0BB9DF77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DD1A-EA17-4DF4-8288-5BD18D985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EE8B-C3E2-4108-A972-E23FEE4B1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80089-23ED-4677-B1C4-F24760458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E5FEA-5A70-494C-9A9A-71D85782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86E8-E8EA-4447-96AF-E89C8593D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662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62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4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F6202DB5-EB52-4B37-B2C7-C681714F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64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4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4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4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Что такое деньг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98" cy="4143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714356"/>
            <a:ext cx="39290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1. Особый товар, который можно обменять на любые другие товары и услуги.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2. Надпись на монете.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3. Человек, коллекционирующий и изучающий монеты.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4. Бумажные деньги.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5. Денежная единица в России.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6. Накопление денег на дорогую покупку.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7. Другая сторона монеты.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8. Прямой обмен одних товаров на другие.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9. Достоинство монеты.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10. Сторона монеты, на которой изображён герб или портрет.</a:t>
            </a:r>
          </a:p>
          <a:p>
            <a:pPr lvl="0">
              <a:buClr>
                <a:srgbClr val="A47900"/>
              </a:buClr>
            </a:pPr>
            <a:r>
              <a:rPr lang="ru-RU" sz="1600" b="1" dirty="0">
                <a:effectLst/>
              </a:rPr>
              <a:t>11. Единая денежная единица в странах Европы.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63888" y="1828800"/>
            <a:ext cx="2816225" cy="9175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Центральный банк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0"/>
            <a:ext cx="17891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800600" y="3810000"/>
            <a:ext cx="3671888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Небанковские кредитные организации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943600" y="2284413"/>
            <a:ext cx="1600200" cy="1525587"/>
            <a:chOff x="3744" y="1439"/>
            <a:chExt cx="1008" cy="961"/>
          </a:xfrm>
        </p:grpSpPr>
        <p:sp>
          <p:nvSpPr>
            <p:cNvPr id="9233" name="Line 12"/>
            <p:cNvSpPr>
              <a:spLocks noChangeShapeType="1"/>
            </p:cNvSpPr>
            <p:nvPr/>
          </p:nvSpPr>
          <p:spPr bwMode="auto">
            <a:xfrm>
              <a:off x="3744" y="144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4742" y="1439"/>
              <a:ext cx="0" cy="9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ru-RU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447800" y="2286000"/>
            <a:ext cx="1752600" cy="1524000"/>
            <a:chOff x="912" y="1440"/>
            <a:chExt cx="1104" cy="960"/>
          </a:xfrm>
        </p:grpSpPr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 flipH="1">
              <a:off x="912" y="144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18" y="1440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ru-RU"/>
            </a:p>
          </p:txBody>
        </p:sp>
      </p:grp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00600"/>
            <a:ext cx="914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800600"/>
            <a:ext cx="914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76800"/>
            <a:ext cx="960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2363" y="4876800"/>
            <a:ext cx="9604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7763" y="4876800"/>
            <a:ext cx="9604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132138" y="1844675"/>
            <a:ext cx="2816225" cy="9175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Центральный банк</a:t>
            </a:r>
          </a:p>
        </p:txBody>
      </p:sp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914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38200" y="3810000"/>
            <a:ext cx="2424113" cy="1143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Банки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28662" y="142852"/>
            <a:ext cx="7543800" cy="504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Банковская система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nimBg="1" autoUpdateAnimBg="0"/>
      <p:bldP spid="16" grpId="0" animBg="1" autoUpdateAnimBg="0"/>
      <p:bldP spid="18" grpId="0" animBg="1" autoUpdateAnimBg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ozersk74.com/uploads/posts/2016-02/1454898491_imper600-450_1454685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00400" cy="2700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Bookman Old Style" pitchFamily="18" charset="0"/>
              </a:rPr>
              <a:t>История  развития банковской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Bookman Old Style" pitchFamily="18" charset="0"/>
              </a:rPr>
              <a:t>системы в России  </a:t>
            </a:r>
            <a:endParaRPr lang="ru-RU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980728"/>
            <a:ext cx="5148064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800" dirty="0" smtClean="0">
                <a:latin typeface="Bookman Old Style" pitchFamily="18" charset="0"/>
              </a:rPr>
              <a:t>Начало развития банковского дела в России можно отнести к первой половине XVIII столетия.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latin typeface="Bookman Old Style" pitchFamily="18" charset="0"/>
              </a:rPr>
              <a:t>Царствование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Анны </a:t>
            </a:r>
            <a:r>
              <a:rPr lang="ru-RU" sz="1800" b="1" dirty="0" err="1" smtClean="0">
                <a:solidFill>
                  <a:srgbClr val="C00000"/>
                </a:solidFill>
                <a:latin typeface="Bookman Old Style" pitchFamily="18" charset="0"/>
              </a:rPr>
              <a:t>Иоановны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800" dirty="0" smtClean="0">
                <a:latin typeface="Bookman Old Style" pitchFamily="18" charset="0"/>
              </a:rPr>
              <a:t>- в России существовала "Монетная контора", создание которой считается первым шагом к развитию банков и других кредитных учреждений. </a:t>
            </a:r>
          </a:p>
        </p:txBody>
      </p:sp>
      <p:pic>
        <p:nvPicPr>
          <p:cNvPr id="50180" name="Picture 4" descr="http://kalendar2017.ru/wp-content/uploads/2016/03/Empress-Elizabe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2801616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149080"/>
            <a:ext cx="475252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latin typeface="Bookman Old Style" pitchFamily="18" charset="0"/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1754 г.</a:t>
            </a:r>
            <a:r>
              <a:rPr lang="ru-RU" sz="1800" dirty="0" smtClean="0">
                <a:latin typeface="Bookman Old Style" pitchFamily="18" charset="0"/>
              </a:rPr>
              <a:t> По указанию царицы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Елизаветы Петровны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800" dirty="0" smtClean="0">
                <a:latin typeface="Bookman Old Style" pitchFamily="18" charset="0"/>
              </a:rPr>
              <a:t>были учреждены первые Дворянские Заемные Банки в Санкт-Петербурге и Москве, а также "Купеческий Банк" в Санкт-Петербурге, специально организованный для торговых людей.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uslide.ru/images/17/23411/736/img2.jpg"/>
          <p:cNvPicPr>
            <a:picLocks noChangeAspect="1" noChangeArrowheads="1"/>
          </p:cNvPicPr>
          <p:nvPr/>
        </p:nvPicPr>
        <p:blipFill>
          <a:blip r:embed="rId2" cstate="print"/>
          <a:srcRect l="11299" t="4109" r="2420" b="6871"/>
          <a:stretch>
            <a:fillRect/>
          </a:stretch>
        </p:blipFill>
        <p:spPr bwMode="auto">
          <a:xfrm>
            <a:off x="755576" y="332656"/>
            <a:ext cx="7632848" cy="59063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0"/>
            <a:ext cx="7772400" cy="81119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Центральный банк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4106860" cy="207170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    (</a:t>
            </a:r>
            <a:r>
              <a:rPr lang="en-US" sz="2000" b="1" i="1" dirty="0" smtClean="0">
                <a:effectLst/>
              </a:rPr>
              <a:t>central</a:t>
            </a:r>
            <a:r>
              <a:rPr lang="ru-RU" sz="2000" b="1" i="1" dirty="0" smtClean="0">
                <a:effectLst/>
              </a:rPr>
              <a:t> </a:t>
            </a:r>
            <a:r>
              <a:rPr lang="en-US" sz="2000" b="1" i="1" dirty="0" smtClean="0">
                <a:effectLst/>
              </a:rPr>
              <a:t>bank</a:t>
            </a:r>
            <a:r>
              <a:rPr lang="ru-RU" sz="2000" b="1" i="1" dirty="0" smtClean="0">
                <a:effectLst/>
              </a:rPr>
              <a:t>) </a:t>
            </a:r>
            <a:r>
              <a:rPr lang="ru-RU" sz="2000" b="1" dirty="0" smtClean="0">
                <a:effectLst/>
              </a:rPr>
              <a:t>—</a:t>
            </a:r>
            <a:r>
              <a:rPr lang="ru-RU" sz="2000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главный банк страны, который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имеет исключительное право на эмиссию  национальной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валюты и контролирует  деятельность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других банков</a:t>
            </a:r>
            <a:endParaRPr lang="en-US" sz="2000" b="1" dirty="0" smtClean="0">
              <a:effectLst/>
            </a:endParaRPr>
          </a:p>
        </p:txBody>
      </p:sp>
      <p:pic>
        <p:nvPicPr>
          <p:cNvPr id="11269" name="Picture 14" descr="p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5794"/>
            <a:ext cx="44656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5435600" y="5589588"/>
            <a:ext cx="2420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Банк России, Москва</a:t>
            </a: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ero50x.myjino.ru/allpic/13/16923-img_35.jpg"/>
          <p:cNvPicPr>
            <a:picLocks noChangeAspect="1" noChangeArrowheads="1"/>
          </p:cNvPicPr>
          <p:nvPr/>
        </p:nvPicPr>
        <p:blipFill>
          <a:blip r:embed="rId2" cstate="print"/>
          <a:srcRect l="50399" t="22400" r="3401" b="3401"/>
          <a:stretch>
            <a:fillRect/>
          </a:stretch>
        </p:blipFill>
        <p:spPr bwMode="auto">
          <a:xfrm>
            <a:off x="5004048" y="1916832"/>
            <a:ext cx="363589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zero50x.myjino.ru/allpic/13/16923-img_35.jpg"/>
          <p:cNvPicPr>
            <a:picLocks noChangeAspect="1" noChangeArrowheads="1"/>
          </p:cNvPicPr>
          <p:nvPr/>
        </p:nvPicPr>
        <p:blipFill>
          <a:blip r:embed="rId2" cstate="print"/>
          <a:srcRect l="2100" t="22400" r="51700" b="3401"/>
          <a:stretch>
            <a:fillRect/>
          </a:stretch>
        </p:blipFill>
        <p:spPr bwMode="auto">
          <a:xfrm>
            <a:off x="539552" y="1916832"/>
            <a:ext cx="381642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441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Bookman Old Style" pitchFamily="18" charset="0"/>
              </a:rPr>
              <a:t>Функции банков</a:t>
            </a:r>
            <a:endParaRPr lang="ru-RU" sz="36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2555776" y="908720"/>
            <a:ext cx="2016224" cy="936104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>
            <a:off x="4644008" y="908720"/>
            <a:ext cx="1656184" cy="1008112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14313"/>
            <a:ext cx="8229600" cy="1571625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современных национальных банков</a:t>
            </a:r>
            <a:b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1507" name="Picture 5" descr="J0194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25923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0" y="1412875"/>
            <a:ext cx="30591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Эмиссионные банки</a:t>
            </a:r>
          </a:p>
        </p:txBody>
      </p:sp>
      <p:pic>
        <p:nvPicPr>
          <p:cNvPr id="21509" name="Picture 8" descr="J0202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2492375"/>
            <a:ext cx="41052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WordArt 9"/>
          <p:cNvSpPr>
            <a:spLocks noChangeArrowheads="1" noChangeShapeType="1" noTextEdit="1"/>
          </p:cNvSpPr>
          <p:nvPr/>
        </p:nvSpPr>
        <p:spPr bwMode="auto">
          <a:xfrm rot="944505">
            <a:off x="5140325" y="3570288"/>
            <a:ext cx="2346325" cy="733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Коммерческие банки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0" y="5805488"/>
            <a:ext cx="309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Наличные деньги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2843213" y="3068638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Контроль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3492500" y="378936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Резервы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2771775" y="4437063"/>
            <a:ext cx="165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Кредиты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3851275" y="5516563"/>
            <a:ext cx="28082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Сбережения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граждан и фирм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6588125" y="5461000"/>
            <a:ext cx="25749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Кредиты</a:t>
            </a:r>
          </a:p>
          <a:p>
            <a:pPr>
              <a:lnSpc>
                <a:spcPts val="22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гражданам и</a:t>
            </a:r>
          </a:p>
          <a:p>
            <a:pPr>
              <a:lnSpc>
                <a:spcPts val="2200"/>
              </a:lnSpc>
              <a:defRPr/>
            </a:pPr>
            <a:r>
              <a:rPr lang="ru-RU" dirty="0">
                <a:solidFill>
                  <a:schemeClr val="bg2"/>
                </a:solidFill>
              </a:rPr>
              <a:t>  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фирмам</a:t>
            </a:r>
          </a:p>
        </p:txBody>
      </p:sp>
      <p:sp>
        <p:nvSpPr>
          <p:cNvPr id="11278" name="AutoShape 17"/>
          <p:cNvSpPr>
            <a:spLocks noChangeArrowheads="1"/>
          </p:cNvSpPr>
          <p:nvPr/>
        </p:nvSpPr>
        <p:spPr bwMode="auto">
          <a:xfrm rot="720586">
            <a:off x="4394200" y="3275013"/>
            <a:ext cx="647700" cy="431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9" name="AutoShape 18"/>
          <p:cNvSpPr>
            <a:spLocks noChangeArrowheads="1"/>
          </p:cNvSpPr>
          <p:nvPr/>
        </p:nvSpPr>
        <p:spPr bwMode="auto">
          <a:xfrm rot="20888378">
            <a:off x="4321175" y="4427538"/>
            <a:ext cx="647700" cy="431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80" name="AutoShape 20"/>
          <p:cNvSpPr>
            <a:spLocks noChangeArrowheads="1"/>
          </p:cNvSpPr>
          <p:nvPr/>
        </p:nvSpPr>
        <p:spPr bwMode="auto">
          <a:xfrm rot="10800000">
            <a:off x="2771775" y="3789363"/>
            <a:ext cx="576263" cy="431800"/>
          </a:xfrm>
          <a:prstGeom prst="notchedRightArrow">
            <a:avLst>
              <a:gd name="adj1" fmla="val 50000"/>
              <a:gd name="adj2" fmla="val 33364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81" name="AutoShape 21"/>
          <p:cNvSpPr>
            <a:spLocks noChangeArrowheads="1"/>
          </p:cNvSpPr>
          <p:nvPr/>
        </p:nvSpPr>
        <p:spPr bwMode="auto">
          <a:xfrm rot="-5400000">
            <a:off x="5363369" y="4942682"/>
            <a:ext cx="433387" cy="431800"/>
          </a:xfrm>
          <a:prstGeom prst="notchedRightArrow">
            <a:avLst>
              <a:gd name="adj1" fmla="val 50000"/>
              <a:gd name="adj2" fmla="val 2509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82" name="AutoShape 22"/>
          <p:cNvSpPr>
            <a:spLocks noChangeArrowheads="1"/>
          </p:cNvSpPr>
          <p:nvPr/>
        </p:nvSpPr>
        <p:spPr bwMode="auto">
          <a:xfrm rot="5400000">
            <a:off x="7666831" y="5085557"/>
            <a:ext cx="433387" cy="431800"/>
          </a:xfrm>
          <a:prstGeom prst="notchedRightArrow">
            <a:avLst>
              <a:gd name="adj1" fmla="val 50000"/>
              <a:gd name="adj2" fmla="val 2509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83" name="AutoShape 23"/>
          <p:cNvSpPr>
            <a:spLocks noChangeArrowheads="1"/>
          </p:cNvSpPr>
          <p:nvPr/>
        </p:nvSpPr>
        <p:spPr bwMode="auto">
          <a:xfrm rot="5400000">
            <a:off x="1570831" y="5144294"/>
            <a:ext cx="433388" cy="431800"/>
          </a:xfrm>
          <a:prstGeom prst="notchedRightArrow">
            <a:avLst>
              <a:gd name="adj1" fmla="val 50000"/>
              <a:gd name="adj2" fmla="val 2509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1" name="Picture 4" descr="kкартин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4143380"/>
            <a:ext cx="1500166" cy="127633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21688" cy="69215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банков </a:t>
            </a:r>
            <a:endParaRPr lang="ru-RU" sz="36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43" name="AutoShape 33"/>
          <p:cNvSpPr>
            <a:spLocks noChangeArrowheads="1"/>
          </p:cNvSpPr>
          <p:nvPr/>
        </p:nvSpPr>
        <p:spPr bwMode="auto">
          <a:xfrm>
            <a:off x="3059113" y="908050"/>
            <a:ext cx="2808287" cy="1439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9510"/>
              </a:gs>
              <a:gs pos="100000">
                <a:srgbClr val="484507"/>
              </a:gs>
            </a:gsLst>
            <a:path path="rect">
              <a:fillToRect r="100000" b="100000"/>
            </a:path>
          </a:gra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FFCC66"/>
              </a:solidFill>
            </a:endParaRPr>
          </a:p>
        </p:txBody>
      </p:sp>
      <p:sp>
        <p:nvSpPr>
          <p:cNvPr id="10244" name="AutoShape 34"/>
          <p:cNvSpPr>
            <a:spLocks noChangeArrowheads="1"/>
          </p:cNvSpPr>
          <p:nvPr/>
        </p:nvSpPr>
        <p:spPr bwMode="auto">
          <a:xfrm>
            <a:off x="0" y="2492375"/>
            <a:ext cx="3419475" cy="5048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245" name="AutoShape 35"/>
          <p:cNvSpPr>
            <a:spLocks noChangeArrowheads="1"/>
          </p:cNvSpPr>
          <p:nvPr/>
        </p:nvSpPr>
        <p:spPr bwMode="auto">
          <a:xfrm>
            <a:off x="0" y="3284538"/>
            <a:ext cx="34925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Инвестиционные</a:t>
            </a:r>
          </a:p>
        </p:txBody>
      </p:sp>
      <p:sp>
        <p:nvSpPr>
          <p:cNvPr id="10246" name="AutoShape 36"/>
          <p:cNvSpPr>
            <a:spLocks noChangeArrowheads="1"/>
          </p:cNvSpPr>
          <p:nvPr/>
        </p:nvSpPr>
        <p:spPr bwMode="auto">
          <a:xfrm>
            <a:off x="0" y="4221163"/>
            <a:ext cx="341947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Инновационные</a:t>
            </a:r>
          </a:p>
        </p:txBody>
      </p:sp>
      <p:sp>
        <p:nvSpPr>
          <p:cNvPr id="10247" name="AutoShape 37"/>
          <p:cNvSpPr>
            <a:spLocks noChangeArrowheads="1"/>
          </p:cNvSpPr>
          <p:nvPr/>
        </p:nvSpPr>
        <p:spPr bwMode="auto">
          <a:xfrm>
            <a:off x="0" y="5084763"/>
            <a:ext cx="3419475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Ипотечные</a:t>
            </a:r>
          </a:p>
        </p:txBody>
      </p:sp>
      <p:sp>
        <p:nvSpPr>
          <p:cNvPr id="10248" name="AutoShape 39"/>
          <p:cNvSpPr>
            <a:spLocks noChangeArrowheads="1"/>
          </p:cNvSpPr>
          <p:nvPr/>
        </p:nvSpPr>
        <p:spPr bwMode="auto">
          <a:xfrm>
            <a:off x="0" y="5949950"/>
            <a:ext cx="34194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Сберегательные</a:t>
            </a:r>
          </a:p>
        </p:txBody>
      </p:sp>
      <p:sp>
        <p:nvSpPr>
          <p:cNvPr id="10249" name="AutoShape 40"/>
          <p:cNvSpPr>
            <a:spLocks noChangeArrowheads="1"/>
          </p:cNvSpPr>
          <p:nvPr/>
        </p:nvSpPr>
        <p:spPr bwMode="auto">
          <a:xfrm>
            <a:off x="5651500" y="3500438"/>
            <a:ext cx="3241675" cy="1441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9900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7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Осуществляющие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функции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специализированных 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банков</a:t>
            </a:r>
          </a:p>
        </p:txBody>
      </p:sp>
      <p:sp>
        <p:nvSpPr>
          <p:cNvPr id="10250" name="AutoShape 41"/>
          <p:cNvSpPr>
            <a:spLocks noChangeArrowheads="1"/>
          </p:cNvSpPr>
          <p:nvPr/>
        </p:nvSpPr>
        <p:spPr bwMode="auto">
          <a:xfrm>
            <a:off x="5724525" y="2492375"/>
            <a:ext cx="309562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9900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Универсальные</a:t>
            </a:r>
          </a:p>
        </p:txBody>
      </p:sp>
      <p:sp>
        <p:nvSpPr>
          <p:cNvPr id="10251" name="Text Box 42"/>
          <p:cNvSpPr txBox="1">
            <a:spLocks noChangeArrowheads="1"/>
          </p:cNvSpPr>
          <p:nvPr/>
        </p:nvSpPr>
        <p:spPr bwMode="auto">
          <a:xfrm>
            <a:off x="2627313" y="1052513"/>
            <a:ext cx="3600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Bookman Old Style" pitchFamily="18" charset="0"/>
              </a:rPr>
              <a:t>Банки</a:t>
            </a:r>
            <a:r>
              <a:rPr lang="en-US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0252" name="Text Box 43"/>
          <p:cNvSpPr txBox="1">
            <a:spLocks noChangeArrowheads="1"/>
          </p:cNvSpPr>
          <p:nvPr/>
        </p:nvSpPr>
        <p:spPr bwMode="auto">
          <a:xfrm>
            <a:off x="0" y="2565400"/>
            <a:ext cx="356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Специализированные</a:t>
            </a:r>
          </a:p>
        </p:txBody>
      </p:sp>
      <p:sp>
        <p:nvSpPr>
          <p:cNvPr id="10253" name="AutoShape 50"/>
          <p:cNvSpPr>
            <a:spLocks noChangeArrowheads="1"/>
          </p:cNvSpPr>
          <p:nvPr/>
        </p:nvSpPr>
        <p:spPr bwMode="auto">
          <a:xfrm>
            <a:off x="3492500" y="2708275"/>
            <a:ext cx="287338" cy="647700"/>
          </a:xfrm>
          <a:prstGeom prst="curvedLeftArrow">
            <a:avLst>
              <a:gd name="adj1" fmla="val 45083"/>
              <a:gd name="adj2" fmla="val 90166"/>
              <a:gd name="adj3" fmla="val 33333"/>
            </a:avLst>
          </a:prstGeom>
          <a:solidFill>
            <a:srgbClr val="9C9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4" name="AutoShape 51"/>
          <p:cNvSpPr>
            <a:spLocks noChangeArrowheads="1"/>
          </p:cNvSpPr>
          <p:nvPr/>
        </p:nvSpPr>
        <p:spPr bwMode="auto">
          <a:xfrm>
            <a:off x="3563938" y="4508500"/>
            <a:ext cx="287337" cy="647700"/>
          </a:xfrm>
          <a:prstGeom prst="curvedLeftArrow">
            <a:avLst>
              <a:gd name="adj1" fmla="val 45083"/>
              <a:gd name="adj2" fmla="val 90166"/>
              <a:gd name="adj3" fmla="val 33333"/>
            </a:avLst>
          </a:prstGeom>
          <a:solidFill>
            <a:srgbClr val="9C9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5" name="AutoShape 52"/>
          <p:cNvSpPr>
            <a:spLocks noChangeArrowheads="1"/>
          </p:cNvSpPr>
          <p:nvPr/>
        </p:nvSpPr>
        <p:spPr bwMode="auto">
          <a:xfrm>
            <a:off x="3563938" y="3644900"/>
            <a:ext cx="287337" cy="647700"/>
          </a:xfrm>
          <a:prstGeom prst="curvedLeftArrow">
            <a:avLst>
              <a:gd name="adj1" fmla="val 45083"/>
              <a:gd name="adj2" fmla="val 90166"/>
              <a:gd name="adj3" fmla="val 33333"/>
            </a:avLst>
          </a:prstGeom>
          <a:solidFill>
            <a:srgbClr val="9C9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6" name="AutoShape 53"/>
          <p:cNvSpPr>
            <a:spLocks noChangeArrowheads="1"/>
          </p:cNvSpPr>
          <p:nvPr/>
        </p:nvSpPr>
        <p:spPr bwMode="auto">
          <a:xfrm>
            <a:off x="3563938" y="5516563"/>
            <a:ext cx="287337" cy="647700"/>
          </a:xfrm>
          <a:prstGeom prst="curvedLeftArrow">
            <a:avLst>
              <a:gd name="adj1" fmla="val 45083"/>
              <a:gd name="adj2" fmla="val 90166"/>
              <a:gd name="adj3" fmla="val 33333"/>
            </a:avLst>
          </a:prstGeom>
          <a:solidFill>
            <a:srgbClr val="9C9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7" name="AutoShape 54"/>
          <p:cNvSpPr>
            <a:spLocks noChangeArrowheads="1"/>
          </p:cNvSpPr>
          <p:nvPr/>
        </p:nvSpPr>
        <p:spPr bwMode="auto">
          <a:xfrm>
            <a:off x="5003800" y="2420938"/>
            <a:ext cx="576263" cy="576262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C9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8" name="AutoShape 55"/>
          <p:cNvSpPr>
            <a:spLocks noChangeArrowheads="1"/>
          </p:cNvSpPr>
          <p:nvPr/>
        </p:nvSpPr>
        <p:spPr bwMode="auto">
          <a:xfrm>
            <a:off x="5003800" y="3284538"/>
            <a:ext cx="576263" cy="576262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C9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614363" y="520700"/>
            <a:ext cx="8229600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pic>
        <p:nvPicPr>
          <p:cNvPr id="27651" name="Рисунок 1" descr="&amp;Scy;&amp;icy;&amp;mcy;&amp;pcy;&amp;acy;&amp;tcy;&amp;icy;&amp;chcy;&amp;ncy;&amp;ycy;&amp;iecy; &amp;scy;&amp;mcy;&amp;acy;&amp;jcy;&amp;lcy;&amp;icy;&amp;kcy;&amp;icy; &amp;Vcy;&amp;iecy;&amp;scy;&amp;iecy;&amp;lcy;&amp;ycy;&amp;iecy; &amp;Scy;&amp;mcy;&amp;acy;&amp;jcy;&amp;lcy;&amp;icy;&amp;kcy; &amp;pcy;&amp;rcy;&amp;icy;&amp;vcy;&amp;iecy;&amp;tcy;&amp;scy;&amp;tcy;&amp;vcy;&amp;ucy;&amp;iecy;&amp;t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87450" y="1385888"/>
            <a:ext cx="6985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313612" cy="86518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Благодарю за урок!</a:t>
            </a:r>
            <a:endParaRPr lang="ru-RU" sz="48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glass-jars-coins-savings-concept-8694100.jpg"/>
          <p:cNvPicPr>
            <a:picLocks noChangeAspect="1" noChangeArrowheads="1"/>
          </p:cNvPicPr>
          <p:nvPr/>
        </p:nvPicPr>
        <p:blipFill>
          <a:blip r:embed="rId2" cstate="print"/>
          <a:srcRect l="11000" t="13095" r="8333" b="46429"/>
          <a:stretch>
            <a:fillRect/>
          </a:stretch>
        </p:blipFill>
        <p:spPr bwMode="auto">
          <a:xfrm>
            <a:off x="0" y="214290"/>
            <a:ext cx="6286512" cy="2428892"/>
          </a:xfrm>
          <a:prstGeom prst="rect">
            <a:avLst/>
          </a:prstGeom>
          <a:noFill/>
        </p:spPr>
      </p:pic>
      <p:pic>
        <p:nvPicPr>
          <p:cNvPr id="61442" name="Picture 2" descr="http://agcon.ru/wp-content/uploads/2015/11/banka_tasima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3357562"/>
            <a:ext cx="4840961" cy="3124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://cristianstan.co/cc/phprestaurant/skin/images/menus/9544028_x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8645"/>
            <a:ext cx="5940425" cy="47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0"/>
            <a:ext cx="7807325" cy="10747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0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Тема урока: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14313" y="981075"/>
            <a:ext cx="8497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ru-RU" sz="4800" dirty="0">
                <a:solidFill>
                  <a:srgbClr val="800000"/>
                </a:solidFill>
                <a:latin typeface="Bookman Old Style" pitchFamily="18" charset="0"/>
              </a:rPr>
              <a:t>«</a:t>
            </a:r>
            <a:r>
              <a:rPr lang="ru-RU" sz="4800" dirty="0" smtClean="0">
                <a:solidFill>
                  <a:srgbClr val="800000"/>
                </a:solidFill>
                <a:latin typeface="Bookman Old Style" pitchFamily="18" charset="0"/>
              </a:rPr>
              <a:t>Банки. Банковская </a:t>
            </a:r>
            <a:r>
              <a:rPr lang="ru-RU" sz="4800" dirty="0">
                <a:solidFill>
                  <a:srgbClr val="800000"/>
                </a:solidFill>
                <a:latin typeface="Bookman Old Style" pitchFamily="18" charset="0"/>
              </a:rPr>
              <a:t>система»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ая круглая скобка 11"/>
          <p:cNvSpPr/>
          <p:nvPr/>
        </p:nvSpPr>
        <p:spPr bwMode="auto">
          <a:xfrm>
            <a:off x="3851920" y="3140968"/>
            <a:ext cx="432048" cy="1152128"/>
          </a:xfrm>
          <a:prstGeom prst="rightBracket">
            <a:avLst/>
          </a:prstGeom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Задание 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7" y="548680"/>
            <a:ext cx="705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Рассмотрите внимательно схему и назовите причины, которые привели к  появлению банков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3528" y="1916832"/>
            <a:ext cx="3528392" cy="4392488"/>
          </a:xfrm>
          <a:prstGeom prst="rect">
            <a:avLst/>
          </a:prstGeom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Предприниматель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Имеет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проект прибыльного использования средств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lang="ru-RU" sz="2000" baseline="0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lang="ru-RU" sz="2000" b="1" baseline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Нуждается</a:t>
            </a:r>
            <a:r>
              <a:rPr lang="ru-RU" sz="2000" baseline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lang="ru-RU" sz="2000" baseline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в денежных средствах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lang="ru-RU" sz="2000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Готов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поделиться доходами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за право использования заемных денег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220072" y="1916832"/>
            <a:ext cx="3528392" cy="4392488"/>
          </a:xfrm>
          <a:prstGeom prst="rect">
            <a:avLst/>
          </a:prstGeom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Владелец сбережений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lang="ru-RU" sz="2000" b="1" dirty="0" smtClean="0">
              <a:solidFill>
                <a:schemeClr val="tx1"/>
              </a:solidFill>
              <a:effectLst/>
              <a:latin typeface="Arial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Имеет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сбережения</a:t>
            </a:r>
          </a:p>
          <a:p>
            <a:pPr algn="ct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Нуждается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в доходе на сбережения</a:t>
            </a:r>
          </a:p>
          <a:p>
            <a:pPr algn="ct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Готов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воздержаться от потребления своих сбережений и разрешить использовать их за плату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авая круглая скобка 10"/>
          <p:cNvSpPr/>
          <p:nvPr/>
        </p:nvSpPr>
        <p:spPr bwMode="auto">
          <a:xfrm>
            <a:off x="4139952" y="3284984"/>
            <a:ext cx="73152" cy="914400"/>
          </a:xfrm>
          <a:prstGeom prst="rightBracke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Левая круглая скобка 12"/>
          <p:cNvSpPr/>
          <p:nvPr/>
        </p:nvSpPr>
        <p:spPr bwMode="auto">
          <a:xfrm>
            <a:off x="4788024" y="3140968"/>
            <a:ext cx="432048" cy="1152128"/>
          </a:xfrm>
          <a:prstGeom prst="leftBracket">
            <a:avLst/>
          </a:prstGeom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923928" y="3140968"/>
            <a:ext cx="1224136" cy="1152128"/>
          </a:xfrm>
          <a:prstGeom prst="ellipse">
            <a:avLst/>
          </a:prstGeom>
          <a:ln w="28575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БАНК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300192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3600" dirty="0" smtClean="0">
                <a:solidFill>
                  <a:srgbClr val="800000"/>
                </a:solidFill>
                <a:latin typeface="Bookman Old Style" pitchFamily="18" charset="0"/>
              </a:rPr>
              <a:t>История возникновения банков</a:t>
            </a:r>
          </a:p>
        </p:txBody>
      </p:sp>
      <p:pic>
        <p:nvPicPr>
          <p:cNvPr id="15362" name="Picture 2" descr="http://www.colors.life/upload/blogs/21/78/21781b804a7e996f5056f6da4e0f5cf5_RSZ_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5765"/>
            <a:ext cx="3954601" cy="2992235"/>
          </a:xfrm>
          <a:prstGeom prst="rect">
            <a:avLst/>
          </a:prstGeom>
          <a:noFill/>
        </p:spPr>
      </p:pic>
      <p:pic>
        <p:nvPicPr>
          <p:cNvPr id="15364" name="Picture 4" descr="http://bestnews.lv/_nw/16/27877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897871" cy="2808312"/>
          </a:xfrm>
          <a:prstGeom prst="rect">
            <a:avLst/>
          </a:prstGeom>
          <a:noFill/>
        </p:spPr>
      </p:pic>
      <p:pic>
        <p:nvPicPr>
          <p:cNvPr id="15366" name="Picture 6" descr="http://www.colors.life/upload/blogs/0f/0f/0f0f268eed5eb377df6ae83edb49f437_RSZ_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374441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Банк Анг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46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323528" y="2708920"/>
            <a:ext cx="4500594" cy="937319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Банк Англии</a:t>
            </a:r>
          </a:p>
        </p:txBody>
      </p:sp>
      <p:pic>
        <p:nvPicPr>
          <p:cNvPr id="5126" name="Picture 7" descr="Парижская бирж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7659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3995936" y="5848672"/>
            <a:ext cx="4752528" cy="1009328"/>
          </a:xfrm>
          <a:prstGeom prst="wave">
            <a:avLst>
              <a:gd name="adj1" fmla="val 13005"/>
              <a:gd name="adj2" fmla="val -2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Парижская биржа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908050"/>
            <a:ext cx="5761038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latin typeface="Bookman Old Style" pitchFamily="18" charset="0"/>
              </a:rPr>
              <a:t>    </a:t>
            </a:r>
            <a:r>
              <a:rPr lang="ru-RU" sz="2000" dirty="0">
                <a:solidFill>
                  <a:srgbClr val="524302"/>
                </a:solidFill>
                <a:latin typeface="Bookman Old Style" pitchFamily="18" charset="0"/>
              </a:rPr>
              <a:t>Но едва в хранилищах древних банков появились мешки с сокровищами, как в их сторону  обратился взор  местных предпринимателей – купцов и ремесленников. У них возник  вполне резонный вопрос: а нельзя  ли на время воспользоваться чужими сбережениями для расширения масштабов своих операций? Естественно, за плату!</a:t>
            </a:r>
          </a:p>
          <a:p>
            <a:pPr algn="just">
              <a:defRPr/>
            </a:pPr>
            <a:r>
              <a:rPr lang="en-US" sz="2000" dirty="0">
                <a:solidFill>
                  <a:srgbClr val="524302"/>
                </a:solidFill>
                <a:latin typeface="Bookman Old Style" pitchFamily="18" charset="0"/>
              </a:rPr>
              <a:t>   </a:t>
            </a:r>
            <a:r>
              <a:rPr lang="ru-RU" sz="2000" dirty="0">
                <a:solidFill>
                  <a:srgbClr val="524302"/>
                </a:solidFill>
                <a:latin typeface="Bookman Old Style" pitchFamily="18" charset="0"/>
              </a:rPr>
              <a:t>Так пересеклись интересы двух важнейших участников экономики – владельца сбережений и коммерсанта, нуждающегося в капитале для расширения своей деятельности. Именно этому и обязаны банки своим рождением.</a:t>
            </a:r>
          </a:p>
        </p:txBody>
      </p:sp>
      <p:pic>
        <p:nvPicPr>
          <p:cNvPr id="8195" name="Picture 2" descr="C:\Users\РИМ\Desktop\ЭКОНОМИКА 2011\9. ЭКОНОМИКА\деньги\Рисунок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773238"/>
            <a:ext cx="27178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28596" y="333375"/>
            <a:ext cx="82868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effectLst/>
                <a:latin typeface="Bookman Old Style" pitchFamily="18" charset="0"/>
              </a:rPr>
              <a:t>Банк</a:t>
            </a:r>
            <a:r>
              <a:rPr lang="ru-RU" sz="1800" b="1" dirty="0">
                <a:effectLst/>
                <a:latin typeface="Bookman Old Style" pitchFamily="18" charset="0"/>
              </a:rPr>
              <a:t> </a:t>
            </a:r>
            <a:r>
              <a:rPr lang="ru-RU" sz="1800" dirty="0" smtClean="0">
                <a:effectLst/>
                <a:latin typeface="Bookman Old Style" pitchFamily="18" charset="0"/>
              </a:rPr>
              <a:t>— это финансовые учреждения, которые сосредотачивают свободные денежные средства (вклады), предоставляют их во временное пользование в виде кредитов (займов, ссуд), посредничают во взаимных платежах и расчетах между предприятиями, учреждениями или отдельными лицами, выпускают денные бумаги и осуществляют другие операции.</a:t>
            </a:r>
          </a:p>
          <a:p>
            <a:pPr algn="just"/>
            <a:endParaRPr lang="ru-RU" sz="2000" dirty="0">
              <a:effectLst/>
              <a:latin typeface="Bookman Old Style" pitchFamily="18" charset="0"/>
            </a:endParaRPr>
          </a:p>
        </p:txBody>
      </p:sp>
      <p:pic>
        <p:nvPicPr>
          <p:cNvPr id="8195" name="Picture 2" descr="C:\Users\РИМ\Desktop\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2159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РИМ\Desktop\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25923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РИМ\Desktop\i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060575"/>
            <a:ext cx="25923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C:\Users\РИМ\Deskto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941888"/>
            <a:ext cx="1501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C:\Users\РИМ\Desktop\i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941888"/>
            <a:ext cx="16573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C:\Users\РИМ\Desktop\i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941888"/>
            <a:ext cx="1800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C:\Users\РИМ\Desktop\i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941888"/>
            <a:ext cx="1422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 descr="C:\Users\РИМ\Desktop\i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0138" y="4941888"/>
            <a:ext cx="14303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клю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0"/>
            <a:ext cx="338437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4538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Финансы играют огромную роль в структуре рыночных отношений и механизме их государственного регулирования. Любая страна должна поддерживать и строго контролировать свою банковскую систему и денежное обращение, чтобы не допускать развития бартера, с одной стороны и нарастания инфляции – с другой.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4">
      <a:dk1>
        <a:srgbClr val="000000"/>
      </a:dk1>
      <a:lt1>
        <a:srgbClr val="FDEB9D"/>
      </a:lt1>
      <a:dk2>
        <a:srgbClr val="000000"/>
      </a:dk2>
      <a:lt2>
        <a:srgbClr val="E0CE82"/>
      </a:lt2>
      <a:accent1>
        <a:srgbClr val="EAEAEA"/>
      </a:accent1>
      <a:accent2>
        <a:srgbClr val="C2B476"/>
      </a:accent2>
      <a:accent3>
        <a:srgbClr val="FEF3CC"/>
      </a:accent3>
      <a:accent4>
        <a:srgbClr val="000000"/>
      </a:accent4>
      <a:accent5>
        <a:srgbClr val="F3F3F3"/>
      </a:accent5>
      <a:accent6>
        <a:srgbClr val="B0A36A"/>
      </a:accent6>
      <a:hlink>
        <a:srgbClr val="A47900"/>
      </a:hlink>
      <a:folHlink>
        <a:srgbClr val="8C89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1539</TotalTime>
  <Words>499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Точки</vt:lpstr>
      <vt:lpstr>Слайд 1</vt:lpstr>
      <vt:lpstr>Слайд 2</vt:lpstr>
      <vt:lpstr>Тема урока:</vt:lpstr>
      <vt:lpstr>Слайд 4</vt:lpstr>
      <vt:lpstr>История возникновения банков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Центральный банк</vt:lpstr>
      <vt:lpstr>Слайд 14</vt:lpstr>
      <vt:lpstr>Структура современных национальных банков </vt:lpstr>
      <vt:lpstr>Виды банков </vt:lpstr>
      <vt:lpstr>Благодарю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Банки и банковская система</dc:subject>
  <dc:creator>Борзилова Т.П.</dc:creator>
  <cp:lastModifiedBy>User</cp:lastModifiedBy>
  <cp:revision>97</cp:revision>
  <dcterms:created xsi:type="dcterms:W3CDTF">2008-11-12T15:44:14Z</dcterms:created>
  <dcterms:modified xsi:type="dcterms:W3CDTF">2017-01-28T07:56:34Z</dcterms:modified>
</cp:coreProperties>
</file>