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5A6E-084F-4BA8-ABDA-1E4330443D8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4961-82E6-4363-A44C-A22E276E6A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6183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5A6E-084F-4BA8-ABDA-1E4330443D8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4961-82E6-4363-A44C-A22E276E6A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90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5A6E-084F-4BA8-ABDA-1E4330443D8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4961-82E6-4363-A44C-A22E276E6A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423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5A6E-084F-4BA8-ABDA-1E4330443D8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4961-82E6-4363-A44C-A22E276E6A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941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5A6E-084F-4BA8-ABDA-1E4330443D8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4961-82E6-4363-A44C-A22E276E6A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647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5A6E-084F-4BA8-ABDA-1E4330443D8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4961-82E6-4363-A44C-A22E276E6A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336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5A6E-084F-4BA8-ABDA-1E4330443D8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4961-82E6-4363-A44C-A22E276E6A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719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5A6E-084F-4BA8-ABDA-1E4330443D8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4961-82E6-4363-A44C-A22E276E6A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13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5A6E-084F-4BA8-ABDA-1E4330443D8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4961-82E6-4363-A44C-A22E276E6A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223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5A6E-084F-4BA8-ABDA-1E4330443D8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4961-82E6-4363-A44C-A22E276E6A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752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65A6E-084F-4BA8-ABDA-1E4330443D8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4961-82E6-4363-A44C-A22E276E6A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237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65A6E-084F-4BA8-ABDA-1E4330443D88}" type="datetimeFigureOut">
              <a:rPr lang="ru-RU" smtClean="0"/>
              <a:t>27.01.2017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C4961-82E6-4363-A44C-A22E276E6A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9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75763" y="294926"/>
            <a:ext cx="10766737" cy="63641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КГБУ ДПО «Алтайский краевой институт повышения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квалификации работников образования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занятия по программе дополнительного образования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«Финансовая грамотность»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Семейный </a:t>
            </a:r>
            <a:r>
              <a:rPr lang="ru-RU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бюджет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4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Авторы составители: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Прищепа Вера Михайловна, воспитатель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КГБУ «Романовский центр помощи детям,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оставшимся без попечения родителей» 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Юсупова Наталья Александровна, воспитатель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КГБУ «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Яровской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центр помощи детям,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оставшимся без попечения родителей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Барнаул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28.01.2017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http://vvedenkashkola.ucoz.ru/5/viktorin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46088">
            <a:off x="1675281" y="3011055"/>
            <a:ext cx="2381563" cy="2843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7580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36372" y="201979"/>
            <a:ext cx="10032641" cy="671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Тема: «СЕМЕЙНЫЙ БЮДЖЕТ»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Цель: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приобретение опыта применения полученных знаний и умений для решения элементарных вопросов в области экономики семьи.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Образовательная: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познакомить детей с понятиями: «семейный бюджет», закрепить понятия «доходы», «расходы»; формировать умения ориентироваться в простых вопросах семейной экономики;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Развивающая: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развивать интерес к экономической сфере жизнедеятельности; логическое мышление;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Воспитательная: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формировать навыки культуры потребления, ответственности и экономности.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Коррекционно</a:t>
            </a:r>
            <a:r>
              <a:rPr lang="ru-RU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развивающая: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коррекция мышления.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Возрастная направленность: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12 - 14 лет.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Материально техническое обеспечение: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интерактивная доска, ноутбук, магнитная доска, магниты, наглядный материал, раздаточный материал (фломастеры, бумага формат А4), дидактический материал (набор букв, кроссворд), музыкальное сопровождение.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Прогнозируемый результат: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познакомятся с понятиями (бюджет, семейный бюджет, основные и неосновные доходы), повысят уровень логического мышления и финансовой грамотности, улучшат свои коммуникативные способности и приобретут навыки работы в коллективе.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6507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65668" y="285236"/>
            <a:ext cx="9144000" cy="719315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ДИДАКТИЧЕСКАЯ СТРУКТУРА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272932"/>
              </p:ext>
            </p:extLst>
          </p:nvPr>
        </p:nvGraphicFramePr>
        <p:xfrm>
          <a:off x="1432623" y="1056014"/>
          <a:ext cx="9610090" cy="56525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10090"/>
              </a:tblGrid>
              <a:tr h="137307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</a:rPr>
                        <a:t>1. </a:t>
                      </a:r>
                      <a:r>
                        <a:rPr lang="ru-RU" sz="4000" dirty="0" smtClean="0">
                          <a:effectLst/>
                        </a:rPr>
                        <a:t>Организационный </a:t>
                      </a:r>
                      <a:r>
                        <a:rPr lang="ru-RU" sz="4000" dirty="0">
                          <a:effectLst/>
                        </a:rPr>
                        <a:t>момент.</a:t>
                      </a:r>
                      <a:endParaRPr lang="ru-RU" sz="3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</a:rPr>
                        <a:t> 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0942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</a:rPr>
                        <a:t>2 </a:t>
                      </a:r>
                      <a:r>
                        <a:rPr lang="ru-RU" sz="4000" dirty="0" smtClean="0">
                          <a:effectLst/>
                        </a:rPr>
                        <a:t>Опрос воспитанников</a:t>
                      </a:r>
                      <a:r>
                        <a:rPr lang="ru-RU" sz="4000" dirty="0">
                          <a:effectLst/>
                        </a:rPr>
                        <a:t>.</a:t>
                      </a:r>
                      <a:endParaRPr lang="ru-RU" sz="3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</a:rPr>
                        <a:t> 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073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4000">
                          <a:effectLst/>
                        </a:rPr>
                        <a:t>3 Изучение нового материала.</a:t>
                      </a:r>
                      <a:endParaRPr lang="ru-RU" sz="32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</a:rPr>
                        <a:t> </a:t>
                      </a:r>
                      <a:endParaRPr lang="ru-RU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073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4000">
                          <a:effectLst/>
                        </a:rPr>
                        <a:t>4 Закрепление нового материала</a:t>
                      </a:r>
                      <a:endParaRPr lang="ru-RU" sz="32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</a:rPr>
                        <a:t> </a:t>
                      </a:r>
                      <a:endParaRPr lang="ru-RU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007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</a:rPr>
                        <a:t>5 Задание для самостоятельной работы.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0954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07335" y="117811"/>
            <a:ext cx="9144000" cy="835226"/>
          </a:xfrm>
        </p:spPr>
        <p:txBody>
          <a:bodyPr>
            <a:normAutofit/>
          </a:bodyPr>
          <a:lstStyle/>
          <a:p>
            <a:r>
              <a:rPr lang="ru-RU" sz="4400" b="1" i="1" dirty="0" smtClean="0">
                <a:solidFill>
                  <a:srgbClr val="FF0000"/>
                </a:solidFill>
              </a:rPr>
              <a:t>Методы и приемы  </a:t>
            </a:r>
            <a:endParaRPr lang="ru-RU" sz="4400" b="1" i="1" dirty="0">
              <a:solidFill>
                <a:srgbClr val="FF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5760543"/>
              </p:ext>
            </p:extLst>
          </p:nvPr>
        </p:nvGraphicFramePr>
        <p:xfrm>
          <a:off x="940157" y="981327"/>
          <a:ext cx="10959921" cy="57028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59921"/>
              </a:tblGrid>
              <a:tr h="6133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Создание эмоционального настроя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75" marR="14275" marT="0" marB="0"/>
                </a:tc>
              </a:tr>
              <a:tr h="12551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Фронтальный </a:t>
                      </a:r>
                      <a:r>
                        <a:rPr lang="ru-RU" sz="3600" dirty="0" smtClean="0">
                          <a:effectLst/>
                        </a:rPr>
                        <a:t>опрос</a:t>
                      </a:r>
                      <a:endParaRPr lang="ru-RU" sz="32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Дидактическая игра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75" marR="14275" marT="0" marB="0"/>
                </a:tc>
              </a:tr>
              <a:tr h="25388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Создание ситуации успеха</a:t>
                      </a:r>
                      <a:endParaRPr lang="ru-RU" sz="3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Создание проблемной </a:t>
                      </a:r>
                      <a:r>
                        <a:rPr lang="ru-RU" sz="3600" dirty="0" smtClean="0">
                          <a:effectLst/>
                        </a:rPr>
                        <a:t>ситуации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</a:rPr>
                        <a:t>Решение задачи</a:t>
                      </a:r>
                      <a:endParaRPr lang="ru-RU" sz="3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Беседа </a:t>
                      </a:r>
                      <a:endParaRPr lang="ru-RU" sz="3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</a:rPr>
                        <a:t>Повторение </a:t>
                      </a:r>
                      <a:r>
                        <a:rPr lang="ru-RU" sz="3600" dirty="0">
                          <a:effectLst/>
                        </a:rPr>
                        <a:t>ранее изученного материала</a:t>
                      </a:r>
                      <a:r>
                        <a:rPr lang="ru-RU" sz="3600" dirty="0" smtClean="0">
                          <a:effectLst/>
                        </a:rPr>
                        <a:t>.</a:t>
                      </a:r>
                      <a:endParaRPr lang="ru-RU" sz="3200" dirty="0">
                        <a:effectLst/>
                      </a:endParaRPr>
                    </a:p>
                  </a:txBody>
                  <a:tcPr marL="14275" marR="14275" marT="0" marB="0"/>
                </a:tc>
              </a:tr>
              <a:tr h="6133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Разгадывание </a:t>
                      </a:r>
                      <a:r>
                        <a:rPr lang="ru-RU" sz="3600" dirty="0" smtClean="0">
                          <a:effectLst/>
                        </a:rPr>
                        <a:t>кроссворда</a:t>
                      </a:r>
                      <a:endParaRPr lang="ru-RU" sz="3200" dirty="0">
                        <a:effectLst/>
                      </a:endParaRPr>
                    </a:p>
                  </a:txBody>
                  <a:tcPr marL="14275" marR="14275" marT="0" marB="0"/>
                </a:tc>
              </a:tr>
              <a:tr h="60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75" marR="1427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3756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66423" y="462497"/>
            <a:ext cx="993819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>
                <a:latin typeface="Times New Roman" panose="02020603050405020304" pitchFamily="18" charset="0"/>
                <a:ea typeface="Calibri" panose="020F0502020204030204" pitchFamily="34" charset="0"/>
              </a:rPr>
              <a:t>Игра – диалог «Доход-расход</a:t>
            </a:r>
            <a:r>
              <a:rPr lang="ru-RU" sz="5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».</a:t>
            </a:r>
          </a:p>
          <a:p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Задача. «Неправильная игра»</a:t>
            </a:r>
          </a:p>
          <a:p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Кроссворд.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http://www.espresso-id.ru/local/images/espr/_jpg_14376618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2274" y="2810591"/>
            <a:ext cx="5524500" cy="379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3037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158" y="169506"/>
            <a:ext cx="10303098" cy="6350894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999767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20836813">
            <a:off x="-715177" y="529933"/>
            <a:ext cx="9144000" cy="3720093"/>
          </a:xfrm>
          <a:scene3d>
            <a:camera prst="perspectiveContrastingRightFacing"/>
            <a:lightRig rig="threePt" dir="t"/>
          </a:scene3d>
        </p:spPr>
        <p:txBody>
          <a:bodyPr>
            <a:noAutofit/>
          </a:bodyPr>
          <a:lstStyle/>
          <a:p>
            <a:r>
              <a:rPr lang="ru-RU" sz="115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15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15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15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15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15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15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</a:t>
            </a:r>
            <a:endParaRPr lang="ru-RU" sz="115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2" name="Picture 2" descr="http://bigslide.ru/images/7/6451/831/img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766" t="23929" r="2766" b="4124"/>
          <a:stretch/>
        </p:blipFill>
        <p:spPr bwMode="auto">
          <a:xfrm rot="20050356">
            <a:off x="5969944" y="2037605"/>
            <a:ext cx="5512454" cy="3552333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69651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242</Words>
  <Application>Microsoft Office PowerPoint</Application>
  <PresentationFormat>Широкоэкранный</PresentationFormat>
  <Paragraphs>55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ДИДАКТИЧЕСКАЯ СТРУКТУРА</vt:lpstr>
      <vt:lpstr>Методы и приемы  </vt:lpstr>
      <vt:lpstr>Презентация PowerPoint</vt:lpstr>
      <vt:lpstr>Презентация PowerPoint</vt:lpstr>
      <vt:lpstr>   СПАСИБО ЗА ВНИМАНИЕ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Вера</dc:creator>
  <cp:lastModifiedBy>Вера</cp:lastModifiedBy>
  <cp:revision>8</cp:revision>
  <dcterms:created xsi:type="dcterms:W3CDTF">2017-01-26T16:28:18Z</dcterms:created>
  <dcterms:modified xsi:type="dcterms:W3CDTF">2017-01-27T15:32:05Z</dcterms:modified>
</cp:coreProperties>
</file>