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88" r:id="rId2"/>
    <p:sldId id="303" r:id="rId3"/>
    <p:sldId id="289" r:id="rId4"/>
    <p:sldId id="290" r:id="rId5"/>
    <p:sldId id="295" r:id="rId6"/>
    <p:sldId id="291" r:id="rId7"/>
    <p:sldId id="296" r:id="rId8"/>
    <p:sldId id="298" r:id="rId9"/>
    <p:sldId id="292" r:id="rId10"/>
    <p:sldId id="297" r:id="rId11"/>
    <p:sldId id="293" r:id="rId12"/>
    <p:sldId id="299" r:id="rId13"/>
    <p:sldId id="300" r:id="rId14"/>
    <p:sldId id="266" r:id="rId15"/>
    <p:sldId id="301" r:id="rId16"/>
    <p:sldId id="28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302" r:id="rId27"/>
    <p:sldId id="285" r:id="rId28"/>
    <p:sldId id="282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58"/>
          <p:cNvSpPr>
            <a:spLocks/>
          </p:cNvSpPr>
          <p:nvPr/>
        </p:nvSpPr>
        <p:spPr bwMode="gray">
          <a:xfrm>
            <a:off x="5321300" y="115888"/>
            <a:ext cx="3822700" cy="6765925"/>
          </a:xfrm>
          <a:custGeom>
            <a:avLst/>
            <a:gdLst/>
            <a:ahLst/>
            <a:cxnLst>
              <a:cxn ang="0">
                <a:pos x="882" y="17"/>
              </a:cxn>
              <a:cxn ang="0">
                <a:pos x="2105" y="2560"/>
              </a:cxn>
              <a:cxn ang="0">
                <a:pos x="0" y="4344"/>
              </a:cxn>
              <a:cxn ang="0">
                <a:pos x="1242" y="4352"/>
              </a:cxn>
              <a:cxn ang="0">
                <a:pos x="2336" y="2584"/>
              </a:cxn>
              <a:cxn ang="0">
                <a:pos x="1186" y="0"/>
              </a:cxn>
              <a:cxn ang="0">
                <a:pos x="882" y="17"/>
              </a:cxn>
            </a:cxnLst>
            <a:rect l="0" t="0" r="r" b="b"/>
            <a:pathLst>
              <a:path w="2502" h="4352">
                <a:moveTo>
                  <a:pt x="882" y="17"/>
                </a:moveTo>
                <a:cubicBezTo>
                  <a:pt x="2077" y="287"/>
                  <a:pt x="2361" y="1554"/>
                  <a:pt x="2105" y="2560"/>
                </a:cubicBezTo>
                <a:cubicBezTo>
                  <a:pt x="1849" y="3566"/>
                  <a:pt x="905" y="3993"/>
                  <a:pt x="0" y="4344"/>
                </a:cubicBezTo>
                <a:lnTo>
                  <a:pt x="1242" y="4352"/>
                </a:lnTo>
                <a:cubicBezTo>
                  <a:pt x="1563" y="4096"/>
                  <a:pt x="2205" y="3360"/>
                  <a:pt x="2336" y="2584"/>
                </a:cubicBezTo>
                <a:cubicBezTo>
                  <a:pt x="2468" y="1808"/>
                  <a:pt x="2502" y="416"/>
                  <a:pt x="1186" y="0"/>
                </a:cubicBezTo>
                <a:lnTo>
                  <a:pt x="882" y="17"/>
                </a:lnTo>
                <a:close/>
              </a:path>
            </a:pathLst>
          </a:custGeom>
          <a:gradFill rotWithShape="1">
            <a:gsLst>
              <a:gs pos="0">
                <a:srgbClr val="99FA72">
                  <a:gamma/>
                  <a:tint val="27451"/>
                  <a:invGamma/>
                </a:srgbClr>
              </a:gs>
              <a:gs pos="100000">
                <a:srgbClr val="99FA7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  <a:scene3d>
            <a:camera prst="legacyPerspectiveTopRight"/>
            <a:lightRig rig="legacyFlat4" dir="b"/>
          </a:scene3d>
          <a:sp3d extrusionH="354000" prstMaterial="legacyMetal">
            <a:bevelT w="13500" h="13500" prst="angle"/>
            <a:bevelB w="13500" h="13500" prst="angle"/>
            <a:extrusionClr>
              <a:srgbClr val="258F39"/>
            </a:extrusionClr>
          </a:sp3d>
        </p:spPr>
        <p:txBody>
          <a:bodyPr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grpSp>
        <p:nvGrpSpPr>
          <p:cNvPr id="5" name="Group 79"/>
          <p:cNvGrpSpPr>
            <a:grpSpLocks/>
          </p:cNvGrpSpPr>
          <p:nvPr/>
        </p:nvGrpSpPr>
        <p:grpSpPr bwMode="auto">
          <a:xfrm>
            <a:off x="755650" y="1196975"/>
            <a:ext cx="7848600" cy="4859338"/>
            <a:chOff x="96" y="509"/>
            <a:chExt cx="5328" cy="3567"/>
          </a:xfrm>
        </p:grpSpPr>
        <p:grpSp>
          <p:nvGrpSpPr>
            <p:cNvPr id="6" name="Group 80"/>
            <p:cNvGrpSpPr>
              <a:grpSpLocks/>
            </p:cNvGrpSpPr>
            <p:nvPr/>
          </p:nvGrpSpPr>
          <p:grpSpPr bwMode="auto">
            <a:xfrm>
              <a:off x="252" y="509"/>
              <a:ext cx="630" cy="3548"/>
              <a:chOff x="252" y="509"/>
              <a:chExt cx="630" cy="3548"/>
            </a:xfrm>
          </p:grpSpPr>
          <p:sp>
            <p:nvSpPr>
              <p:cNvPr id="53" name="Line 81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4" name="Line 82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5" name="Line 83"/>
              <p:cNvSpPr>
                <a:spLocks noChangeShapeType="1"/>
              </p:cNvSpPr>
              <p:nvPr/>
            </p:nvSpPr>
            <p:spPr bwMode="auto">
              <a:xfrm flipV="1">
                <a:off x="671" y="528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6" name="Line 84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7" name="Group 85"/>
            <p:cNvGrpSpPr>
              <a:grpSpLocks/>
            </p:cNvGrpSpPr>
            <p:nvPr/>
          </p:nvGrpSpPr>
          <p:grpSpPr bwMode="auto">
            <a:xfrm rot="5400000">
              <a:off x="1162" y="-387"/>
              <a:ext cx="3195" cy="5328"/>
              <a:chOff x="1636" y="772"/>
              <a:chExt cx="3663" cy="4098"/>
            </a:xfrm>
          </p:grpSpPr>
          <p:grpSp>
            <p:nvGrpSpPr>
              <p:cNvPr id="33" name="Group 86"/>
              <p:cNvGrpSpPr>
                <a:grpSpLocks/>
              </p:cNvGrpSpPr>
              <p:nvPr/>
            </p:nvGrpSpPr>
            <p:grpSpPr bwMode="auto">
              <a:xfrm>
                <a:off x="1636" y="783"/>
                <a:ext cx="734" cy="4087"/>
                <a:chOff x="1636" y="783"/>
                <a:chExt cx="734" cy="4087"/>
              </a:xfrm>
            </p:grpSpPr>
            <p:sp>
              <p:nvSpPr>
                <p:cNvPr id="49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1636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50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1881" y="782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51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2123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52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2369" y="818"/>
                  <a:ext cx="0" cy="4046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  <p:grpSp>
            <p:nvGrpSpPr>
              <p:cNvPr id="34" name="Group 91"/>
              <p:cNvGrpSpPr>
                <a:grpSpLocks/>
              </p:cNvGrpSpPr>
              <p:nvPr/>
            </p:nvGrpSpPr>
            <p:grpSpPr bwMode="auto">
              <a:xfrm>
                <a:off x="2606" y="772"/>
                <a:ext cx="734" cy="4087"/>
                <a:chOff x="1636" y="783"/>
                <a:chExt cx="734" cy="4087"/>
              </a:xfrm>
            </p:grpSpPr>
            <p:sp>
              <p:nvSpPr>
                <p:cNvPr id="45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1636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46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1881" y="783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47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2124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48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2370" y="818"/>
                  <a:ext cx="0" cy="4046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  <p:grpSp>
            <p:nvGrpSpPr>
              <p:cNvPr id="35" name="Group 96"/>
              <p:cNvGrpSpPr>
                <a:grpSpLocks/>
              </p:cNvGrpSpPr>
              <p:nvPr/>
            </p:nvGrpSpPr>
            <p:grpSpPr bwMode="auto">
              <a:xfrm>
                <a:off x="3595" y="783"/>
                <a:ext cx="734" cy="4087"/>
                <a:chOff x="1636" y="783"/>
                <a:chExt cx="734" cy="4087"/>
              </a:xfrm>
            </p:grpSpPr>
            <p:sp>
              <p:nvSpPr>
                <p:cNvPr id="41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1635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42" name="Line 98"/>
                <p:cNvSpPr>
                  <a:spLocks noChangeShapeType="1"/>
                </p:cNvSpPr>
                <p:nvPr/>
              </p:nvSpPr>
              <p:spPr bwMode="auto">
                <a:xfrm flipV="1">
                  <a:off x="1881" y="782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43" name="Line 99"/>
                <p:cNvSpPr>
                  <a:spLocks noChangeShapeType="1"/>
                </p:cNvSpPr>
                <p:nvPr/>
              </p:nvSpPr>
              <p:spPr bwMode="auto">
                <a:xfrm flipV="1">
                  <a:off x="2124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44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2370" y="818"/>
                  <a:ext cx="0" cy="4046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  <p:grpSp>
            <p:nvGrpSpPr>
              <p:cNvPr id="36" name="Group 101"/>
              <p:cNvGrpSpPr>
                <a:grpSpLocks/>
              </p:cNvGrpSpPr>
              <p:nvPr/>
            </p:nvGrpSpPr>
            <p:grpSpPr bwMode="auto">
              <a:xfrm>
                <a:off x="4565" y="772"/>
                <a:ext cx="734" cy="4087"/>
                <a:chOff x="1636" y="783"/>
                <a:chExt cx="734" cy="4087"/>
              </a:xfrm>
            </p:grpSpPr>
            <p:sp>
              <p:nvSpPr>
                <p:cNvPr id="37" name="Line 102"/>
                <p:cNvSpPr>
                  <a:spLocks noChangeShapeType="1"/>
                </p:cNvSpPr>
                <p:nvPr/>
              </p:nvSpPr>
              <p:spPr bwMode="auto">
                <a:xfrm flipV="1">
                  <a:off x="1636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38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1882" y="783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39" name="Line 104"/>
                <p:cNvSpPr>
                  <a:spLocks noChangeShapeType="1"/>
                </p:cNvSpPr>
                <p:nvPr/>
              </p:nvSpPr>
              <p:spPr bwMode="auto">
                <a:xfrm flipV="1">
                  <a:off x="2124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40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2370" y="818"/>
                  <a:ext cx="0" cy="4046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</p:grpSp>
        <p:grpSp>
          <p:nvGrpSpPr>
            <p:cNvPr id="8" name="Group 106"/>
            <p:cNvGrpSpPr>
              <a:grpSpLocks/>
            </p:cNvGrpSpPr>
            <p:nvPr/>
          </p:nvGrpSpPr>
          <p:grpSpPr bwMode="auto">
            <a:xfrm>
              <a:off x="1104" y="528"/>
              <a:ext cx="630" cy="3548"/>
              <a:chOff x="252" y="509"/>
              <a:chExt cx="630" cy="3548"/>
            </a:xfrm>
          </p:grpSpPr>
          <p:sp>
            <p:nvSpPr>
              <p:cNvPr id="29" name="Line 107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" name="Line 10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1" name="Line 109"/>
              <p:cNvSpPr>
                <a:spLocks noChangeShapeType="1"/>
              </p:cNvSpPr>
              <p:nvPr/>
            </p:nvSpPr>
            <p:spPr bwMode="auto">
              <a:xfrm flipV="1">
                <a:off x="672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2" name="Line 11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9" name="Group 111"/>
            <p:cNvGrpSpPr>
              <a:grpSpLocks/>
            </p:cNvGrpSpPr>
            <p:nvPr/>
          </p:nvGrpSpPr>
          <p:grpSpPr bwMode="auto">
            <a:xfrm>
              <a:off x="1968" y="528"/>
              <a:ext cx="630" cy="3548"/>
              <a:chOff x="252" y="509"/>
              <a:chExt cx="630" cy="3548"/>
            </a:xfrm>
          </p:grpSpPr>
          <p:sp>
            <p:nvSpPr>
              <p:cNvPr id="25" name="Line 112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6" name="Line 113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7" name="Line 114"/>
              <p:cNvSpPr>
                <a:spLocks noChangeShapeType="1"/>
              </p:cNvSpPr>
              <p:nvPr/>
            </p:nvSpPr>
            <p:spPr bwMode="auto">
              <a:xfrm flipV="1">
                <a:off x="672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8" name="Line 115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10" name="Group 116"/>
            <p:cNvGrpSpPr>
              <a:grpSpLocks/>
            </p:cNvGrpSpPr>
            <p:nvPr/>
          </p:nvGrpSpPr>
          <p:grpSpPr bwMode="auto">
            <a:xfrm>
              <a:off x="2832" y="528"/>
              <a:ext cx="630" cy="3548"/>
              <a:chOff x="252" y="509"/>
              <a:chExt cx="630" cy="3548"/>
            </a:xfrm>
          </p:grpSpPr>
          <p:sp>
            <p:nvSpPr>
              <p:cNvPr id="21" name="Line 117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2" name="Line 11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3" name="Line 119"/>
              <p:cNvSpPr>
                <a:spLocks noChangeShapeType="1"/>
              </p:cNvSpPr>
              <p:nvPr/>
            </p:nvSpPr>
            <p:spPr bwMode="auto">
              <a:xfrm flipV="1">
                <a:off x="671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4" name="Line 12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11" name="Group 121"/>
            <p:cNvGrpSpPr>
              <a:grpSpLocks/>
            </p:cNvGrpSpPr>
            <p:nvPr/>
          </p:nvGrpSpPr>
          <p:grpSpPr bwMode="auto">
            <a:xfrm>
              <a:off x="3659" y="528"/>
              <a:ext cx="630" cy="3548"/>
              <a:chOff x="252" y="509"/>
              <a:chExt cx="630" cy="3548"/>
            </a:xfrm>
          </p:grpSpPr>
          <p:sp>
            <p:nvSpPr>
              <p:cNvPr id="17" name="Line 122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8" name="Line 12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9" name="Line 124"/>
              <p:cNvSpPr>
                <a:spLocks noChangeShapeType="1"/>
              </p:cNvSpPr>
              <p:nvPr/>
            </p:nvSpPr>
            <p:spPr bwMode="auto">
              <a:xfrm flipV="1">
                <a:off x="672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0" name="Line 125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12" name="Group 126"/>
            <p:cNvGrpSpPr>
              <a:grpSpLocks/>
            </p:cNvGrpSpPr>
            <p:nvPr/>
          </p:nvGrpSpPr>
          <p:grpSpPr bwMode="auto">
            <a:xfrm>
              <a:off x="4505" y="528"/>
              <a:ext cx="630" cy="3548"/>
              <a:chOff x="252" y="509"/>
              <a:chExt cx="630" cy="3548"/>
            </a:xfrm>
          </p:grpSpPr>
          <p:sp>
            <p:nvSpPr>
              <p:cNvPr id="13" name="Line 127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4" name="Line 12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5" name="Line 129"/>
              <p:cNvSpPr>
                <a:spLocks noChangeShapeType="1"/>
              </p:cNvSpPr>
              <p:nvPr/>
            </p:nvSpPr>
            <p:spPr bwMode="auto">
              <a:xfrm flipV="1">
                <a:off x="672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6" name="Line 13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</p:grpSp>
      <p:sp>
        <p:nvSpPr>
          <p:cNvPr id="57" name="Rectangle 54"/>
          <p:cNvSpPr>
            <a:spLocks noChangeArrowheads="1"/>
          </p:cNvSpPr>
          <p:nvPr/>
        </p:nvSpPr>
        <p:spPr bwMode="gray">
          <a:xfrm>
            <a:off x="1187450" y="5516563"/>
            <a:ext cx="742950" cy="742950"/>
          </a:xfrm>
          <a:prstGeom prst="rect">
            <a:avLst/>
          </a:prstGeom>
          <a:gradFill rotWithShape="1">
            <a:gsLst>
              <a:gs pos="0">
                <a:srgbClr val="99FA72"/>
              </a:gs>
              <a:gs pos="100000">
                <a:srgbClr val="99FA72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8" name="Freeform 27"/>
          <p:cNvSpPr>
            <a:spLocks/>
          </p:cNvSpPr>
          <p:nvPr/>
        </p:nvSpPr>
        <p:spPr bwMode="gray">
          <a:xfrm>
            <a:off x="85725" y="76200"/>
            <a:ext cx="8977313" cy="500063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5546" y="0"/>
              </a:cxn>
              <a:cxn ang="0">
                <a:pos x="5655" y="84"/>
              </a:cxn>
              <a:cxn ang="0">
                <a:pos x="5649" y="315"/>
              </a:cxn>
              <a:cxn ang="0">
                <a:pos x="1" y="314"/>
              </a:cxn>
              <a:cxn ang="0">
                <a:pos x="0" y="1"/>
              </a:cxn>
            </a:cxnLst>
            <a:rect l="0" t="0" r="r" b="b"/>
            <a:pathLst>
              <a:path w="5655" h="315">
                <a:moveTo>
                  <a:pt x="0" y="1"/>
                </a:moveTo>
                <a:lnTo>
                  <a:pt x="5546" y="0"/>
                </a:lnTo>
                <a:cubicBezTo>
                  <a:pt x="5652" y="0"/>
                  <a:pt x="5655" y="84"/>
                  <a:pt x="5655" y="84"/>
                </a:cubicBezTo>
                <a:lnTo>
                  <a:pt x="5649" y="315"/>
                </a:lnTo>
                <a:lnTo>
                  <a:pt x="1" y="314"/>
                </a:lnTo>
                <a:lnTo>
                  <a:pt x="0" y="1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29804"/>
                  <a:invGamma/>
                  <a:alpha val="77000"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9" name="Rectangle 28"/>
          <p:cNvSpPr>
            <a:spLocks noChangeArrowheads="1"/>
          </p:cNvSpPr>
          <p:nvPr/>
        </p:nvSpPr>
        <p:spPr bwMode="gray">
          <a:xfrm>
            <a:off x="114300" y="6610350"/>
            <a:ext cx="8931275" cy="1635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0" name="Rectangle 33"/>
          <p:cNvSpPr>
            <a:spLocks noChangeArrowheads="1"/>
          </p:cNvSpPr>
          <p:nvPr/>
        </p:nvSpPr>
        <p:spPr bwMode="gray">
          <a:xfrm>
            <a:off x="85725" y="609600"/>
            <a:ext cx="8982075" cy="1857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1" name="Rectangle 49"/>
          <p:cNvSpPr>
            <a:spLocks noChangeArrowheads="1"/>
          </p:cNvSpPr>
          <p:nvPr/>
        </p:nvSpPr>
        <p:spPr bwMode="gray">
          <a:xfrm>
            <a:off x="323850" y="5516563"/>
            <a:ext cx="742950" cy="742950"/>
          </a:xfrm>
          <a:prstGeom prst="rect">
            <a:avLst/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2" name="Rectangle 50"/>
          <p:cNvSpPr>
            <a:spLocks noChangeArrowheads="1"/>
          </p:cNvSpPr>
          <p:nvPr/>
        </p:nvSpPr>
        <p:spPr bwMode="gray">
          <a:xfrm>
            <a:off x="323850" y="4652963"/>
            <a:ext cx="741363" cy="742950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63" name="Picture 77" descr="b699cfd5b71900647f3ef56417be1aa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5461000"/>
            <a:ext cx="86518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153" descr="j0152694"/>
          <p:cNvPicPr preferRelativeResize="0">
            <a:picLocks noChangeArrowheads="1" noChangeShapeType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115888"/>
            <a:ext cx="720725" cy="720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050" y="3500438"/>
            <a:ext cx="4811713" cy="576262"/>
          </a:xfrm>
        </p:spPr>
        <p:txBody>
          <a:bodyPr/>
          <a:lstStyle>
            <a:lvl1pPr marL="0" indent="0" algn="r">
              <a:buFontTx/>
              <a:buNone/>
              <a:defRPr sz="1600" i="1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0" y="1700213"/>
            <a:ext cx="6019800" cy="1470025"/>
          </a:xfrm>
        </p:spPr>
        <p:txBody>
          <a:bodyPr/>
          <a:lstStyle>
            <a:lvl1pPr algn="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31775" y="6445250"/>
            <a:ext cx="2205038" cy="3175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0C9EE2-A71C-4B05-ADCB-B0A0B693AAB0}" type="datetimeFigureOut">
              <a:rPr lang="ru-RU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6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74925" y="6445250"/>
            <a:ext cx="2990850" cy="317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700713" y="6445250"/>
            <a:ext cx="2205037" cy="3175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77A688-FB38-4F84-B7A6-2A7F194A4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B56BB-122F-430D-8679-0D932FA15682}" type="datetimeFigureOut">
              <a:rPr lang="ru-RU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4FBE9-FD11-41F4-B0B4-B7BAB730F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8925" y="238125"/>
            <a:ext cx="2058988" cy="58372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6029325" cy="58372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1EF85-041F-43C5-998B-67EABB275EEC}" type="datetimeFigureOut">
              <a:rPr lang="ru-RU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98A89-DAE8-4DBF-8E93-0E5A6AD12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3273D-9AA4-4811-905F-6431E60E6D42}" type="datetimeFigureOut">
              <a:rPr lang="ru-RU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CF61E-DBA9-4766-85F8-B1374905A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6396A-86D0-4CAE-9730-A083ED2BC649}" type="datetimeFigureOut">
              <a:rPr lang="ru-RU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39AA9-F111-418A-9C3D-B3BC92F037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341438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9313" y="1341438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068D2-308F-4645-AB6B-CEB4202668D4}" type="datetimeFigureOut">
              <a:rPr lang="ru-RU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F11B6-E0A9-4303-9E56-146F66A107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D51D4-EEC5-4B8F-9634-3102D3B8F3EA}" type="datetimeFigureOut">
              <a:rPr lang="ru-RU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BF48D-3BAB-4571-AC74-0A9B33F90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4D53D-7EE2-4384-A12E-C7FB666151E8}" type="datetimeFigureOut">
              <a:rPr lang="ru-RU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E6368-9DA9-4478-A9D0-CEA2CD9E4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50F8F-8E9A-4C8C-A02E-29E7A4FC990C}" type="datetimeFigureOut">
              <a:rPr lang="ru-RU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9ADB7-11B0-4B76-A716-31B47CEE8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F087C-6C39-4A2C-8A12-774DAA2ECE82}" type="datetimeFigureOut">
              <a:rPr lang="ru-RU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E267A-68F7-48EF-B501-AB74AC9D9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F12CD-3D1A-4DAA-9E0F-74238252725A}" type="datetimeFigureOut">
              <a:rPr lang="ru-RU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962E3-D748-4D0A-9F30-0742A565E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Freeform 25"/>
          <p:cNvSpPr>
            <a:spLocks/>
          </p:cNvSpPr>
          <p:nvPr/>
        </p:nvSpPr>
        <p:spPr bwMode="gray">
          <a:xfrm>
            <a:off x="96838" y="6381750"/>
            <a:ext cx="8970962" cy="314325"/>
          </a:xfrm>
          <a:custGeom>
            <a:avLst/>
            <a:gdLst/>
            <a:ahLst/>
            <a:cxnLst>
              <a:cxn ang="0">
                <a:pos x="4" y="198"/>
              </a:cxn>
              <a:cxn ang="0">
                <a:pos x="5651" y="198"/>
              </a:cxn>
              <a:cxn ang="0">
                <a:pos x="5646" y="94"/>
              </a:cxn>
              <a:cxn ang="0">
                <a:pos x="1491" y="94"/>
              </a:cxn>
              <a:cxn ang="0">
                <a:pos x="1343" y="2"/>
              </a:cxn>
              <a:cxn ang="0">
                <a:pos x="0" y="0"/>
              </a:cxn>
              <a:cxn ang="0">
                <a:pos x="4" y="198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50" name="Freeform 26"/>
          <p:cNvSpPr>
            <a:spLocks/>
          </p:cNvSpPr>
          <p:nvPr/>
        </p:nvSpPr>
        <p:spPr bwMode="gray">
          <a:xfrm>
            <a:off x="103188" y="6453188"/>
            <a:ext cx="8975725" cy="279400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5650" y="169"/>
              </a:cxn>
              <a:cxn ang="0">
                <a:pos x="5646" y="95"/>
              </a:cxn>
              <a:cxn ang="0">
                <a:pos x="1478" y="95"/>
              </a:cxn>
              <a:cxn ang="0">
                <a:pos x="1317" y="3"/>
              </a:cxn>
              <a:cxn ang="0">
                <a:pos x="0" y="0"/>
              </a:cxn>
              <a:cxn ang="0">
                <a:pos x="0" y="176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51" name="Freeform 27"/>
          <p:cNvSpPr>
            <a:spLocks/>
          </p:cNvSpPr>
          <p:nvPr/>
        </p:nvSpPr>
        <p:spPr bwMode="gray">
          <a:xfrm>
            <a:off x="92075" y="98425"/>
            <a:ext cx="8956675" cy="179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582" y="0"/>
              </a:cxn>
              <a:cxn ang="0">
                <a:pos x="5639" y="45"/>
              </a:cxn>
              <a:cxn ang="0">
                <a:pos x="5636" y="113"/>
              </a:cxn>
              <a:cxn ang="0">
                <a:pos x="0" y="113"/>
              </a:cxn>
              <a:cxn ang="0">
                <a:pos x="0" y="0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52" name="Freeform 28"/>
          <p:cNvSpPr>
            <a:spLocks/>
          </p:cNvSpPr>
          <p:nvPr/>
        </p:nvSpPr>
        <p:spPr bwMode="gray">
          <a:xfrm>
            <a:off x="92075" y="307975"/>
            <a:ext cx="8955088" cy="938213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53" name="Freeform 29"/>
          <p:cNvSpPr>
            <a:spLocks/>
          </p:cNvSpPr>
          <p:nvPr/>
        </p:nvSpPr>
        <p:spPr bwMode="gray">
          <a:xfrm>
            <a:off x="92075" y="306388"/>
            <a:ext cx="8955088" cy="836612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 flipV="1">
            <a:off x="95250" y="6723063"/>
            <a:ext cx="8977313" cy="555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59" name="Freeform 35"/>
          <p:cNvSpPr>
            <a:spLocks/>
          </p:cNvSpPr>
          <p:nvPr/>
        </p:nvSpPr>
        <p:spPr bwMode="gray">
          <a:xfrm>
            <a:off x="6896100" y="1047750"/>
            <a:ext cx="2155825" cy="52388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358" y="0"/>
              </a:cxn>
              <a:cxn ang="0">
                <a:pos x="1356" y="32"/>
              </a:cxn>
              <a:cxn ang="0">
                <a:pos x="60" y="33"/>
              </a:cxn>
              <a:cxn ang="0">
                <a:pos x="0" y="2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38125"/>
            <a:ext cx="7643813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34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68313" y="1341438"/>
            <a:ext cx="82296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048000" y="6311900"/>
            <a:ext cx="17129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8D5259EF-7C4A-456A-9F35-3394AA9C632B}" type="datetimeFigureOut">
              <a:rPr lang="ru-RU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830763" y="6323013"/>
            <a:ext cx="23114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092950" y="5445125"/>
            <a:ext cx="161607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6E72C7E0-4F93-476E-82E9-41F2C75D2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8" name="Picture 40" descr="j0152694"/>
          <p:cNvPicPr preferRelativeResize="0">
            <a:picLocks noChangeArrowheads="1" noChangeShapeType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43888" y="188913"/>
            <a:ext cx="720725" cy="720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60" r:id="rId1"/>
    <p:sldLayoutId id="2147483759" r:id="rId2"/>
    <p:sldLayoutId id="2147483758" r:id="rId3"/>
    <p:sldLayoutId id="2147483757" r:id="rId4"/>
    <p:sldLayoutId id="2147483756" r:id="rId5"/>
    <p:sldLayoutId id="2147483755" r:id="rId6"/>
    <p:sldLayoutId id="2147483754" r:id="rId7"/>
    <p:sldLayoutId id="2147483753" r:id="rId8"/>
    <p:sldLayoutId id="2147483752" r:id="rId9"/>
    <p:sldLayoutId id="2147483751" r:id="rId10"/>
    <p:sldLayoutId id="2147483750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85;&#1072;&#1096;%20&#1087;&#1088;&#1086;&#1077;&#1082;&#1090;%2028.01.17\&#1040;&#1079;&#1073;&#1091;&#1082;&#1072;%20&#1076;&#1077;&#1085;&#1077;&#1075;%2001%20&#1089;&#1077;&#1088;&#1080;&#1103;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 l="18105" t="6250" r="17583" b="163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71550" y="188913"/>
            <a:ext cx="7500938" cy="15843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  <a:p>
            <a:pPr algn="ctr"/>
            <a:endParaRPr lang="ru-RU">
              <a:solidFill>
                <a:srgbClr val="FFFFFF"/>
              </a:solidFill>
            </a:endParaRPr>
          </a:p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>
            <a:off x="755650" y="188913"/>
            <a:ext cx="7448550" cy="13335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ru-RU" sz="3600" kern="10">
                <a:ln w="9525" cap="rnd">
                  <a:solidFill>
                    <a:srgbClr val="CC99FF"/>
                  </a:solidFill>
                  <a:prstDash val="sysDot"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"Что такое деньги?"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1619250" y="1412875"/>
            <a:ext cx="6553200" cy="79216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/>
              <a:t> </a:t>
            </a:r>
            <a:r>
              <a:rPr lang="ru-RU" dirty="0"/>
              <a:t>занятие по формированию финансовой </a:t>
            </a:r>
          </a:p>
          <a:p>
            <a:pPr algn="ctr"/>
            <a:r>
              <a:rPr lang="ru-RU" dirty="0"/>
              <a:t>грамотности у детей 5-7 класса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rgbClr val="FF0000"/>
                </a:solidFill>
              </a:rPr>
              <a:t>Работа с пословицами: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288" y="1484313"/>
            <a:ext cx="8229600" cy="4733925"/>
          </a:xfrm>
        </p:spPr>
        <p:txBody>
          <a:bodyPr/>
          <a:lstStyle/>
          <a:p>
            <a:r>
              <a:rPr lang="ru-RU" b="1" smtClean="0"/>
              <a:t>Береженая копейка </a:t>
            </a:r>
          </a:p>
          <a:p>
            <a:pPr>
              <a:buFontTx/>
              <a:buNone/>
            </a:pPr>
            <a:r>
              <a:rPr lang="ru-RU" b="1" smtClean="0"/>
              <a:t>                               рубль бережет.</a:t>
            </a:r>
          </a:p>
          <a:p>
            <a:r>
              <a:rPr lang="ru-RU" b="1" smtClean="0"/>
              <a:t>Дружба-дружбой, </a:t>
            </a:r>
          </a:p>
          <a:p>
            <a:pPr>
              <a:buFontTx/>
              <a:buNone/>
            </a:pPr>
            <a:r>
              <a:rPr lang="ru-RU" b="1" smtClean="0"/>
              <a:t>                                а денежкам счет.</a:t>
            </a:r>
          </a:p>
          <a:p>
            <a:r>
              <a:rPr lang="ru-RU" b="1" smtClean="0"/>
              <a:t>Больше денег –</a:t>
            </a:r>
          </a:p>
          <a:p>
            <a:pPr>
              <a:buFontTx/>
              <a:buNone/>
            </a:pPr>
            <a:r>
              <a:rPr lang="ru-RU" b="1" smtClean="0"/>
              <a:t>                                     больше хлопот.</a:t>
            </a:r>
          </a:p>
          <a:p>
            <a:r>
              <a:rPr lang="ru-RU" b="1" smtClean="0"/>
              <a:t>Хорошо тому живется, </a:t>
            </a:r>
          </a:p>
          <a:p>
            <a:pPr>
              <a:buFontTx/>
              <a:buNone/>
            </a:pPr>
            <a:r>
              <a:rPr lang="ru-RU" b="1" smtClean="0"/>
              <a:t>                             у кого деньга ведется.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6375" y="333375"/>
            <a:ext cx="6767513" cy="1439863"/>
          </a:xfrm>
        </p:spPr>
        <p:txBody>
          <a:bodyPr/>
          <a:lstStyle/>
          <a:p>
            <a:pPr algn="ctr"/>
            <a:r>
              <a:rPr lang="ru-RU" sz="4400" smtClean="0">
                <a:solidFill>
                  <a:schemeClr val="accent2"/>
                </a:solidFill>
              </a:rPr>
              <a:t>Тема нашего занятия:</a:t>
            </a:r>
          </a:p>
        </p:txBody>
      </p:sp>
      <p:sp>
        <p:nvSpPr>
          <p:cNvPr id="18434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 l="18105" t="6250" r="17583" b="16348"/>
          <a:stretch>
            <a:fillRect/>
          </a:stretch>
        </p:blipFill>
        <p:spPr bwMode="auto">
          <a:xfrm>
            <a:off x="323850" y="1844675"/>
            <a:ext cx="8135938" cy="463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7715250" cy="1944687"/>
          </a:xfrm>
        </p:spPr>
        <p:txBody>
          <a:bodyPr/>
          <a:lstStyle/>
          <a:p>
            <a:pPr algn="ctr"/>
            <a:r>
              <a:rPr lang="ru-RU" smtClean="0">
                <a:solidFill>
                  <a:schemeClr val="accent2"/>
                </a:solidFill>
              </a:rPr>
              <a:t>На какие бы вопросы вы хотели получить ответы?</a:t>
            </a:r>
            <a:r>
              <a:rPr lang="ru-RU" smtClean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55650" y="1844675"/>
            <a:ext cx="7581900" cy="4302125"/>
          </a:xfrm>
        </p:spPr>
        <p:txBody>
          <a:bodyPr/>
          <a:lstStyle/>
          <a:p>
            <a:r>
              <a:rPr lang="ru-RU" b="1" dirty="0" smtClean="0"/>
              <a:t>Что такое деньги?</a:t>
            </a:r>
          </a:p>
          <a:p>
            <a:r>
              <a:rPr lang="ru-RU" b="1" dirty="0" smtClean="0"/>
              <a:t>Какие бывают деньги?</a:t>
            </a:r>
          </a:p>
          <a:p>
            <a:r>
              <a:rPr lang="ru-RU" b="1" dirty="0" smtClean="0"/>
              <a:t>Как появились деньги?</a:t>
            </a:r>
          </a:p>
          <a:p>
            <a:r>
              <a:rPr lang="ru-RU" b="1" smtClean="0"/>
              <a:t>Для чего нужны деньги</a:t>
            </a:r>
            <a:r>
              <a:rPr lang="ru-RU" b="1" smtClean="0"/>
              <a:t>?</a:t>
            </a:r>
            <a:r>
              <a:rPr lang="ru-RU" smtClean="0"/>
              <a:t> </a:t>
            </a:r>
            <a:endParaRPr lang="ru-RU" smtClean="0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/>
          <a:srcRect l="42773" t="25293" r="17583" b="16348"/>
          <a:stretch>
            <a:fillRect/>
          </a:stretch>
        </p:blipFill>
        <p:spPr bwMode="auto">
          <a:xfrm>
            <a:off x="323850" y="4292600"/>
            <a:ext cx="3240088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836613"/>
            <a:ext cx="7715250" cy="3671887"/>
          </a:xfrm>
        </p:spPr>
        <p:txBody>
          <a:bodyPr/>
          <a:lstStyle/>
          <a:p>
            <a:pPr algn="ctr"/>
            <a:r>
              <a:rPr lang="ru-RU" sz="2400" smtClean="0">
                <a:solidFill>
                  <a:schemeClr val="accent2"/>
                </a:solidFill>
                <a:latin typeface="Times New Roman" pitchFamily="18" charset="0"/>
              </a:rPr>
              <a:t>Работая в группе, </a:t>
            </a:r>
            <a:br>
              <a:rPr lang="ru-RU" sz="240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400" smtClean="0">
                <a:solidFill>
                  <a:schemeClr val="accent2"/>
                </a:solidFill>
                <a:latin typeface="Times New Roman" pitchFamily="18" charset="0"/>
              </a:rPr>
              <a:t>вам необходимо в течение 4-5 минут провести</a:t>
            </a:r>
            <a:br>
              <a:rPr lang="ru-RU" sz="240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400" smtClean="0">
                <a:solidFill>
                  <a:schemeClr val="accent2"/>
                </a:solidFill>
                <a:latin typeface="Times New Roman" pitchFamily="18" charset="0"/>
              </a:rPr>
              <a:t> мини-исследование, </a:t>
            </a:r>
            <a:br>
              <a:rPr lang="ru-RU" sz="240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400" smtClean="0">
                <a:solidFill>
                  <a:schemeClr val="accent2"/>
                </a:solidFill>
                <a:latin typeface="Times New Roman" pitchFamily="18" charset="0"/>
              </a:rPr>
              <a:t>целью которого будет являться  ответ на вопрос</a:t>
            </a:r>
            <a:br>
              <a:rPr lang="ru-RU" sz="240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400" smtClean="0">
                <a:solidFill>
                  <a:schemeClr val="accent2"/>
                </a:solidFill>
                <a:latin typeface="Times New Roman" pitchFamily="18" charset="0"/>
              </a:rPr>
              <a:t> «Что такое деньги?»</a:t>
            </a:r>
            <a:r>
              <a:rPr lang="ru-RU" smtClean="0"/>
              <a:t> </a:t>
            </a: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/>
          <a:srcRect l="58623" t="25293" r="17583" b="16348"/>
          <a:stretch>
            <a:fillRect/>
          </a:stretch>
        </p:blipFill>
        <p:spPr bwMode="auto">
          <a:xfrm>
            <a:off x="323850" y="3716338"/>
            <a:ext cx="2503488" cy="290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rgbClr val="FF0000"/>
                </a:solidFill>
              </a:rPr>
              <a:t>Что такое деньги?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484313"/>
            <a:ext cx="8229600" cy="4733925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         «Деньги – металлические и бумажные знаки, являющиеся мерой стоимости при купле-продаже, средством платежей и предметом накопления».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                       Из словаря С.И.Ожегова.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lvl="1" algn="ctr">
              <a:buFontTx/>
              <a:buNone/>
            </a:pPr>
            <a:endParaRPr lang="ru-RU" sz="3200" b="1" smtClean="0"/>
          </a:p>
          <a:p>
            <a:pPr lvl="1" algn="ctr">
              <a:buFontTx/>
              <a:buNone/>
            </a:pPr>
            <a:r>
              <a:rPr lang="ru-RU" sz="3200" b="1" smtClean="0"/>
              <a:t>Предлагаю просмотреть мультфильм </a:t>
            </a:r>
          </a:p>
          <a:p>
            <a:pPr lvl="1" algn="ctr">
              <a:buFontTx/>
              <a:buNone/>
            </a:pPr>
            <a:r>
              <a:rPr lang="ru-RU" sz="3200" b="1" smtClean="0"/>
              <a:t>«Уроки тетушки Совы. </a:t>
            </a:r>
          </a:p>
          <a:p>
            <a:pPr lvl="1" algn="ctr">
              <a:buFontTx/>
              <a:buNone/>
            </a:pPr>
            <a:r>
              <a:rPr lang="ru-RU" sz="3200" b="1" smtClean="0"/>
              <a:t>История денег».</a:t>
            </a:r>
            <a:r>
              <a:rPr lang="ru-RU" sz="3200" smtClean="0"/>
              <a:t> </a:t>
            </a:r>
          </a:p>
          <a:p>
            <a:pPr lvl="1" algn="ctr">
              <a:buFontTx/>
              <a:buNone/>
            </a:pPr>
            <a:r>
              <a:rPr lang="ru-RU" sz="3200" smtClean="0"/>
              <a:t>И ответить на наши вопросы…</a:t>
            </a:r>
            <a:endParaRPr lang="ru-RU" sz="3200" b="1" smtClean="0"/>
          </a:p>
          <a:p>
            <a:pPr lvl="1">
              <a:buFontTx/>
              <a:buNone/>
            </a:pPr>
            <a:endParaRPr lang="ru-RU" sz="3200" b="1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rgbClr val="FF0000"/>
                </a:solidFill>
              </a:rPr>
              <a:t>Что такое деньги?</a:t>
            </a: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Tx/>
              <a:buNone/>
            </a:pPr>
            <a:r>
              <a:rPr lang="ru-RU" sz="3200" b="1" smtClean="0"/>
              <a:t>Деньги– удобные для обмена товары, мера стоимости.</a:t>
            </a:r>
          </a:p>
          <a:p>
            <a:pPr lvl="1">
              <a:buFontTx/>
              <a:buNone/>
            </a:pPr>
            <a:endParaRPr lang="ru-RU" sz="3200" b="1" smtClean="0"/>
          </a:p>
          <a:p>
            <a:pPr lvl="1">
              <a:buFontTx/>
              <a:buNone/>
            </a:pPr>
            <a:r>
              <a:rPr lang="ru-RU" sz="3200" b="1" smtClean="0"/>
              <a:t>Деньги - товар с самой высокой ликвидностью. </a:t>
            </a:r>
          </a:p>
          <a:p>
            <a:pPr lvl="1">
              <a:buFontTx/>
              <a:buNone/>
            </a:pPr>
            <a:endParaRPr lang="ru-RU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Натуральный обмен</a:t>
            </a:r>
          </a:p>
        </p:txBody>
      </p:sp>
      <p:pic>
        <p:nvPicPr>
          <p:cNvPr id="1027" name="Picture 3" descr="C:\Users\1\Desktop\урок\гонча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900" y="1196975"/>
            <a:ext cx="1870075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:\Users\1\Desktop\урок\кувшины и горш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412875"/>
            <a:ext cx="29305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C:\Users\1\Desktop\урок\кузнец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3789363"/>
            <a:ext cx="14351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C:\Users\1\Desktop\урок\ножи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3970338"/>
            <a:ext cx="3344863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/>
          <p:cNvSpPr/>
          <p:nvPr/>
        </p:nvSpPr>
        <p:spPr>
          <a:xfrm>
            <a:off x="2268538" y="2133600"/>
            <a:ext cx="2087562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059113" y="5013325"/>
            <a:ext cx="2089150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Натуральный обмен</a:t>
            </a:r>
          </a:p>
        </p:txBody>
      </p:sp>
      <p:pic>
        <p:nvPicPr>
          <p:cNvPr id="4" name="Picture 4" descr="C:\Users\1\Desktop\урок\земледеле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41438"/>
            <a:ext cx="31686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1\Desktop\урок\зерн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484313"/>
            <a:ext cx="258127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1\Desktop\урок\кож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29413" y="4724400"/>
            <a:ext cx="2414587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1\Desktop\урок\масло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563" y="1916113"/>
            <a:ext cx="21971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1\Desktop\урок\пастух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3933825"/>
            <a:ext cx="325278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1\Desktop\урок\шерсть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6463" y="4221163"/>
            <a:ext cx="21002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/>
          <p:cNvSpPr/>
          <p:nvPr/>
        </p:nvSpPr>
        <p:spPr>
          <a:xfrm>
            <a:off x="3492500" y="2349500"/>
            <a:ext cx="1079500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563938" y="4868863"/>
            <a:ext cx="1079500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Ценность вещей</a:t>
            </a:r>
          </a:p>
        </p:txBody>
      </p:sp>
      <p:pic>
        <p:nvPicPr>
          <p:cNvPr id="3075" name="Picture 3" descr="C:\Users\1\Desktop\урок\овц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1700213"/>
            <a:ext cx="3736976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Users\1\Desktop\урок\топор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235858">
            <a:off x="4912519" y="2178844"/>
            <a:ext cx="2424113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Users\1\Desktop\урок\топор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235858">
            <a:off x="5920582" y="2323306"/>
            <a:ext cx="2424112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:\Users\1\Desktop\урок\кувшин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4508500"/>
            <a:ext cx="15827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C:\Users\1\Desktop\урок\кувшин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4508500"/>
            <a:ext cx="15827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:\Users\1\Desktop\урок\кувшин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850" y="4508500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C:\Users\1\Desktop\урок\кувшин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4508500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Равно 11"/>
          <p:cNvSpPr/>
          <p:nvPr/>
        </p:nvSpPr>
        <p:spPr>
          <a:xfrm rot="20149435">
            <a:off x="3335338" y="2516188"/>
            <a:ext cx="1657350" cy="6477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Равно 12"/>
          <p:cNvSpPr/>
          <p:nvPr/>
        </p:nvSpPr>
        <p:spPr>
          <a:xfrm rot="1902286">
            <a:off x="3263900" y="3740150"/>
            <a:ext cx="1655763" cy="6477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Выполнили: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643998" cy="5357850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Абасова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В.Г. (воспитатель,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Заринский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центр помощи»)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Баканова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М.Б. (педагог-организатор, «Троицкий центр помощи»)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Кирьянова Е.А. (социальный педагог,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Рубцовский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центр помощи»)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Липинская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А.Ю. (воспитатель, «Каменский центр помощи»)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Маслова Е.Н. (воспитатель,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Топчихинский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центр помощи»)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Симаева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Л.Н. (воспитатель, «Алтайский центр помощи, им. В.С. Ершова»)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Хижняк А. Л.(воспитатель, «Среднесибирский центр помощи»)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Товаро-деньги</a:t>
            </a:r>
          </a:p>
        </p:txBody>
      </p:sp>
      <p:pic>
        <p:nvPicPr>
          <p:cNvPr id="25602" name="Picture 2" descr="C:\Users\1\Desktop\урок\ча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196975"/>
            <a:ext cx="2925763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C:\Users\1\Desktop\урок\камн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933825"/>
            <a:ext cx="3592513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427538" y="2276475"/>
            <a:ext cx="34004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В Древней Монголии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00563" y="5661025"/>
            <a:ext cx="414496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На Каролинских островах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Первые мировые деньги</a:t>
            </a:r>
          </a:p>
        </p:txBody>
      </p:sp>
      <p:pic>
        <p:nvPicPr>
          <p:cNvPr id="26626" name="Picture 3" descr="C:\Users\1\Desktop\урок\бус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4868863"/>
            <a:ext cx="15335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6" descr="C:\Users\1\Desktop\урок\ракушки каур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412875"/>
            <a:ext cx="35274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7" descr="C:\Users\1\Desktop\урок\раковин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1268413"/>
            <a:ext cx="33115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68313" y="4005263"/>
            <a:ext cx="8135937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Раковины каури с Мальдивских островов в Индийском океане.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589588"/>
            <a:ext cx="50038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Служили деньгами во многих странах Азии,  Африки  и Европы. </a:t>
            </a:r>
          </a:p>
        </p:txBody>
      </p:sp>
      <p:pic>
        <p:nvPicPr>
          <p:cNvPr id="26631" name="Picture 8" descr="C:\Users\1\Desktop\урок\украшени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4025" y="4868863"/>
            <a:ext cx="1608138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/>
            <a:r>
              <a:rPr lang="ru-RU" smtClean="0"/>
              <a:t>Металлические деньги</a:t>
            </a:r>
          </a:p>
        </p:txBody>
      </p:sp>
      <p:pic>
        <p:nvPicPr>
          <p:cNvPr id="27650" name="Picture 3" descr="C:\Users\1\Desktop\урок\металлические деньги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346200"/>
            <a:ext cx="3671888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7" descr="C:\Users\1\Desktop\урок\металлические деньги\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6813" y="4941888"/>
            <a:ext cx="4167187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8" descr="C:\Users\1\Desktop\урок\металлические деньги\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4508500"/>
            <a:ext cx="1306512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9" descr="C:\Users\1\Desktop\урок\металлические деньги\1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2781300"/>
            <a:ext cx="252095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1" descr="C:\Users\1\Desktop\урок\шарик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9113" y="4437063"/>
            <a:ext cx="1296987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684213" y="2051050"/>
            <a:ext cx="32924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Римский слиток с клеймом</a:t>
            </a:r>
          </a:p>
        </p:txBody>
      </p:sp>
      <p:pic>
        <p:nvPicPr>
          <p:cNvPr id="27656" name="Picture 13" descr="C:\Users\1\Desktop\урок\кольца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0113" y="2636838"/>
            <a:ext cx="30241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611188" y="4076700"/>
            <a:ext cx="373856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Серебряные кольца – в Египте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364163" y="4437063"/>
            <a:ext cx="345916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Бронзовый слиток из Микен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411413" y="5732463"/>
            <a:ext cx="2713037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Свинцовый шарик из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Северной Америки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79388" y="5732463"/>
            <a:ext cx="1978025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Медный слиток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из Италии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435600" y="2420938"/>
            <a:ext cx="32035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Серебряный </a:t>
            </a:r>
            <a:r>
              <a:rPr lang="ru-RU" b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лям</a:t>
            </a:r>
            <a:r>
              <a:rPr lang="ru-RU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из Китая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314950" y="5876925"/>
            <a:ext cx="382905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Железные прутья из Греции.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По-гречески «горсть» - драхма. </a:t>
            </a:r>
          </a:p>
        </p:txBody>
      </p:sp>
      <p:pic>
        <p:nvPicPr>
          <p:cNvPr id="27663" name="Picture 15" descr="C:\Users\1\Desktop\урок\серебряный лям в Китае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56325" y="1268413"/>
            <a:ext cx="173037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Русские деньги</a:t>
            </a:r>
          </a:p>
        </p:txBody>
      </p:sp>
      <p:pic>
        <p:nvPicPr>
          <p:cNvPr id="28674" name="Picture 4" descr="http://bankreferatov.com.ua/download/referat/grosh/html/5643422/img/5643422_001_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125538"/>
            <a:ext cx="3455988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92275" y="2636838"/>
            <a:ext cx="8588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Куны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9338" y="1700213"/>
            <a:ext cx="3305175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25 кун = гривна</a:t>
            </a:r>
          </a:p>
        </p:txBody>
      </p:sp>
      <p:pic>
        <p:nvPicPr>
          <p:cNvPr id="28677" name="Picture 6" descr="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2997200"/>
            <a:ext cx="38100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708400" y="3789363"/>
            <a:ext cx="29257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Новгородская гривна</a:t>
            </a:r>
          </a:p>
        </p:txBody>
      </p:sp>
      <p:pic>
        <p:nvPicPr>
          <p:cNvPr id="28679" name="Picture 8" descr="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21163"/>
            <a:ext cx="53387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042988" y="5589588"/>
            <a:ext cx="3392487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 Серебряники и </a:t>
            </a:r>
            <a:r>
              <a:rPr lang="ru-RU" sz="2000" b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златники</a:t>
            </a:r>
            <a:endParaRPr lang="ru-RU" sz="2000" b="1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8681" name="Picture 10" descr="Изображ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5963" y="4221163"/>
            <a:ext cx="28765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084888" y="5732463"/>
            <a:ext cx="24955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Копейные деньги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1534 года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Бумажные деньги</a:t>
            </a:r>
          </a:p>
        </p:txBody>
      </p:sp>
      <p:pic>
        <p:nvPicPr>
          <p:cNvPr id="29698" name="Picture 2" descr="C:\Users\1\Desktop\урок\бумажная распис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38" y="1700213"/>
            <a:ext cx="420528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C:\Users\1\Desktop\урок\распис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28775"/>
            <a:ext cx="42513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16238" y="5300663"/>
            <a:ext cx="383063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Бумажные расписки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0" y="255588"/>
            <a:ext cx="8101013" cy="869950"/>
          </a:xfrm>
        </p:spPr>
        <p:txBody>
          <a:bodyPr/>
          <a:lstStyle/>
          <a:p>
            <a:pPr algn="ctr"/>
            <a:r>
              <a:rPr lang="ru-RU" sz="3600" smtClean="0"/>
              <a:t>Первые бумажные деньги в Китае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9450" y="1628775"/>
            <a:ext cx="279241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1557338"/>
            <a:ext cx="27082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000" y="1628775"/>
            <a:ext cx="2932113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Содержимое 2"/>
          <p:cNvSpPr>
            <a:spLocks noGrp="1"/>
          </p:cNvSpPr>
          <p:nvPr>
            <p:ph idx="4294967295"/>
          </p:nvPr>
        </p:nvSpPr>
        <p:spPr>
          <a:xfrm>
            <a:off x="468313" y="692150"/>
            <a:ext cx="8229600" cy="5761038"/>
          </a:xfrm>
        </p:spPr>
        <p:txBody>
          <a:bodyPr/>
          <a:lstStyle/>
          <a:p>
            <a:pPr lvl="1" algn="ctr">
              <a:buFontTx/>
              <a:buNone/>
            </a:pPr>
            <a:endParaRPr lang="ru-RU" b="1" smtClean="0"/>
          </a:p>
          <a:p>
            <a:pPr lvl="1" algn="ctr">
              <a:buFontTx/>
              <a:buNone/>
            </a:pPr>
            <a:r>
              <a:rPr lang="ru-RU" b="1" smtClean="0"/>
              <a:t>Предлагаю поиграть в  сюжетно-ролевую игру «Магазин»</a:t>
            </a:r>
            <a:r>
              <a:rPr lang="ru-RU" smtClean="0"/>
              <a:t> </a:t>
            </a:r>
          </a:p>
          <a:p>
            <a:pPr lvl="1" algn="ctr">
              <a:buFontTx/>
              <a:buNone/>
            </a:pPr>
            <a:endParaRPr lang="ru-RU" smtClean="0"/>
          </a:p>
        </p:txBody>
      </p:sp>
      <p:pic>
        <p:nvPicPr>
          <p:cNvPr id="48131" name="Picture 3" descr="IMG-20170101-WA0003"/>
          <p:cNvPicPr>
            <a:picLocks noChangeAspect="1" noChangeArrowheads="1"/>
          </p:cNvPicPr>
          <p:nvPr/>
        </p:nvPicPr>
        <p:blipFill>
          <a:blip r:embed="rId2"/>
          <a:srcRect t="12967" b="32346"/>
          <a:stretch>
            <a:fillRect/>
          </a:stretch>
        </p:blipFill>
        <p:spPr bwMode="auto">
          <a:xfrm>
            <a:off x="2843213" y="2420938"/>
            <a:ext cx="403225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smtClean="0">
                <a:solidFill>
                  <a:schemeClr val="accent2"/>
                </a:solidFill>
              </a:rPr>
              <a:t/>
            </a:r>
            <a:br>
              <a:rPr lang="ru-RU" sz="4000" smtClean="0">
                <a:solidFill>
                  <a:schemeClr val="accent2"/>
                </a:solidFill>
              </a:rPr>
            </a:br>
            <a:r>
              <a:rPr lang="ru-RU" sz="4000" smtClean="0">
                <a:solidFill>
                  <a:schemeClr val="accent2"/>
                </a:solidFill>
              </a:rPr>
              <a:t>Рефлексия:</a:t>
            </a:r>
            <a:br>
              <a:rPr lang="ru-RU" sz="4000" smtClean="0">
                <a:solidFill>
                  <a:schemeClr val="accent2"/>
                </a:solidFill>
              </a:rPr>
            </a:br>
            <a:r>
              <a:rPr lang="ru-RU" sz="4000" smtClean="0">
                <a:solidFill>
                  <a:schemeClr val="accent2"/>
                </a:solidFill>
              </a:rPr>
              <a:t>решение кроссворда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773238"/>
            <a:ext cx="8229600" cy="4733925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 sz="2000" b="1" smtClean="0">
                <a:latin typeface="Times New Roman" pitchFamily="18" charset="0"/>
              </a:rPr>
              <a:t>Вопросы к кроссворду: </a:t>
            </a:r>
          </a:p>
          <a:p>
            <a:pPr marL="609600" indent="-609600"/>
            <a:r>
              <a:rPr lang="ru-RU" sz="2400" smtClean="0">
                <a:latin typeface="Times New Roman" pitchFamily="18" charset="0"/>
              </a:rPr>
              <a:t>Денежный знак, изготовленный из металла? </a:t>
            </a:r>
          </a:p>
          <a:p>
            <a:pPr marL="609600" indent="-609600"/>
            <a:r>
              <a:rPr lang="ru-RU" sz="2400" smtClean="0">
                <a:latin typeface="Times New Roman" pitchFamily="18" charset="0"/>
              </a:rPr>
              <a:t>Продукт труда, произведенный для обмена (продажи)? </a:t>
            </a:r>
          </a:p>
          <a:p>
            <a:pPr marL="609600" indent="-609600"/>
            <a:r>
              <a:rPr lang="ru-RU" sz="2400" smtClean="0">
                <a:latin typeface="Times New Roman" pitchFamily="18" charset="0"/>
              </a:rPr>
              <a:t>Экономический термин обозначающий способность быстро и без потерь перевести ценные бумаги в деньги ?</a:t>
            </a:r>
          </a:p>
          <a:p>
            <a:pPr marL="609600" indent="-609600"/>
            <a:r>
              <a:rPr lang="ru-RU" sz="2400" smtClean="0">
                <a:latin typeface="Times New Roman" pitchFamily="18" charset="0"/>
              </a:rPr>
              <a:t>Что совершили дети если Катя отдала Маше куклу, а Маша Кате -  книгу? </a:t>
            </a:r>
          </a:p>
          <a:p>
            <a:pPr marL="609600" indent="-609600"/>
            <a:r>
              <a:rPr lang="ru-RU" sz="2400" smtClean="0">
                <a:latin typeface="Times New Roman" pitchFamily="18" charset="0"/>
              </a:rPr>
              <a:t>Обмен товара на деньги, подтвержденный чеком ? </a:t>
            </a:r>
          </a:p>
          <a:p>
            <a:pPr marL="609600" indent="-609600"/>
            <a:r>
              <a:rPr lang="ru-RU" sz="2400" smtClean="0">
                <a:latin typeface="Times New Roman" pitchFamily="18" charset="0"/>
              </a:rPr>
              <a:t>С помощью чего человек может совершить покупку? </a:t>
            </a:r>
          </a:p>
          <a:p>
            <a:pPr marL="609600" indent="-609600"/>
            <a:r>
              <a:rPr lang="ru-RU" sz="2400" smtClean="0">
                <a:latin typeface="Times New Roman" pitchFamily="18" charset="0"/>
              </a:rPr>
              <a:t>Количество денег, в обмен  на которые продавец готов продать  единицу товара ?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Подведение итогов: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412875"/>
            <a:ext cx="8675688" cy="4733925"/>
          </a:xfrm>
        </p:spPr>
        <p:txBody>
          <a:bodyPr/>
          <a:lstStyle/>
          <a:p>
            <a:pPr>
              <a:buFontTx/>
              <a:buNone/>
            </a:pPr>
            <a:r>
              <a:rPr lang="ru-RU" b="1" smtClean="0">
                <a:solidFill>
                  <a:srgbClr val="28D1FF"/>
                </a:solidFill>
              </a:rPr>
              <a:t>Вы сегодня большие молодцы! </a:t>
            </a:r>
          </a:p>
          <a:p>
            <a:pPr algn="ctr">
              <a:buFontTx/>
              <a:buNone/>
            </a:pPr>
            <a:r>
              <a:rPr lang="ru-RU" b="1" smtClean="0">
                <a:solidFill>
                  <a:srgbClr val="28D1FF"/>
                </a:solidFill>
              </a:rPr>
              <a:t>Потому что вместе, мы ответили на все поставленные вопросы </a:t>
            </a:r>
          </a:p>
          <a:p>
            <a:pPr algn="ctr">
              <a:buFontTx/>
              <a:buNone/>
            </a:pPr>
            <a:r>
              <a:rPr lang="ru-RU" b="1" smtClean="0">
                <a:solidFill>
                  <a:srgbClr val="28D1FF"/>
                </a:solidFill>
              </a:rPr>
              <a:t>в начале    занятия.</a:t>
            </a:r>
          </a:p>
          <a:p>
            <a:pPr algn="ctr">
              <a:buFontTx/>
              <a:buNone/>
            </a:pPr>
            <a:endParaRPr lang="ru-RU" b="1" smtClean="0">
              <a:solidFill>
                <a:srgbClr val="28D1FF"/>
              </a:solidFill>
            </a:endParaRPr>
          </a:p>
          <a:p>
            <a:pPr algn="ctr">
              <a:buFontTx/>
              <a:buNone/>
            </a:pPr>
            <a:r>
              <a:rPr lang="ru-RU" b="1" smtClean="0">
                <a:solidFill>
                  <a:srgbClr val="28D1FF"/>
                </a:solidFill>
              </a:rPr>
              <a:t>Спасибо за работу.</a:t>
            </a:r>
          </a:p>
        </p:txBody>
      </p:sp>
      <p:pic>
        <p:nvPicPr>
          <p:cNvPr id="2056" name="Picture 8" descr="http://www.irecommend.ru/sites/default/files/product-images/66184/kosh0-13534064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4868863"/>
            <a:ext cx="2519362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u="sng" dirty="0" smtClean="0"/>
              <a:t>Цель:</a:t>
            </a:r>
            <a:r>
              <a:rPr lang="ru-RU" sz="2400" dirty="0" smtClean="0"/>
              <a:t> создание условий для знакомства детей с историей возникновения  денег и их ролью в жизни человека.</a:t>
            </a:r>
          </a:p>
          <a:p>
            <a:pPr>
              <a:buFontTx/>
              <a:buNone/>
            </a:pPr>
            <a:endParaRPr lang="ru-RU" sz="2400" b="1" dirty="0" smtClean="0"/>
          </a:p>
          <a:p>
            <a:pPr>
              <a:buFontTx/>
              <a:buNone/>
            </a:pPr>
            <a:r>
              <a:rPr lang="ru-RU" sz="2400" b="1" dirty="0" smtClean="0"/>
              <a:t>Задачи:</a:t>
            </a:r>
            <a:endParaRPr lang="ru-RU" sz="2400" dirty="0" smtClean="0"/>
          </a:p>
          <a:p>
            <a:r>
              <a:rPr lang="ru-RU" sz="2400" dirty="0" smtClean="0"/>
              <a:t>Освоить понятия: деньги, ликвидность,  покупка, продажа, бартер, товар.</a:t>
            </a:r>
          </a:p>
          <a:p>
            <a:r>
              <a:rPr lang="ru-RU" sz="2400" dirty="0" smtClean="0"/>
              <a:t>Исследовать историю возникновения денег.</a:t>
            </a:r>
          </a:p>
          <a:p>
            <a:r>
              <a:rPr lang="ru-RU" sz="2400" dirty="0" smtClean="0"/>
              <a:t>Научиться объяснять выгоды обмена, описывать ситуации, в которых используются деньги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dirty="0" smtClean="0"/>
          </a:p>
        </p:txBody>
      </p:sp>
      <p:sp>
        <p:nvSpPr>
          <p:cNvPr id="14338" name="Заголовок 3"/>
          <p:cNvSpPr>
            <a:spLocks noGrp="1"/>
          </p:cNvSpPr>
          <p:nvPr>
            <p:ph type="title"/>
          </p:nvPr>
        </p:nvSpPr>
        <p:spPr>
          <a:xfrm>
            <a:off x="1042988" y="260350"/>
            <a:ext cx="6996112" cy="868363"/>
          </a:xfrm>
        </p:spPr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Цель и задачи занятия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pPr algn="ctr"/>
            <a:r>
              <a:rPr lang="ru-RU" sz="3200" smtClean="0">
                <a:solidFill>
                  <a:srgbClr val="FF0000"/>
                </a:solidFill>
              </a:rPr>
              <a:t>Содержание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650" y="1773238"/>
            <a:ext cx="7942263" cy="3887787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mtClean="0">
                <a:latin typeface="Times New Roman" pitchFamily="18" charset="0"/>
              </a:rPr>
              <a:t>     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mtClean="0">
                <a:latin typeface="Times New Roman" pitchFamily="18" charset="0"/>
              </a:rPr>
              <a:t>   В ходе занятия воспитанники познакомятся со следующими понятиями: деньги, ликвидность,  покупка, продажа, бартер, товар; с историей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mtClean="0">
                <a:latin typeface="Times New Roman" pitchFamily="18" charset="0"/>
              </a:rPr>
              <a:t> возникновения денег.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mtClean="0">
                <a:latin typeface="Times New Roman" pitchFamily="18" charset="0"/>
              </a:rPr>
              <a:t>Применят полученные знания на практике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mtClean="0">
                <a:latin typeface="Times New Roman" pitchFamily="18" charset="0"/>
              </a:rPr>
              <a:t> в процессе игры.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smtClean="0"/>
          </a:p>
          <a:p>
            <a:pPr>
              <a:lnSpc>
                <a:spcPct val="80000"/>
              </a:lnSpc>
            </a:pPr>
            <a:endParaRPr lang="ru-RU" sz="20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pPr algn="ctr"/>
            <a:r>
              <a:rPr lang="ru-RU" smtClean="0">
                <a:solidFill>
                  <a:schemeClr val="accent2"/>
                </a:solidFill>
              </a:rPr>
              <a:t>Планируемые результаты: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8313" y="1268413"/>
            <a:ext cx="8229600" cy="504031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smtClean="0">
                <a:latin typeface="Times New Roman" pitchFamily="18" charset="0"/>
              </a:rPr>
              <a:t>Личностные:</a:t>
            </a:r>
            <a:endParaRPr lang="ru-RU" sz="2000" u="sng" smtClean="0">
              <a:latin typeface="Times New Roman" pitchFamily="18" charset="0"/>
            </a:endParaRPr>
          </a:p>
          <a:p>
            <a:r>
              <a:rPr lang="ru-RU" sz="2000" smtClean="0">
                <a:latin typeface="Times New Roman" pitchFamily="18" charset="0"/>
              </a:rPr>
              <a:t>осознание  необходимости получения знаний по финансовой грамотности</a:t>
            </a:r>
          </a:p>
          <a:p>
            <a:r>
              <a:rPr lang="ru-RU" sz="2000" smtClean="0">
                <a:latin typeface="Times New Roman" pitchFamily="18" charset="0"/>
              </a:rPr>
              <a:t>овладение знаниями об истории возникновения денег и их роли в жизни человека </a:t>
            </a:r>
          </a:p>
          <a:p>
            <a:r>
              <a:rPr lang="ru-RU" sz="2000" smtClean="0">
                <a:latin typeface="Times New Roman" pitchFamily="18" charset="0"/>
              </a:rPr>
              <a:t>развитие самостоятельности и осознание личной ответственности за свои поступки </a:t>
            </a:r>
          </a:p>
          <a:p>
            <a:r>
              <a:rPr lang="ru-RU" sz="2000" smtClean="0">
                <a:latin typeface="Times New Roman" pitchFamily="18" charset="0"/>
              </a:rPr>
              <a:t>развитие навыков сотрудничества со взрослыми и сверстниками в разных игровых ситуациях.</a:t>
            </a:r>
            <a:endParaRPr lang="ru-RU" sz="2000" b="1" smtClean="0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ru-RU" sz="2000" b="1" u="sng" smtClean="0">
                <a:latin typeface="Times New Roman" pitchFamily="18" charset="0"/>
              </a:rPr>
              <a:t>Познавательные:</a:t>
            </a:r>
            <a:r>
              <a:rPr lang="ru-RU" sz="2000" b="1" smtClean="0">
                <a:latin typeface="Times New Roman" pitchFamily="18" charset="0"/>
              </a:rPr>
              <a:t> </a:t>
            </a:r>
            <a:endParaRPr lang="ru-RU" sz="2000" smtClean="0">
              <a:latin typeface="Times New Roman" pitchFamily="18" charset="0"/>
            </a:endParaRPr>
          </a:p>
          <a:p>
            <a:r>
              <a:rPr lang="ru-RU" sz="2000" smtClean="0">
                <a:latin typeface="Times New Roman" pitchFamily="18" charset="0"/>
              </a:rPr>
              <a:t>умение осуществлять направленный поиск информации из разных источников</a:t>
            </a:r>
          </a:p>
          <a:p>
            <a:r>
              <a:rPr lang="ru-RU" sz="2000" smtClean="0">
                <a:latin typeface="Times New Roman" pitchFamily="18" charset="0"/>
              </a:rPr>
              <a:t>умение сравнивать, анализировать</a:t>
            </a:r>
          </a:p>
          <a:p>
            <a:r>
              <a:rPr lang="ru-RU" sz="2000" smtClean="0">
                <a:latin typeface="Times New Roman" pitchFamily="18" charset="0"/>
              </a:rPr>
              <a:t>умение объяснять понятия и применять знания на практике</a:t>
            </a:r>
          </a:p>
          <a:p>
            <a:pPr>
              <a:lnSpc>
                <a:spcPct val="80000"/>
              </a:lnSpc>
            </a:pPr>
            <a:endParaRPr lang="ru-RU" sz="2000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idx="1"/>
          </p:nvPr>
        </p:nvSpPr>
        <p:spPr>
          <a:xfrm>
            <a:off x="323850" y="549275"/>
            <a:ext cx="8229600" cy="590391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2000" b="1" smtClean="0">
                <a:latin typeface="Times New Roman" pitchFamily="18" charset="0"/>
              </a:rPr>
              <a:t>Регулятивные: </a:t>
            </a:r>
          </a:p>
          <a:p>
            <a:pPr marL="0" indent="0"/>
            <a:r>
              <a:rPr lang="ru-RU" sz="2000" smtClean="0">
                <a:latin typeface="Times New Roman" pitchFamily="18" charset="0"/>
              </a:rPr>
              <a:t>умение прогнозировать свои действия</a:t>
            </a:r>
          </a:p>
          <a:p>
            <a:pPr marL="0" indent="0"/>
            <a:r>
              <a:rPr lang="ru-RU" sz="2000" smtClean="0">
                <a:latin typeface="Times New Roman" pitchFamily="18" charset="0"/>
              </a:rPr>
              <a:t>умение исправлять свои ошибки</a:t>
            </a:r>
          </a:p>
          <a:p>
            <a:pPr marL="0" indent="0"/>
            <a:r>
              <a:rPr lang="ru-RU" sz="2000" smtClean="0">
                <a:latin typeface="Times New Roman" pitchFamily="18" charset="0"/>
              </a:rPr>
              <a:t>проявление познавательной и творческой инициативы;</a:t>
            </a:r>
          </a:p>
          <a:p>
            <a:pPr marL="0" indent="0"/>
            <a:r>
              <a:rPr lang="ru-RU" sz="2000" smtClean="0">
                <a:latin typeface="Times New Roman" pitchFamily="18" charset="0"/>
              </a:rPr>
              <a:t>оценка правильности выполнения действий: знакомство с критериями оценивания, самооценка и взаимооценка; </a:t>
            </a:r>
          </a:p>
          <a:p>
            <a:pPr marL="0" indent="0"/>
            <a:r>
              <a:rPr lang="ru-RU" sz="2000" smtClean="0">
                <a:latin typeface="Times New Roman" pitchFamily="18" charset="0"/>
              </a:rPr>
              <a:t>адекватное восприятие предложений товарищей, педагога.</a:t>
            </a:r>
            <a:endParaRPr lang="ru-RU" sz="2000" b="1" smtClean="0">
              <a:latin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ru-RU" sz="2000" b="1" smtClean="0">
                <a:latin typeface="Times New Roman" pitchFamily="18" charset="0"/>
              </a:rPr>
              <a:t>Коммуникативные: </a:t>
            </a:r>
            <a:endParaRPr lang="ru-RU" sz="2000" smtClean="0">
              <a:latin typeface="Times New Roman" pitchFamily="18" charset="0"/>
            </a:endParaRPr>
          </a:p>
          <a:p>
            <a:pPr marL="0" indent="0"/>
            <a:r>
              <a:rPr lang="ru-RU" sz="2000" smtClean="0">
                <a:latin typeface="Times New Roman" pitchFamily="18" charset="0"/>
              </a:rPr>
              <a:t>готовность слушать собеседника и вести диалог;</a:t>
            </a:r>
          </a:p>
          <a:p>
            <a:pPr marL="0" indent="0"/>
            <a:r>
              <a:rPr lang="ru-RU" sz="2000" smtClean="0">
                <a:latin typeface="Times New Roman" pitchFamily="18" charset="0"/>
              </a:rPr>
              <a:t>готовность признавать возможность существования различных точек зрения и права каждого иметь свою; </a:t>
            </a:r>
          </a:p>
          <a:p>
            <a:pPr marL="0" indent="0"/>
            <a:r>
              <a:rPr lang="ru-RU" sz="2000" smtClean="0">
                <a:latin typeface="Times New Roman" pitchFamily="18" charset="0"/>
              </a:rPr>
              <a:t>излагать своё мнение и аргументировать</a:t>
            </a:r>
            <a:r>
              <a:rPr lang="ru-RU" smtClean="0"/>
              <a:t> </a:t>
            </a:r>
            <a:r>
              <a:rPr lang="ru-RU" sz="2000" smtClean="0">
                <a:latin typeface="Times New Roman" pitchFamily="18" charset="0"/>
              </a:rPr>
              <a:t>свою точку зрения и оценку событий.</a:t>
            </a:r>
          </a:p>
          <a:p>
            <a:pPr marL="0" indent="0"/>
            <a:r>
              <a:rPr lang="ru-RU" sz="2000" smtClean="0">
                <a:latin typeface="Times New Roman" pitchFamily="18" charset="0"/>
              </a:rPr>
              <a:t>умение договариваться о распределении функций и ролей  в совместной деятельности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Содержимое 2"/>
          <p:cNvSpPr>
            <a:spLocks noGrp="1"/>
          </p:cNvSpPr>
          <p:nvPr>
            <p:ph idx="4294967295"/>
          </p:nvPr>
        </p:nvSpPr>
        <p:spPr>
          <a:xfrm>
            <a:off x="539750" y="476250"/>
            <a:ext cx="8013700" cy="597693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b="1" smtClean="0">
                <a:solidFill>
                  <a:schemeClr val="accent2"/>
                </a:solidFill>
              </a:rPr>
              <a:t>Методы:</a:t>
            </a:r>
          </a:p>
          <a:p>
            <a:pPr marL="0" indent="0">
              <a:buFontTx/>
              <a:buNone/>
            </a:pPr>
            <a:endParaRPr lang="ru-RU" b="1" smtClean="0">
              <a:solidFill>
                <a:schemeClr val="accent2"/>
              </a:solidFill>
            </a:endParaRPr>
          </a:p>
          <a:p>
            <a:pPr marL="0" indent="0"/>
            <a:r>
              <a:rPr lang="ru-RU" b="1" smtClean="0"/>
              <a:t> просмотр видеоролика</a:t>
            </a:r>
          </a:p>
          <a:p>
            <a:pPr marL="0" indent="0"/>
            <a:r>
              <a:rPr lang="ru-RU" b="1" smtClean="0"/>
              <a:t>обсуждение</a:t>
            </a:r>
          </a:p>
          <a:p>
            <a:pPr marL="0" indent="0"/>
            <a:r>
              <a:rPr lang="ru-RU" b="1" smtClean="0"/>
              <a:t>дидактическая игра (кроссворд), </a:t>
            </a:r>
          </a:p>
          <a:p>
            <a:pPr marL="0" indent="0"/>
            <a:r>
              <a:rPr lang="ru-RU" b="1" smtClean="0"/>
              <a:t>ролевая игра «магазин»</a:t>
            </a:r>
          </a:p>
          <a:p>
            <a:pPr marL="0" indent="0"/>
            <a:r>
              <a:rPr lang="ru-RU" b="1" smtClean="0"/>
              <a:t> работа со словарем,</a:t>
            </a:r>
          </a:p>
          <a:p>
            <a:pPr marL="0" indent="0"/>
            <a:r>
              <a:rPr lang="ru-RU" b="1" smtClean="0"/>
              <a:t> анализ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619250" y="1700213"/>
            <a:ext cx="6019800" cy="1470025"/>
          </a:xfrm>
        </p:spPr>
        <p:txBody>
          <a:bodyPr/>
          <a:lstStyle/>
          <a:p>
            <a:pPr algn="r">
              <a:defRPr/>
            </a:pPr>
            <a:endParaRPr lang="ru-RU" sz="48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3011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051050" y="3500438"/>
            <a:ext cx="4811713" cy="576262"/>
          </a:xfrm>
        </p:spPr>
        <p:txBody>
          <a:bodyPr/>
          <a:lstStyle/>
          <a:p>
            <a:pPr marL="0" indent="0" algn="r">
              <a:buFontTx/>
              <a:buNone/>
            </a:pPr>
            <a:endParaRPr lang="ru-RU" sz="1600" i="1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/>
          <a:srcRect l="18105" t="6250" r="17583" b="16348"/>
          <a:stretch>
            <a:fillRect/>
          </a:stretch>
        </p:blipFill>
        <p:spPr bwMode="auto">
          <a:xfrm>
            <a:off x="0" y="133350"/>
            <a:ext cx="9144000" cy="67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971550" y="188913"/>
            <a:ext cx="7416800" cy="14398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Азбука денег 01 серия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6988"/>
            <a:ext cx="9144000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4">
  <a:themeElements>
    <a:clrScheme name="Другая 1">
      <a:dk1>
        <a:srgbClr val="FAD0E4"/>
      </a:dk1>
      <a:lt1>
        <a:sysClr val="window" lastClr="FFFFFF"/>
      </a:lt1>
      <a:dk2>
        <a:srgbClr val="8BE6FF"/>
      </a:dk2>
      <a:lt2>
        <a:srgbClr val="D6ECFF"/>
      </a:lt2>
      <a:accent1>
        <a:srgbClr val="F6A1C9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8BE6F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74TGp_natural_light_ani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_ani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_ani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842</TotalTime>
  <Words>674</Words>
  <Application>Microsoft Office PowerPoint</Application>
  <PresentationFormat>Экран (4:3)</PresentationFormat>
  <Paragraphs>131</Paragraphs>
  <Slides>28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Тема4</vt:lpstr>
      <vt:lpstr>Слайд 1</vt:lpstr>
      <vt:lpstr>Выполнили:</vt:lpstr>
      <vt:lpstr>Цель и задачи занятия</vt:lpstr>
      <vt:lpstr>Содержание</vt:lpstr>
      <vt:lpstr>Планируемые результаты:</vt:lpstr>
      <vt:lpstr>Слайд 6</vt:lpstr>
      <vt:lpstr>Слайд 7</vt:lpstr>
      <vt:lpstr>Слайд 8</vt:lpstr>
      <vt:lpstr>Слайд 9</vt:lpstr>
      <vt:lpstr>Работа с пословицами:</vt:lpstr>
      <vt:lpstr>Тема нашего занятия:</vt:lpstr>
      <vt:lpstr>На какие бы вопросы вы хотели получить ответы? </vt:lpstr>
      <vt:lpstr>Работая в группе,  вам необходимо в течение 4-5 минут провести  мини-исследование,  целью которого будет являться  ответ на вопрос  «Что такое деньги?» </vt:lpstr>
      <vt:lpstr>Что такое деньги?</vt:lpstr>
      <vt:lpstr>Слайд 15</vt:lpstr>
      <vt:lpstr>Что такое деньги?</vt:lpstr>
      <vt:lpstr>Натуральный обмен</vt:lpstr>
      <vt:lpstr>Натуральный обмен</vt:lpstr>
      <vt:lpstr>Ценность вещей</vt:lpstr>
      <vt:lpstr>Товаро-деньги</vt:lpstr>
      <vt:lpstr>Первые мировые деньги</vt:lpstr>
      <vt:lpstr>Металлические деньги</vt:lpstr>
      <vt:lpstr>Русские деньги</vt:lpstr>
      <vt:lpstr>Бумажные деньги</vt:lpstr>
      <vt:lpstr>Первые бумажные деньги в Китае</vt:lpstr>
      <vt:lpstr>Слайд 26</vt:lpstr>
      <vt:lpstr> Рефлексия: решение кроссворда</vt:lpstr>
      <vt:lpstr>Подведение итогов: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деньги.</dc:title>
  <dc:creator>МЫШЬ</dc:creator>
  <cp:lastModifiedBy>admin</cp:lastModifiedBy>
  <cp:revision>80</cp:revision>
  <dcterms:created xsi:type="dcterms:W3CDTF">2014-01-12T10:33:33Z</dcterms:created>
  <dcterms:modified xsi:type="dcterms:W3CDTF">2017-01-27T15:31:04Z</dcterms:modified>
</cp:coreProperties>
</file>