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7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alog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700" dirty="0"/>
              <a:t>Что такое налоги и 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>зачем </a:t>
            </a:r>
            <a:r>
              <a:rPr lang="ru-RU" sz="6700" dirty="0"/>
              <a:t>их </a:t>
            </a:r>
            <a:r>
              <a:rPr lang="ru-RU" sz="6700" dirty="0" smtClean="0"/>
              <a:t>платить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11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861048"/>
            <a:ext cx="5092116" cy="228259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Проект выполнили: </a:t>
            </a:r>
          </a:p>
          <a:p>
            <a:pPr algn="l"/>
            <a:r>
              <a:rPr lang="ru-RU" dirty="0" err="1">
                <a:solidFill>
                  <a:schemeClr val="tx1"/>
                </a:solidFill>
              </a:rPr>
              <a:t>Руф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Ю.А</a:t>
            </a:r>
            <a:r>
              <a:rPr lang="ru-RU" dirty="0" smtClean="0">
                <a:solidFill>
                  <a:schemeClr val="tx1"/>
                </a:solidFill>
              </a:rPr>
              <a:t>. МБОУ </a:t>
            </a:r>
            <a:r>
              <a:rPr lang="ru-RU" dirty="0" err="1" smtClean="0">
                <a:solidFill>
                  <a:schemeClr val="tx1"/>
                </a:solidFill>
              </a:rPr>
              <a:t>Ненинская</a:t>
            </a:r>
            <a:r>
              <a:rPr lang="ru-RU" dirty="0" smtClean="0">
                <a:solidFill>
                  <a:schemeClr val="tx1"/>
                </a:solidFill>
              </a:rPr>
              <a:t> СОШ им. Героя РФ </a:t>
            </a:r>
            <a:r>
              <a:rPr lang="ru-RU" dirty="0" err="1" smtClean="0">
                <a:solidFill>
                  <a:schemeClr val="tx1"/>
                </a:solidFill>
              </a:rPr>
              <a:t>Лайса</a:t>
            </a:r>
            <a:r>
              <a:rPr lang="ru-RU" dirty="0" smtClean="0">
                <a:solidFill>
                  <a:schemeClr val="tx1"/>
                </a:solidFill>
              </a:rPr>
              <a:t> А.В</a:t>
            </a:r>
            <a:r>
              <a:rPr lang="ru-RU" dirty="0" smtClean="0">
                <a:solidFill>
                  <a:schemeClr val="tx1"/>
                </a:solidFill>
              </a:rPr>
              <a:t>.,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Субботина </a:t>
            </a:r>
            <a:r>
              <a:rPr lang="ru-RU" dirty="0" smtClean="0">
                <a:solidFill>
                  <a:schemeClr val="tx1"/>
                </a:solidFill>
              </a:rPr>
              <a:t>Т.В.МКОУ «Крестьянская СОШ</a:t>
            </a:r>
            <a:r>
              <a:rPr lang="ru-RU" dirty="0" smtClean="0">
                <a:solidFill>
                  <a:schemeClr val="tx1"/>
                </a:solidFill>
              </a:rPr>
              <a:t>»,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Конкин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И.И. МКОУ </a:t>
            </a:r>
            <a:r>
              <a:rPr lang="ru-RU" dirty="0" err="1" smtClean="0">
                <a:solidFill>
                  <a:schemeClr val="tx1"/>
                </a:solidFill>
              </a:rPr>
              <a:t>Тогульская</a:t>
            </a:r>
            <a:r>
              <a:rPr lang="ru-RU" dirty="0" smtClean="0">
                <a:solidFill>
                  <a:schemeClr val="tx1"/>
                </a:solidFill>
              </a:rPr>
              <a:t> СОШ,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Губанова </a:t>
            </a:r>
            <a:r>
              <a:rPr lang="ru-RU" dirty="0" smtClean="0">
                <a:solidFill>
                  <a:schemeClr val="tx1"/>
                </a:solidFill>
              </a:rPr>
              <a:t>Е.А. МБОУ </a:t>
            </a:r>
            <a:r>
              <a:rPr lang="ru-RU" dirty="0" smtClean="0">
                <a:solidFill>
                  <a:schemeClr val="tx1"/>
                </a:solidFill>
              </a:rPr>
              <a:t>«Целинная СОШ</a:t>
            </a:r>
            <a:r>
              <a:rPr lang="ru-RU" dirty="0" smtClean="0">
                <a:solidFill>
                  <a:schemeClr val="tx1"/>
                </a:solidFill>
              </a:rPr>
              <a:t>».,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Багринцева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Н.В</a:t>
            </a:r>
            <a:r>
              <a:rPr lang="ru-RU" dirty="0" smtClean="0">
                <a:solidFill>
                  <a:schemeClr val="tx1"/>
                </a:solidFill>
              </a:rPr>
              <a:t>. МБОУ </a:t>
            </a:r>
            <a:r>
              <a:rPr lang="ru-RU" dirty="0" smtClean="0">
                <a:solidFill>
                  <a:schemeClr val="tx1"/>
                </a:solidFill>
              </a:rPr>
              <a:t>«Лицей №101» г. Барнаул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Воронина </a:t>
            </a:r>
            <a:r>
              <a:rPr lang="ru-RU" dirty="0" smtClean="0">
                <a:solidFill>
                  <a:schemeClr val="tx1"/>
                </a:solidFill>
              </a:rPr>
              <a:t>Е.Г</a:t>
            </a:r>
            <a:r>
              <a:rPr lang="ru-RU" dirty="0" smtClean="0">
                <a:solidFill>
                  <a:schemeClr val="tx1"/>
                </a:solidFill>
              </a:rPr>
              <a:t>. МБОУ </a:t>
            </a:r>
            <a:r>
              <a:rPr lang="ru-RU" dirty="0" smtClean="0">
                <a:solidFill>
                  <a:schemeClr val="tx1"/>
                </a:solidFill>
              </a:rPr>
              <a:t>СОШ  №3 г. Новоалтайска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Мелихов В.А</a:t>
            </a:r>
            <a:r>
              <a:rPr lang="ru-RU" dirty="0" smtClean="0">
                <a:solidFill>
                  <a:schemeClr val="tx1"/>
                </a:solidFill>
              </a:rPr>
              <a:t>. МБОУ СОШ №84.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4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20431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Группа 2.Виды налогов . </a:t>
            </a:r>
            <a:r>
              <a:rPr lang="ru-RU" dirty="0"/>
              <a:t>НАЛОГОВЫЙ КОДЕКС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 smtClean="0"/>
              <a:t> </a:t>
            </a:r>
            <a:r>
              <a:rPr lang="ru-RU" dirty="0"/>
              <a:t>определите </a:t>
            </a:r>
            <a:r>
              <a:rPr lang="ru-RU" dirty="0" smtClean="0"/>
              <a:t>объект и субъект налогообложения</a:t>
            </a:r>
          </a:p>
          <a:p>
            <a:r>
              <a:rPr lang="ru-RU" dirty="0" smtClean="0"/>
              <a:t>Составьте глоссарий по теме «Виды налогов»</a:t>
            </a:r>
          </a:p>
          <a:p>
            <a:r>
              <a:rPr lang="ru-RU" dirty="0" smtClean="0"/>
              <a:t>Изобразите  ответ графически </a:t>
            </a:r>
            <a:endParaRPr lang="ru-RU" dirty="0"/>
          </a:p>
        </p:txBody>
      </p:sp>
      <p:pic>
        <p:nvPicPr>
          <p:cNvPr id="5122" name="Picture 2" descr="C:\Users\User\Desktop\Финансовая грамотность\Рисунки налоги\55_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071942"/>
            <a:ext cx="3393709" cy="2307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35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890100" cy="230368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Группа </a:t>
            </a:r>
            <a:r>
              <a:rPr lang="ru-RU" dirty="0"/>
              <a:t>3.  </a:t>
            </a:r>
            <a:r>
              <a:rPr lang="ru-RU" dirty="0" smtClean="0"/>
              <a:t> </a:t>
            </a:r>
            <a:r>
              <a:rPr lang="ru-RU" dirty="0"/>
              <a:t>Л</a:t>
            </a:r>
            <a:r>
              <a:rPr lang="ru-RU" dirty="0" smtClean="0"/>
              <a:t>ичный </a:t>
            </a:r>
            <a:r>
              <a:rPr lang="ru-RU" dirty="0"/>
              <a:t>кабинет </a:t>
            </a:r>
            <a:r>
              <a:rPr lang="ru-RU" dirty="0" smtClean="0"/>
              <a:t>налогоплательщика на </a:t>
            </a:r>
            <a:r>
              <a:rPr lang="ru-RU" dirty="0"/>
              <a:t>сайте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nalog.ru</a:t>
            </a:r>
            <a:endParaRPr lang="ru-RU" dirty="0" smtClean="0"/>
          </a:p>
          <a:p>
            <a:r>
              <a:rPr lang="ru-RU" dirty="0" smtClean="0"/>
              <a:t>Определите объекты и субъекты налогообложения</a:t>
            </a:r>
          </a:p>
          <a:p>
            <a:r>
              <a:rPr lang="ru-RU" dirty="0" smtClean="0"/>
              <a:t>Составьте глоссарий по теме</a:t>
            </a:r>
          </a:p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оставьте </a:t>
            </a:r>
            <a:r>
              <a:rPr lang="ru-RU" dirty="0"/>
              <a:t>алгоритм работы с личным кабинетом. Каково его </a:t>
            </a:r>
            <a:r>
              <a:rPr lang="ru-RU" dirty="0" smtClean="0"/>
              <a:t>назначение?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929066"/>
            <a:ext cx="3183478" cy="24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18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3026903"/>
              </p:ext>
            </p:extLst>
          </p:nvPr>
        </p:nvGraphicFramePr>
        <p:xfrm>
          <a:off x="683568" y="764704"/>
          <a:ext cx="7632849" cy="473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/>
                        <a:t> Узнаем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Узнали</a:t>
                      </a:r>
                      <a:endParaRPr lang="ru-RU" sz="2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История появления</a:t>
                      </a:r>
                      <a:r>
                        <a:rPr lang="ru-RU" sz="1800" baseline="0" dirty="0" smtClean="0"/>
                        <a:t> налогов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налогов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Работа с сайтом УФНС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87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 </a:t>
            </a:r>
            <a:r>
              <a:rPr lang="ru-RU" dirty="0"/>
              <a:t>по выбору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417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	Вместе с родителями </a:t>
            </a:r>
            <a:r>
              <a:rPr lang="ru-RU" dirty="0" smtClean="0"/>
              <a:t>выясните  </a:t>
            </a:r>
            <a:r>
              <a:rPr lang="ru-RU" dirty="0"/>
              <a:t>наличие налоговой задолженности у членов семьи.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dirty="0" smtClean="0"/>
              <a:t>Составите </a:t>
            </a:r>
            <a:r>
              <a:rPr lang="ru-RU" dirty="0"/>
              <a:t>буклет по теме «Налоги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dirty="0" smtClean="0"/>
              <a:t>Рассчитайте </a:t>
            </a:r>
            <a:r>
              <a:rPr lang="ru-RU" dirty="0"/>
              <a:t>транспортный налог на автомобиль </a:t>
            </a:r>
            <a:r>
              <a:rPr lang="ru-RU" dirty="0" smtClean="0"/>
              <a:t>мечты.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User\Desktop\Финансовая грамотность\Рисунки налоги\nal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236839" cy="2705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15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Создать условия для формирования представлений о налогах, способствовать формированию положительной позиции к законодательству РФ в области налогообложения.</a:t>
            </a:r>
          </a:p>
        </p:txBody>
      </p:sp>
      <p:pic>
        <p:nvPicPr>
          <p:cNvPr id="6146" name="Picture 2" descr="C:\Users\User\Desktop\Финансовая грамотность\Рисунки налоги\ee8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742707" cy="2106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32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Образовательные: </a:t>
            </a:r>
          </a:p>
          <a:p>
            <a:pPr>
              <a:buNone/>
            </a:pPr>
            <a:r>
              <a:rPr lang="ru-RU" dirty="0" smtClean="0"/>
              <a:t>Способствовать  </a:t>
            </a:r>
            <a:r>
              <a:rPr lang="ru-RU" dirty="0"/>
              <a:t>усвоению материала и специальной терминологии </a:t>
            </a:r>
            <a:r>
              <a:rPr lang="ru-RU" dirty="0" smtClean="0"/>
              <a:t>учащимися ,  систематизация,  закрепления </a:t>
            </a:r>
            <a:r>
              <a:rPr lang="ru-RU" dirty="0"/>
              <a:t>и </a:t>
            </a:r>
            <a:r>
              <a:rPr lang="ru-RU" dirty="0" smtClean="0"/>
              <a:t>повторение </a:t>
            </a:r>
            <a:r>
              <a:rPr lang="ru-RU" dirty="0"/>
              <a:t>полученных знаний (для подготовки к ЕГЭ</a:t>
            </a:r>
            <a:r>
              <a:rPr lang="ru-RU" dirty="0" smtClean="0"/>
              <a:t>).</a:t>
            </a:r>
            <a:endParaRPr lang="ru-RU" dirty="0"/>
          </a:p>
          <a:p>
            <a:endParaRPr lang="ru-RU" b="1" dirty="0"/>
          </a:p>
          <a:p>
            <a:pPr>
              <a:buNone/>
            </a:pPr>
            <a:r>
              <a:rPr lang="ru-RU" b="1" dirty="0" smtClean="0"/>
              <a:t>Развивающие:</a:t>
            </a:r>
            <a:endParaRPr lang="ru-RU" b="1" dirty="0"/>
          </a:p>
          <a:p>
            <a:pPr>
              <a:buNone/>
            </a:pPr>
            <a:r>
              <a:rPr lang="ru-RU" dirty="0"/>
              <a:t>Способствовать развитию речи учащихся, овладению основными способами мыслительной деятельности учащихся (учить анализировать, выделять главное, сравнивать, строить аналогии, обобщать и систематизировать, доказывать и опровергать, определять и объяснять понятия, ставить и разрешать проблемы), формированию и развитию познавательного интереса к предмету, формированию и развитию самостоятельности учащихся.</a:t>
            </a:r>
          </a:p>
          <a:p>
            <a:endParaRPr lang="ru-RU" dirty="0"/>
          </a:p>
          <a:p>
            <a:pPr>
              <a:buNone/>
            </a:pPr>
            <a:r>
              <a:rPr lang="ru-RU" b="1" dirty="0" smtClean="0"/>
              <a:t>Воспитательные:</a:t>
            </a:r>
            <a:endParaRPr lang="ru-RU" b="1" dirty="0"/>
          </a:p>
          <a:p>
            <a:pPr>
              <a:buNone/>
            </a:pPr>
            <a:r>
              <a:rPr lang="ru-RU" dirty="0"/>
              <a:t>Способствовать формированию и развитию у школьников </a:t>
            </a:r>
            <a:r>
              <a:rPr lang="ru-RU" dirty="0" smtClean="0"/>
              <a:t>налоговой </a:t>
            </a:r>
            <a:r>
              <a:rPr lang="ru-RU" dirty="0"/>
              <a:t>грамотность, осознанное отношение к законодательству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46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942231"/>
              </p:ext>
            </p:extLst>
          </p:nvPr>
        </p:nvGraphicFramePr>
        <p:xfrm>
          <a:off x="467544" y="1270714"/>
          <a:ext cx="8176421" cy="4707507"/>
        </p:xfrm>
        <a:graphic>
          <a:graphicData uri="http://schemas.openxmlformats.org/drawingml/2006/table">
            <a:tbl>
              <a:tblPr firstRow="1" firstCol="1" bandRow="1"/>
              <a:tblGrid>
                <a:gridCol w="1788567"/>
                <a:gridCol w="4234732"/>
                <a:gridCol w="2153122"/>
              </a:tblGrid>
              <a:tr h="592707">
                <a:tc>
                  <a:txBody>
                    <a:bodyPr/>
                    <a:lstStyle/>
                    <a:p>
                      <a:pPr marL="533400" algn="l"/>
                      <a:r>
                        <a:rPr lang="ru-RU" sz="1800" dirty="0">
                          <a:effectLst/>
                          <a:latin typeface="Times New Roman"/>
                        </a:rPr>
                        <a:t>Предметные</a:t>
                      </a:r>
                    </a:p>
                  </a:txBody>
                  <a:tcPr marL="5372" marR="5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55800" algn="l"/>
                      <a:r>
                        <a:rPr lang="ru-RU" sz="1800" dirty="0" err="1">
                          <a:effectLst/>
                          <a:latin typeface="Times New Roman"/>
                        </a:rPr>
                        <a:t>Метапредметные</a:t>
                      </a:r>
                      <a:r>
                        <a:rPr lang="ru-RU" sz="1800" dirty="0">
                          <a:effectLst/>
                          <a:latin typeface="Times New Roman"/>
                        </a:rPr>
                        <a:t> УУД</a:t>
                      </a:r>
                    </a:p>
                  </a:txBody>
                  <a:tcPr marL="5372" marR="5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 algn="l"/>
                      <a:r>
                        <a:rPr lang="ru-RU" sz="1800">
                          <a:effectLst/>
                          <a:latin typeface="Times New Roman"/>
                        </a:rPr>
                        <a:t>Личностные УУД</a:t>
                      </a:r>
                    </a:p>
                  </a:txBody>
                  <a:tcPr marL="5372" marR="5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1281">
                <a:tc>
                  <a:txBody>
                    <a:bodyPr/>
                    <a:lstStyle/>
                    <a:p>
                      <a:pPr marL="72000" marR="6985" algn="l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-Научатся: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считать сумму заплаченных налогов или сумму, которую необходимо заплатить в качестве налога.</a:t>
                      </a:r>
                    </a:p>
                    <a:p>
                      <a:pPr marL="72000" algn="l"/>
                      <a:r>
                        <a:rPr lang="ru-RU" sz="1800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2" marR="5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/>
                      <a:r>
                        <a:rPr lang="ru-RU" sz="1800" b="1" i="1" u="none" strike="noStrike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Познавательные:</a:t>
                      </a:r>
                      <a:r>
                        <a:rPr lang="ru-RU" sz="1800" dirty="0">
                          <a:effectLst/>
                          <a:latin typeface="Times New Roman"/>
                        </a:rPr>
                        <a:t> используют знаково-символические средства, в том числе модели и схемы для решения познавательных задач. Умение извлекать информацию из текста.</a:t>
                      </a:r>
                    </a:p>
                    <a:p>
                      <a:pPr marL="38100" algn="l"/>
                      <a:r>
                        <a:rPr lang="ru-RU" sz="1800" b="1" i="1" u="none" strike="noStrike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Коммуникативные:</a:t>
                      </a:r>
                      <a:r>
                        <a:rPr lang="ru-RU" sz="1800" dirty="0">
                          <a:effectLst/>
                          <a:latin typeface="Times New Roman"/>
                        </a:rPr>
                        <a:t> аргументируют свою позицию и координируют её с позициями партнёров в сотрудничестве при выработке общего решения в совместной деятельности</a:t>
                      </a:r>
                      <a:r>
                        <a:rPr lang="ru-RU" sz="1800" dirty="0" smtClean="0"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marL="38100" algn="l"/>
                      <a:r>
                        <a:rPr lang="ru-RU" sz="180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1" u="none" strike="noStrike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Регулятивные:</a:t>
                      </a:r>
                      <a:r>
                        <a:rPr lang="ru-RU" sz="1800" dirty="0">
                          <a:effectLst/>
                          <a:latin typeface="Times New Roman"/>
                        </a:rPr>
                        <a:t> принимают и сохраняют учебную задачу; планируют свои действия в соответствии с поставленной задачей и условиями её реализации, в том числе во внутреннем плане.</a:t>
                      </a:r>
                    </a:p>
                  </a:txBody>
                  <a:tcPr marL="5372" marR="5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Формирование понимания неотвратимости  наказания (штрафов) за неуплату налогов и негативное влияние штрафов на семейный бюджет.</a:t>
                      </a:r>
                    </a:p>
                    <a:p>
                      <a:pPr marL="50800" indent="-482600"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72" marR="5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143172" y="642918"/>
            <a:ext cx="950984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0" algn="ctr">
              <a:lnSpc>
                <a:spcPts val="1270"/>
              </a:lnSpc>
            </a:pPr>
            <a:r>
              <a:rPr lang="ru-RU" sz="2400" dirty="0" smtClean="0">
                <a:latin typeface="Times New Roman"/>
                <a:ea typeface="Times New Roman"/>
              </a:rPr>
              <a:t>Планируемые </a:t>
            </a:r>
            <a:r>
              <a:rPr lang="ru-RU" sz="2400" dirty="0" smtClean="0">
                <a:latin typeface="Times New Roman"/>
                <a:ea typeface="Times New Roman"/>
              </a:rPr>
              <a:t>образовательные </a:t>
            </a:r>
            <a:r>
              <a:rPr lang="ru-RU" sz="2400" dirty="0" smtClean="0">
                <a:latin typeface="Times New Roman"/>
                <a:ea typeface="Times New Roman"/>
              </a:rPr>
              <a:t>результаты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792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554960" cy="892696"/>
          </a:xfrm>
        </p:spPr>
        <p:txBody>
          <a:bodyPr/>
          <a:lstStyle/>
          <a:p>
            <a:r>
              <a:rPr lang="ru-RU" dirty="0"/>
              <a:t>Решение </a:t>
            </a:r>
            <a:r>
              <a:rPr lang="ru-RU" dirty="0" smtClean="0"/>
              <a:t> </a:t>
            </a:r>
            <a:r>
              <a:rPr lang="ru-RU" dirty="0"/>
              <a:t>кейс-ситуаций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3577580" cy="32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73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ru-RU" dirty="0"/>
              <a:t>Что такое налоги и зачем их платить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33457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075972"/>
              </p:ext>
            </p:extLst>
          </p:nvPr>
        </p:nvGraphicFramePr>
        <p:xfrm>
          <a:off x="683568" y="764704"/>
          <a:ext cx="763284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Знаем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 Узнаем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Узнали</a:t>
                      </a:r>
                      <a:endParaRPr lang="ru-RU" sz="3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Учебник с. 134 – 149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00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1302718"/>
              </p:ext>
            </p:extLst>
          </p:nvPr>
        </p:nvGraphicFramePr>
        <p:xfrm>
          <a:off x="683568" y="764704"/>
          <a:ext cx="7632849" cy="467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/>
                        <a:t> Узнаем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Узнали</a:t>
                      </a:r>
                      <a:endParaRPr lang="ru-RU" sz="2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История появления</a:t>
                      </a:r>
                      <a:r>
                        <a:rPr lang="ru-RU" sz="1800" baseline="0" dirty="0" smtClean="0"/>
                        <a:t> налогов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налогов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Работа с сайтом УФНС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191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7567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Группа </a:t>
            </a:r>
            <a:r>
              <a:rPr lang="ru-RU" dirty="0" smtClean="0"/>
              <a:t>1.История </a:t>
            </a:r>
            <a:r>
              <a:rPr lang="ru-RU" dirty="0"/>
              <a:t>налогов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Определите объект и субъект налогообложения.</a:t>
            </a:r>
          </a:p>
          <a:p>
            <a:r>
              <a:rPr lang="ru-RU" dirty="0" smtClean="0"/>
              <a:t>Составьте глоссарий по данному вопросу</a:t>
            </a:r>
          </a:p>
          <a:p>
            <a:r>
              <a:rPr lang="ru-RU" dirty="0" smtClean="0"/>
              <a:t>Представьте графически результаты работы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357562"/>
            <a:ext cx="2175481" cy="285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59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457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Что такое налоги и  зачем их платить  11 класс</vt:lpstr>
      <vt:lpstr>Цель занятия:</vt:lpstr>
      <vt:lpstr>Задачи занятия:</vt:lpstr>
      <vt:lpstr>Слайд 4</vt:lpstr>
      <vt:lpstr>Групповая работа</vt:lpstr>
      <vt:lpstr>Что такое налоги и зачем их платить</vt:lpstr>
      <vt:lpstr>Слайд 7</vt:lpstr>
      <vt:lpstr>Слайд 8</vt:lpstr>
      <vt:lpstr>Работа в группах</vt:lpstr>
      <vt:lpstr>Работа в группах</vt:lpstr>
      <vt:lpstr>Работа в группах</vt:lpstr>
      <vt:lpstr>Слайд 12</vt:lpstr>
      <vt:lpstr>Домашнее задание по выбору: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17</cp:revision>
  <dcterms:created xsi:type="dcterms:W3CDTF">2017-01-26T11:50:16Z</dcterms:created>
  <dcterms:modified xsi:type="dcterms:W3CDTF">2017-01-27T10:03:19Z</dcterms:modified>
</cp:coreProperties>
</file>