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sldIdLst>
    <p:sldId id="356" r:id="rId2"/>
    <p:sldId id="357" r:id="rId3"/>
    <p:sldId id="358" r:id="rId4"/>
    <p:sldId id="359" r:id="rId5"/>
    <p:sldId id="360" r:id="rId6"/>
    <p:sldId id="361" r:id="rId7"/>
    <p:sldId id="362" r:id="rId8"/>
    <p:sldId id="363" r:id="rId9"/>
    <p:sldId id="364" r:id="rId10"/>
    <p:sldId id="365" r:id="rId11"/>
    <p:sldId id="319" r:id="rId12"/>
    <p:sldId id="353" r:id="rId13"/>
    <p:sldId id="351" r:id="rId14"/>
    <p:sldId id="332" r:id="rId15"/>
    <p:sldId id="331" r:id="rId16"/>
    <p:sldId id="330" r:id="rId17"/>
    <p:sldId id="329" r:id="rId18"/>
    <p:sldId id="290" r:id="rId19"/>
    <p:sldId id="336" r:id="rId20"/>
    <p:sldId id="335" r:id="rId21"/>
    <p:sldId id="334" r:id="rId22"/>
    <p:sldId id="333" r:id="rId23"/>
    <p:sldId id="296" r:id="rId24"/>
    <p:sldId id="341" r:id="rId25"/>
    <p:sldId id="344" r:id="rId26"/>
    <p:sldId id="343" r:id="rId27"/>
    <p:sldId id="342" r:id="rId28"/>
    <p:sldId id="295" r:id="rId29"/>
    <p:sldId id="340" r:id="rId30"/>
    <p:sldId id="339" r:id="rId31"/>
    <p:sldId id="338" r:id="rId32"/>
    <p:sldId id="337" r:id="rId33"/>
    <p:sldId id="297" r:id="rId34"/>
    <p:sldId id="348" r:id="rId35"/>
    <p:sldId id="347" r:id="rId36"/>
    <p:sldId id="346" r:id="rId37"/>
    <p:sldId id="345" r:id="rId38"/>
    <p:sldId id="366" r:id="rId39"/>
    <p:sldId id="367" r:id="rId40"/>
    <p:sldId id="368" r:id="rId41"/>
    <p:sldId id="322" r:id="rId4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EC38"/>
    <a:srgbClr val="DC690A"/>
    <a:srgbClr val="673105"/>
    <a:srgbClr val="EB4F25"/>
    <a:srgbClr val="EF9721"/>
    <a:srgbClr val="F6862A"/>
    <a:srgbClr val="49385E"/>
    <a:srgbClr val="005426"/>
    <a:srgbClr val="007434"/>
    <a:srgbClr val="009E4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72" y="-12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D92C68-0BA9-466F-A2A3-EB3FBB1D9B30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FCDCDD-67A1-46FF-9990-AED9016F07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05359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EED0D-306E-40AD-A435-965CF7E2DADA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81981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18</a:t>
            </a:fld>
            <a:endParaRPr lang="ru-RU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19</a:t>
            </a:fld>
            <a:endParaRPr lang="ru-RU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20</a:t>
            </a:fld>
            <a:endParaRPr lang="ru-RU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21</a:t>
            </a:fld>
            <a:endParaRPr lang="ru-RU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22</a:t>
            </a:fld>
            <a:endParaRPr lang="ru-RU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23</a:t>
            </a:fld>
            <a:endParaRPr lang="ru-RU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24</a:t>
            </a:fld>
            <a:endParaRPr lang="ru-RU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25</a:t>
            </a:fld>
            <a:endParaRPr lang="ru-RU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26</a:t>
            </a:fld>
            <a:endParaRPr lang="ru-RU"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27</a:t>
            </a:fld>
            <a:endParaRPr lang="ru-RU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EED0D-306E-40AD-A435-965CF7E2DADA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81981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28</a:t>
            </a:fld>
            <a:endParaRPr lang="ru-RU" sz="12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29</a:t>
            </a:fld>
            <a:endParaRPr lang="ru-RU" sz="12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30</a:t>
            </a:fld>
            <a:endParaRPr lang="ru-RU" sz="12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31</a:t>
            </a:fld>
            <a:endParaRPr lang="ru-RU" sz="12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32</a:t>
            </a:fld>
            <a:endParaRPr lang="ru-RU" sz="120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33</a:t>
            </a:fld>
            <a:endParaRPr lang="ru-RU" sz="120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34</a:t>
            </a:fld>
            <a:endParaRPr lang="ru-RU" sz="120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35</a:t>
            </a:fld>
            <a:endParaRPr lang="ru-RU" sz="120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36</a:t>
            </a:fld>
            <a:endParaRPr lang="ru-RU" sz="120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37</a:t>
            </a:fld>
            <a:endParaRPr lang="ru-RU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fld id="{63F12487-6E5C-4DE8-99B2-9AD0B7F1266C}" type="slidenum">
              <a:rPr lang="ru-RU"/>
              <a:pPr eaLnBrk="1" hangingPunct="1"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fld id="{C41EC311-278C-4822-AF51-E67CCE3CFCDE}" type="slidenum">
              <a:rPr lang="ru-RU"/>
              <a:pPr eaLnBrk="1" hangingPunct="1"/>
              <a:t>41</a:t>
            </a:fld>
            <a:endParaRPr lang="ru-RU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fld id="{C41EC311-278C-4822-AF51-E67CCE3CFCDE}" type="slidenum">
              <a:rPr lang="ru-RU"/>
              <a:pPr eaLnBrk="1" hangingPunct="1"/>
              <a:t>12</a:t>
            </a:fld>
            <a:endParaRPr lang="ru-RU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13</a:t>
            </a:fld>
            <a:endParaRPr lang="ru-RU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14</a:t>
            </a:fld>
            <a:endParaRPr lang="ru-RU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15</a:t>
            </a:fld>
            <a:endParaRPr lang="ru-RU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16</a:t>
            </a:fld>
            <a:endParaRPr lang="ru-RU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17</a:t>
            </a:fld>
            <a:endParaRPr lang="ru-RU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4012428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3640070"/>
            <a:ext cx="8458200" cy="916781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2914650"/>
            <a:ext cx="8458200" cy="6858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4855464"/>
            <a:ext cx="758952" cy="185166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411957"/>
            <a:ext cx="1828800" cy="4388644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11957"/>
            <a:ext cx="6248400" cy="438864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57150"/>
            <a:ext cx="2895600" cy="216694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4855464"/>
            <a:ext cx="758952" cy="185166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2583678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257300"/>
            <a:ext cx="8458200" cy="9144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210325"/>
            <a:ext cx="8686800" cy="888619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342900"/>
            <a:ext cx="8686800" cy="630936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200150"/>
            <a:ext cx="4191000" cy="3543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343400" cy="3543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4057651"/>
            <a:ext cx="8610600" cy="661988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500062"/>
            <a:ext cx="4290556" cy="47982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36" y="500062"/>
            <a:ext cx="4292241" cy="47982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987028"/>
            <a:ext cx="4290556" cy="29563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987028"/>
            <a:ext cx="4288536" cy="29563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4857750"/>
            <a:ext cx="762000" cy="185166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4514850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342900"/>
            <a:ext cx="8686800" cy="630936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4386840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4114802"/>
            <a:ext cx="8458200" cy="390525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19" y="457200"/>
            <a:ext cx="3008313" cy="360045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457200"/>
            <a:ext cx="5340350" cy="36004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462476"/>
            <a:ext cx="5029200" cy="27432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3745320"/>
            <a:ext cx="5867400" cy="391716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4149924"/>
            <a:ext cx="5867400" cy="576263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788175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165624"/>
            <a:ext cx="8686800" cy="339447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57150"/>
            <a:ext cx="2514600" cy="216694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57150"/>
            <a:ext cx="3352800" cy="216694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4857751"/>
            <a:ext cx="762000" cy="183356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342900"/>
            <a:ext cx="8686800" cy="62865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788175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793491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Рамка 12"/>
          <p:cNvSpPr/>
          <p:nvPr userDrawn="1"/>
        </p:nvSpPr>
        <p:spPr>
          <a:xfrm>
            <a:off x="0" y="0"/>
            <a:ext cx="9144000" cy="5143500"/>
          </a:xfrm>
          <a:prstGeom prst="frame">
            <a:avLst>
              <a:gd name="adj1" fmla="val 2956"/>
            </a:avLst>
          </a:prstGeom>
          <a:blipFill>
            <a:blip r:embed="rId13" cstate="email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hyperlink" Target="http://smiles.33b.ru/smile.38375.html" TargetMode="External"/><Relationship Id="rId7" Type="http://schemas.openxmlformats.org/officeDocument/2006/relationships/image" Target="../media/image8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10" Type="http://schemas.openxmlformats.org/officeDocument/2006/relationships/image" Target="../media/image11.gif"/><Relationship Id="rId4" Type="http://schemas.openxmlformats.org/officeDocument/2006/relationships/image" Target="../media/image5.gif"/><Relationship Id="rId9" Type="http://schemas.openxmlformats.org/officeDocument/2006/relationships/image" Target="../media/image10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3" Type="http://schemas.openxmlformats.org/officeDocument/2006/relationships/image" Target="../media/image20.gif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2.xml"/><Relationship Id="rId5" Type="http://schemas.openxmlformats.org/officeDocument/2006/relationships/image" Target="../media/image22.gif"/><Relationship Id="rId10" Type="http://schemas.openxmlformats.org/officeDocument/2006/relationships/image" Target="../media/image25.jpeg"/><Relationship Id="rId4" Type="http://schemas.openxmlformats.org/officeDocument/2006/relationships/image" Target="../media/image21.gif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13" Type="http://schemas.openxmlformats.org/officeDocument/2006/relationships/slide" Target="slide22.xml"/><Relationship Id="rId18" Type="http://schemas.openxmlformats.org/officeDocument/2006/relationships/slide" Target="slide32.xml"/><Relationship Id="rId26" Type="http://schemas.openxmlformats.org/officeDocument/2006/relationships/slide" Target="slide35.xml"/><Relationship Id="rId3" Type="http://schemas.openxmlformats.org/officeDocument/2006/relationships/image" Target="../media/image26.png"/><Relationship Id="rId21" Type="http://schemas.openxmlformats.org/officeDocument/2006/relationships/slide" Target="slide25.xml"/><Relationship Id="rId7" Type="http://schemas.openxmlformats.org/officeDocument/2006/relationships/slide" Target="slide16.xml"/><Relationship Id="rId12" Type="http://schemas.openxmlformats.org/officeDocument/2006/relationships/slide" Target="slide21.xml"/><Relationship Id="rId17" Type="http://schemas.openxmlformats.org/officeDocument/2006/relationships/slide" Target="slide31.xml"/><Relationship Id="rId25" Type="http://schemas.openxmlformats.org/officeDocument/2006/relationships/slide" Target="slide34.xml"/><Relationship Id="rId2" Type="http://schemas.openxmlformats.org/officeDocument/2006/relationships/notesSlide" Target="../notesSlides/notesSlide4.xml"/><Relationship Id="rId16" Type="http://schemas.openxmlformats.org/officeDocument/2006/relationships/slide" Target="slide30.xml"/><Relationship Id="rId20" Type="http://schemas.openxmlformats.org/officeDocument/2006/relationships/slide" Target="slide24.xml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5.xml"/><Relationship Id="rId11" Type="http://schemas.openxmlformats.org/officeDocument/2006/relationships/slide" Target="slide20.xml"/><Relationship Id="rId24" Type="http://schemas.openxmlformats.org/officeDocument/2006/relationships/slide" Target="slide33.xml"/><Relationship Id="rId5" Type="http://schemas.openxmlformats.org/officeDocument/2006/relationships/slide" Target="slide14.xml"/><Relationship Id="rId15" Type="http://schemas.openxmlformats.org/officeDocument/2006/relationships/slide" Target="slide29.xml"/><Relationship Id="rId23" Type="http://schemas.openxmlformats.org/officeDocument/2006/relationships/slide" Target="slide27.xml"/><Relationship Id="rId28" Type="http://schemas.openxmlformats.org/officeDocument/2006/relationships/slide" Target="slide37.xml"/><Relationship Id="rId10" Type="http://schemas.openxmlformats.org/officeDocument/2006/relationships/slide" Target="slide19.xml"/><Relationship Id="rId19" Type="http://schemas.openxmlformats.org/officeDocument/2006/relationships/slide" Target="slide23.xml"/><Relationship Id="rId4" Type="http://schemas.openxmlformats.org/officeDocument/2006/relationships/slide" Target="slide13.xml"/><Relationship Id="rId9" Type="http://schemas.openxmlformats.org/officeDocument/2006/relationships/slide" Target="slide18.xml"/><Relationship Id="rId14" Type="http://schemas.openxmlformats.org/officeDocument/2006/relationships/slide" Target="slide28.xml"/><Relationship Id="rId22" Type="http://schemas.openxmlformats.org/officeDocument/2006/relationships/slide" Target="slide26.xml"/><Relationship Id="rId27" Type="http://schemas.openxmlformats.org/officeDocument/2006/relationships/slide" Target="slide3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7" Type="http://schemas.openxmlformats.org/officeDocument/2006/relationships/image" Target="../media/image29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slide" Target="slide12.xml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slide" Target="slide12.xml"/><Relationship Id="rId7" Type="http://schemas.microsoft.com/office/2007/relationships/hdphoto" Target="../media/hdphoto3.wdp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8.png"/><Relationship Id="rId15" Type="http://schemas.openxmlformats.org/officeDocument/2006/relationships/image" Target="../media/image42.png"/><Relationship Id="rId10" Type="http://schemas.openxmlformats.org/officeDocument/2006/relationships/image" Target="../media/image37.png"/><Relationship Id="rId4" Type="http://schemas.openxmlformats.org/officeDocument/2006/relationships/image" Target="../media/image28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slide" Target="slide12.xml"/><Relationship Id="rId7" Type="http://schemas.microsoft.com/office/2007/relationships/hdphoto" Target="../media/hdphoto3.wdp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3.jpeg"/><Relationship Id="rId10" Type="http://schemas.openxmlformats.org/officeDocument/2006/relationships/image" Target="../media/image44.jpeg"/><Relationship Id="rId4" Type="http://schemas.openxmlformats.org/officeDocument/2006/relationships/image" Target="../media/image28.png"/><Relationship Id="rId9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://s47.radikal.ru/i117/1107/ca/af67ac8d6d40t.jpg" TargetMode="External"/><Relationship Id="rId3" Type="http://schemas.openxmlformats.org/officeDocument/2006/relationships/slide" Target="slide12.xml"/><Relationship Id="rId7" Type="http://schemas.microsoft.com/office/2007/relationships/hdphoto" Target="../media/hdphoto3.wdp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Relationship Id="rId9" Type="http://schemas.openxmlformats.org/officeDocument/2006/relationships/image" Target="../media/image4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7" Type="http://schemas.microsoft.com/office/2007/relationships/hdphoto" Target="../media/hdphoto3.wdp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7" Type="http://schemas.microsoft.com/office/2007/relationships/hdphoto" Target="../media/hdphoto3.wdp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4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4" Type="http://schemas.openxmlformats.org/officeDocument/2006/relationships/image" Target="../media/image28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4" Type="http://schemas.openxmlformats.org/officeDocument/2006/relationships/image" Target="../media/image2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4" Type="http://schemas.openxmlformats.org/officeDocument/2006/relationships/image" Target="../media/image2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Relationship Id="rId9" Type="http://schemas.openxmlformats.org/officeDocument/2006/relationships/image" Target="../media/image5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img-fotki.yandex.ru/get/5109/svetlera.16c/0_5662a_8158dd54_orig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playcast.ru/uploads/2015/10/23/15574273.jpg" TargetMode="External"/><Relationship Id="rId5" Type="http://schemas.openxmlformats.org/officeDocument/2006/relationships/hyperlink" Target="http://img1.liveinternet.ru/images/attach/b/2/2/633/2633622_6076627_5283499_i102714521_66418.gif" TargetMode="External"/><Relationship Id="rId4" Type="http://schemas.openxmlformats.org/officeDocument/2006/relationships/hyperlink" Target="http://img0.liveinternet.ru/images/attach/c/3/77/957/77957384_77772038_zvezdochki.gif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428596" y="2500312"/>
            <a:ext cx="8429684" cy="1607349"/>
          </a:xfrm>
        </p:spPr>
        <p:txBody>
          <a:bodyPr>
            <a:normAutofit fontScale="92500" lnSpcReduction="20000"/>
          </a:bodyPr>
          <a:lstStyle/>
          <a:p>
            <a:pPr algn="ctr"/>
            <a:endParaRPr lang="ru-RU" sz="1800" dirty="0" smtClean="0">
              <a:latin typeface="Times New Roman" pitchFamily="18" charset="0"/>
            </a:endParaRPr>
          </a:p>
          <a:p>
            <a:pPr algn="ctr"/>
            <a:r>
              <a:rPr lang="ru-RU" sz="1800" dirty="0" smtClean="0">
                <a:latin typeface="Times New Roman" pitchFamily="18" charset="0"/>
              </a:rPr>
              <a:t>Авторы</a:t>
            </a:r>
          </a:p>
          <a:p>
            <a:pPr algn="just"/>
            <a:r>
              <a:rPr lang="ru-RU" sz="1400" dirty="0" smtClean="0">
                <a:latin typeface="Times New Roman" pitchFamily="18" charset="0"/>
              </a:rPr>
              <a:t>Архипова Оксана Федоровна МБОУ «</a:t>
            </a:r>
            <a:r>
              <a:rPr lang="ru-RU" sz="1400" dirty="0" err="1" smtClean="0">
                <a:latin typeface="Times New Roman" pitchFamily="18" charset="0"/>
              </a:rPr>
              <a:t>Завьяловская</a:t>
            </a:r>
            <a:r>
              <a:rPr lang="ru-RU" sz="1400" dirty="0" smtClean="0">
                <a:latin typeface="Times New Roman" pitchFamily="18" charset="0"/>
              </a:rPr>
              <a:t> СОШ - 1»</a:t>
            </a:r>
          </a:p>
          <a:p>
            <a:pPr algn="just"/>
            <a:r>
              <a:rPr lang="ru-RU" sz="1400" dirty="0" err="1" smtClean="0">
                <a:latin typeface="Times New Roman" pitchFamily="18" charset="0"/>
              </a:rPr>
              <a:t>Бельтикова</a:t>
            </a:r>
            <a:r>
              <a:rPr lang="ru-RU" sz="1400" dirty="0" smtClean="0">
                <a:latin typeface="Times New Roman" pitchFamily="18" charset="0"/>
              </a:rPr>
              <a:t> Анна Сергеевна МБОУ «</a:t>
            </a:r>
            <a:r>
              <a:rPr lang="ru-RU" sz="1400" dirty="0" err="1" smtClean="0">
                <a:latin typeface="Times New Roman" pitchFamily="18" charset="0"/>
              </a:rPr>
              <a:t>Санниковская</a:t>
            </a:r>
            <a:r>
              <a:rPr lang="ru-RU" sz="1400" dirty="0" smtClean="0">
                <a:latin typeface="Times New Roman" pitchFamily="18" charset="0"/>
              </a:rPr>
              <a:t> СОШ» Первомайского района</a:t>
            </a:r>
          </a:p>
          <a:p>
            <a:pPr algn="just"/>
            <a:r>
              <a:rPr lang="ru-RU" sz="1400" dirty="0" err="1" smtClean="0">
                <a:latin typeface="Times New Roman" pitchFamily="18" charset="0"/>
              </a:rPr>
              <a:t>Бежбармакова</a:t>
            </a:r>
            <a:r>
              <a:rPr lang="ru-RU" sz="1400" dirty="0" smtClean="0">
                <a:latin typeface="Times New Roman" pitchFamily="18" charset="0"/>
              </a:rPr>
              <a:t> Ирина Ивановна МБОУ </a:t>
            </a:r>
            <a:r>
              <a:rPr lang="ru-RU" sz="1400" dirty="0" err="1" smtClean="0">
                <a:latin typeface="Times New Roman" pitchFamily="18" charset="0"/>
              </a:rPr>
              <a:t>Ненинская</a:t>
            </a:r>
            <a:r>
              <a:rPr lang="ru-RU" sz="1400" dirty="0" smtClean="0">
                <a:latin typeface="Times New Roman" pitchFamily="18" charset="0"/>
              </a:rPr>
              <a:t> СОШ им.Героя РФ </a:t>
            </a:r>
            <a:r>
              <a:rPr lang="ru-RU" sz="1400" dirty="0" err="1" smtClean="0">
                <a:latin typeface="Times New Roman" pitchFamily="18" charset="0"/>
              </a:rPr>
              <a:t>Лайса</a:t>
            </a:r>
            <a:r>
              <a:rPr lang="ru-RU" sz="1400" dirty="0" smtClean="0">
                <a:latin typeface="Times New Roman" pitchFamily="18" charset="0"/>
              </a:rPr>
              <a:t> А.В.</a:t>
            </a:r>
          </a:p>
          <a:p>
            <a:pPr algn="just"/>
            <a:r>
              <a:rPr lang="ru-RU" sz="1400" dirty="0" err="1" smtClean="0">
                <a:latin typeface="Times New Roman" pitchFamily="18" charset="0"/>
              </a:rPr>
              <a:t>Ведрова</a:t>
            </a:r>
            <a:r>
              <a:rPr lang="ru-RU" sz="1400" dirty="0" smtClean="0">
                <a:latin typeface="Times New Roman" pitchFamily="18" charset="0"/>
              </a:rPr>
              <a:t> Елена Викторовна МБОУ «СОШ №127 г. Барнаул»</a:t>
            </a:r>
          </a:p>
          <a:p>
            <a:pPr algn="just"/>
            <a:r>
              <a:rPr lang="ru-RU" sz="1400" dirty="0" err="1" smtClean="0">
                <a:latin typeface="Times New Roman" pitchFamily="18" charset="0"/>
              </a:rPr>
              <a:t>Шальпова</a:t>
            </a:r>
            <a:r>
              <a:rPr lang="ru-RU" sz="1400" dirty="0" smtClean="0">
                <a:latin typeface="Times New Roman" pitchFamily="18" charset="0"/>
              </a:rPr>
              <a:t> Татьяна  Петровна МБОУ «Лицей № 2 г. Барнаул»</a:t>
            </a:r>
          </a:p>
          <a:p>
            <a:pPr algn="ctr"/>
            <a:endParaRPr lang="ru-RU" sz="1800" dirty="0" smtClean="0">
              <a:latin typeface="Times New Roman" pitchFamily="18" charset="0"/>
            </a:endParaRPr>
          </a:p>
        </p:txBody>
      </p:sp>
      <p:sp>
        <p:nvSpPr>
          <p:cNvPr id="7171" name="WordArt 3"/>
          <p:cNvSpPr>
            <a:spLocks noChangeArrowheads="1" noChangeShapeType="1" noTextEdit="1"/>
          </p:cNvSpPr>
          <p:nvPr/>
        </p:nvSpPr>
        <p:spPr bwMode="auto">
          <a:xfrm>
            <a:off x="533400" y="457200"/>
            <a:ext cx="8305800" cy="5314950"/>
          </a:xfrm>
          <a:prstGeom prst="rect">
            <a:avLst/>
          </a:prstGeom>
        </p:spPr>
        <p:txBody>
          <a:bodyPr wrap="none" fromWordArt="1">
            <a:prstTxWarp prst="textDeflateInflate">
              <a:avLst>
                <a:gd name="adj" fmla="val 28028"/>
              </a:avLst>
            </a:prstTxWarp>
          </a:bodyPr>
          <a:lstStyle/>
          <a:p>
            <a:pPr algn="ctr"/>
            <a:endParaRPr lang="ru-RU" sz="2000" b="1" i="1" kern="10" dirty="0">
              <a:ln w="25400">
                <a:solidFill>
                  <a:srgbClr val="333399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107763" dir="18900000" algn="ctr" rotWithShape="0">
                  <a:srgbClr val="868686">
                    <a:alpha val="50000"/>
                  </a:srgbClr>
                </a:outerShdw>
              </a:effectLst>
              <a:latin typeface="Tunga"/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2133600" y="4400560"/>
            <a:ext cx="4572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dirty="0" smtClean="0"/>
              <a:t>Барнаул</a:t>
            </a:r>
          </a:p>
          <a:p>
            <a:pPr algn="ctr"/>
            <a:r>
              <a:rPr lang="ru-RU" dirty="0" smtClean="0"/>
              <a:t> 2017г.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71604" y="1428742"/>
            <a:ext cx="600079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Откуда в семье берутся 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деньги (2 часа)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8" descr="фотограф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07140"/>
            <a:ext cx="1143000" cy="1034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http://s2.rimg.info/e8cd5eb2cea4eab2d5bc69f9bb90058e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358082" y="160726"/>
            <a:ext cx="114300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http://animashky.ru/flist/obhobbi/28/32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4030267"/>
            <a:ext cx="1524000" cy="87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http://animashky.ru/flist/obludi/14/11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43589" y="267875"/>
            <a:ext cx="124777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9" descr="http://animashky.ru/flist/obtransp/1/5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788" y="4137424"/>
            <a:ext cx="2144712" cy="716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7" descr="http://animashky.ru/flist/obludi/15/117.gif"/>
          <p:cNvPicPr>
            <a:picLocks noChangeAspect="1" noChangeArrowheads="1" noCrop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500180"/>
            <a:ext cx="12954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1" descr="http://animashky.ru/flist/obludi/24/30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357422" y="267876"/>
            <a:ext cx="1143000" cy="1092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7" descr="http://animashky.ru/flist/obludi/43/2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071934" y="214297"/>
            <a:ext cx="1219200" cy="98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1000100" y="3536163"/>
            <a:ext cx="714380" cy="375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40</a:t>
            </a:r>
            <a:endParaRPr lang="ru-RU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00100" y="3053956"/>
            <a:ext cx="714380" cy="375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30</a:t>
            </a:r>
            <a:endParaRPr lang="ru-RU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00100" y="2625328"/>
            <a:ext cx="714380" cy="375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20</a:t>
            </a:r>
            <a:endParaRPr lang="ru-RU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00100" y="2196700"/>
            <a:ext cx="714380" cy="375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10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14348" y="321454"/>
            <a:ext cx="7786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Применение понятий и способов действий мы организовали с помощью интерактивной викторины.</a:t>
            </a:r>
            <a:endParaRPr lang="ru-RU" sz="14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714348" y="857238"/>
          <a:ext cx="6238876" cy="1071570"/>
        </p:xfrm>
        <a:graphic>
          <a:graphicData uri="http://schemas.openxmlformats.org/drawingml/2006/table">
            <a:tbl>
              <a:tblPr/>
              <a:tblGrid>
                <a:gridCol w="6238876"/>
              </a:tblGrid>
              <a:tr h="10715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А теперь, вам предстоит ответить на вопросы викторины. За правильные ответы вы будете получать вознаграждение в виде "денежек".  Мы узнаем, какой доход может 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заработать 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ваша семья.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- Перед вами пять категорий 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вопросов с</a:t>
                      </a:r>
                      <a:r>
                        <a:rPr lang="ru-RU" sz="11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указанной стоимостью каждого вопроса.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- Вы выбираете по очереди категорию и стоимость вопроса: 10,20,30,40,50.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57224" y="1875230"/>
            <a:ext cx="19091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Стоимость вопросов</a:t>
            </a:r>
            <a:endParaRPr lang="ru-RU" sz="14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000100" y="4018369"/>
            <a:ext cx="714380" cy="375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50</a:t>
            </a:r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267386" y="2250279"/>
            <a:ext cx="1661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10 «денежек»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285984" y="2678907"/>
            <a:ext cx="15975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50«денежек»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214546" y="3098429"/>
            <a:ext cx="17899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100 «денежек»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285984" y="3580635"/>
            <a:ext cx="17899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500 «денежек»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214546" y="4071948"/>
            <a:ext cx="19181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1000 «денежек»</a:t>
            </a:r>
            <a:endParaRPr lang="ru-RU" dirty="0"/>
          </a:p>
        </p:txBody>
      </p:sp>
      <p:pic>
        <p:nvPicPr>
          <p:cNvPr id="50177" name="Picture 1" descr="C:\Documents and Settings\Admin\Рабочий стол\Новая папка (2)\урок\картинки\saved-image-49B2FB760A155698C3B4B8CF73880EC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4371208"/>
            <a:ext cx="2663848" cy="772292"/>
          </a:xfrm>
          <a:prstGeom prst="rect">
            <a:avLst/>
          </a:prstGeom>
          <a:noFill/>
        </p:spPr>
      </p:pic>
      <p:pic>
        <p:nvPicPr>
          <p:cNvPr id="50178" name="Picture 2" descr="C:\Documents and Settings\Admin\Рабочий стол\Новая папка (2)\урок\картинки\saved-image-49B2FB760A155698C3B4B8CF73880EC7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1" y="3429006"/>
            <a:ext cx="3056365" cy="841767"/>
          </a:xfrm>
          <a:prstGeom prst="rect">
            <a:avLst/>
          </a:prstGeom>
          <a:noFill/>
        </p:spPr>
      </p:pic>
      <p:pic>
        <p:nvPicPr>
          <p:cNvPr id="50179" name="Picture 3" descr="C:\Documents and Settings\Admin\Рабочий стол\saved-image-49B2FB760A155698C3B4B8CF732880EC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5" y="1714494"/>
            <a:ext cx="2561113" cy="673905"/>
          </a:xfrm>
          <a:prstGeom prst="rect">
            <a:avLst/>
          </a:prstGeom>
          <a:noFill/>
        </p:spPr>
      </p:pic>
      <p:pic>
        <p:nvPicPr>
          <p:cNvPr id="50180" name="Picture 4" descr="C:\Documents and Settings\Admin\Рабочий стол\saved-image-49B2FB760A155698C3B4B8CF738180EC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71934" y="2411015"/>
            <a:ext cx="2458292" cy="676283"/>
          </a:xfrm>
          <a:prstGeom prst="rect">
            <a:avLst/>
          </a:prstGeom>
          <a:noFill/>
        </p:spPr>
      </p:pic>
      <p:pic>
        <p:nvPicPr>
          <p:cNvPr id="50181" name="Picture 5" descr="C:\Documents and Settings\Admin\Рабочий стол\saved-image-49B2FB760A155698C3B4B8CF73880EC1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72199" y="2732486"/>
            <a:ext cx="2611339" cy="73343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2123728" y="400992"/>
            <a:ext cx="489654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Интеллектуальная 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игра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67" name="AutoShape 19" descr="yH5BAEAAAAALAAAAAABAAEAAAIBRAA7"/>
          <p:cNvSpPr>
            <a:spLocks noChangeAspect="1" noChangeArrowheads="1"/>
          </p:cNvSpPr>
          <p:nvPr/>
        </p:nvSpPr>
        <p:spPr bwMode="auto">
          <a:xfrm>
            <a:off x="4405745" y="1977684"/>
            <a:ext cx="3048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026" name="Picture 2" descr="http://img0.liveinternet.ru/images/attach/c/3/77/957/77957384_77772038_zvezdochki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flipH="1">
            <a:off x="679185" y="1738368"/>
            <a:ext cx="942975" cy="70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img0.liveinternet.ru/images/attach/c/3/77/957/77957384_77772038_zvezdochki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64998" y="2594222"/>
            <a:ext cx="942975" cy="70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img0.liveinternet.ru/images/attach/c/3/77/957/77957384_77772038_zvezdochki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flipH="1">
            <a:off x="793964" y="3453584"/>
            <a:ext cx="942975" cy="70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857629" y="1071552"/>
            <a:ext cx="2066925" cy="650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622168" y="2228756"/>
            <a:ext cx="2066925" cy="650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475659" y="2907413"/>
            <a:ext cx="2066925" cy="650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674459" y="2120559"/>
            <a:ext cx="2066925" cy="650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601442" y="2838765"/>
            <a:ext cx="2066925" cy="650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239645" y="1489255"/>
            <a:ext cx="2066925" cy="650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http://img0.liveinternet.ru/images/attach/c/3/77/957/77957384_77772038_zvezdochki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277111" y="1669368"/>
            <a:ext cx="942975" cy="70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http://img0.liveinternet.ru/images/attach/c/3/77/957/77957384_77772038_zvezdochki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flipH="1">
            <a:off x="7362934" y="2525222"/>
            <a:ext cx="942975" cy="70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http://img0.liveinternet.ru/images/attach/c/3/77/957/77957384_77772038_zvezdochki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391889" y="3384584"/>
            <a:ext cx="942975" cy="70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2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236496" y="3613929"/>
            <a:ext cx="2066925" cy="650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2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401671" y="3527204"/>
            <a:ext cx="2066925" cy="650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0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6444" y="1692974"/>
            <a:ext cx="2066925" cy="650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0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180528" y="2355726"/>
            <a:ext cx="2066925" cy="650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0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2" y="2859782"/>
            <a:ext cx="2066925" cy="650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0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083222" y="1881243"/>
            <a:ext cx="2066925" cy="650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0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077089" y="2571750"/>
            <a:ext cx="2066925" cy="650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0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113606" y="3390432"/>
            <a:ext cx="2066925" cy="650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6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17210" y="93643"/>
            <a:ext cx="2066925" cy="650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6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843831" y="62700"/>
            <a:ext cx="2066925" cy="650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6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046685" y="75941"/>
            <a:ext cx="2066925" cy="650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6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041602" y="352950"/>
            <a:ext cx="2066925" cy="650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6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655629" y="677834"/>
            <a:ext cx="2066925" cy="650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6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10104" y="784666"/>
            <a:ext cx="2066925" cy="650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16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041602" y="1088286"/>
            <a:ext cx="2066925" cy="650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16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722566" y="794522"/>
            <a:ext cx="2066925" cy="650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http://domashniirestoran.ru/images/star-511-106(3).gif"/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514669" y="93654"/>
            <a:ext cx="2241336" cy="34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http://domashniirestoran.ru/images/star-511-106(3).gif"/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491880" y="4714146"/>
            <a:ext cx="2241336" cy="34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Рисунок 54" descr="Рисунок19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3462330" y="4563428"/>
            <a:ext cx="2405814" cy="240581"/>
          </a:xfrm>
          <a:prstGeom prst="rect">
            <a:avLst/>
          </a:prstGeom>
        </p:spPr>
      </p:pic>
      <p:pic>
        <p:nvPicPr>
          <p:cNvPr id="56" name="Рисунок 55" descr="Рисунок18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696413" y="4450135"/>
            <a:ext cx="1080120" cy="181572"/>
          </a:xfrm>
          <a:prstGeom prst="rect">
            <a:avLst/>
          </a:prstGeom>
        </p:spPr>
      </p:pic>
      <p:sp>
        <p:nvSpPr>
          <p:cNvPr id="58" name="Прямоугольник 57"/>
          <p:cNvSpPr/>
          <p:nvPr/>
        </p:nvSpPr>
        <p:spPr>
          <a:xfrm>
            <a:off x="179512" y="2643767"/>
            <a:ext cx="8712968" cy="1296145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">
              <a:avLst>
                <a:gd name="adj" fmla="val 22093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blipFill>
                  <a:blip r:embed="rId10"/>
                  <a:stretch>
                    <a:fillRect/>
                  </a:stretch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Откуда берутся деньги в семье?</a:t>
            </a:r>
            <a:endParaRPr lang="ru-RU" sz="5400" b="1" cap="none" spc="50" dirty="0">
              <a:ln w="11430"/>
              <a:blipFill>
                <a:blip r:embed="rId10"/>
                <a:stretch>
                  <a:fillRect/>
                </a:stretch>
              </a:blip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1214414" y="1071552"/>
            <a:ext cx="67035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Викторина по теме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825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Группа 47"/>
          <p:cNvGrpSpPr/>
          <p:nvPr/>
        </p:nvGrpSpPr>
        <p:grpSpPr>
          <a:xfrm>
            <a:off x="4069238" y="1275606"/>
            <a:ext cx="4607218" cy="3240000"/>
            <a:chOff x="3923928" y="1275606"/>
            <a:chExt cx="4607218" cy="3240000"/>
          </a:xfrm>
        </p:grpSpPr>
        <p:grpSp>
          <p:nvGrpSpPr>
            <p:cNvPr id="49" name="Группа 53"/>
            <p:cNvGrpSpPr/>
            <p:nvPr/>
          </p:nvGrpSpPr>
          <p:grpSpPr>
            <a:xfrm>
              <a:off x="7811146" y="1275606"/>
              <a:ext cx="720000" cy="3239999"/>
              <a:chOff x="7884368" y="1275606"/>
              <a:chExt cx="774010" cy="3208360"/>
            </a:xfrm>
          </p:grpSpPr>
          <p:pic>
            <p:nvPicPr>
              <p:cNvPr id="74" name="Рисунок 73" descr="56564a00bd0470143c8b4567.jpg"/>
              <p:cNvPicPr>
                <a:picLocks noChangeAspect="1"/>
              </p:cNvPicPr>
              <p:nvPr/>
            </p:nvPicPr>
            <p:blipFill>
              <a:blip r:embed="rId3" cstate="email"/>
              <a:stretch>
                <a:fillRect/>
              </a:stretch>
            </p:blipFill>
            <p:spPr>
              <a:xfrm>
                <a:off x="7884377" y="1905676"/>
                <a:ext cx="720000" cy="688081"/>
              </a:xfrm>
              <a:prstGeom prst="rect">
                <a:avLst/>
              </a:prstGeom>
            </p:spPr>
          </p:pic>
          <p:pic>
            <p:nvPicPr>
              <p:cNvPr id="75" name="Рисунок 74" descr="56564a00bd0470143c8b4567.jpg"/>
              <p:cNvPicPr>
                <a:picLocks noChangeAspect="1"/>
              </p:cNvPicPr>
              <p:nvPr/>
            </p:nvPicPr>
            <p:blipFill>
              <a:blip r:embed="rId3" cstate="email"/>
              <a:stretch>
                <a:fillRect/>
              </a:stretch>
            </p:blipFill>
            <p:spPr>
              <a:xfrm>
                <a:off x="7902379" y="2535746"/>
                <a:ext cx="720000" cy="688081"/>
              </a:xfrm>
              <a:prstGeom prst="rect">
                <a:avLst/>
              </a:prstGeom>
            </p:spPr>
          </p:pic>
          <p:pic>
            <p:nvPicPr>
              <p:cNvPr id="76" name="Рисунок 75" descr="56564a00bd0470143c8b4567.jpg"/>
              <p:cNvPicPr>
                <a:picLocks noChangeAspect="1"/>
              </p:cNvPicPr>
              <p:nvPr/>
            </p:nvPicPr>
            <p:blipFill>
              <a:blip r:embed="rId3" cstate="email"/>
              <a:stretch>
                <a:fillRect/>
              </a:stretch>
            </p:blipFill>
            <p:spPr>
              <a:xfrm>
                <a:off x="7920381" y="3165815"/>
                <a:ext cx="720000" cy="688081"/>
              </a:xfrm>
              <a:prstGeom prst="rect">
                <a:avLst/>
              </a:prstGeom>
            </p:spPr>
          </p:pic>
          <p:pic>
            <p:nvPicPr>
              <p:cNvPr id="77" name="Рисунок 76" descr="56564a00bd0470143c8b4567.jpg"/>
              <p:cNvPicPr>
                <a:picLocks noChangeAspect="1"/>
              </p:cNvPicPr>
              <p:nvPr/>
            </p:nvPicPr>
            <p:blipFill>
              <a:blip r:embed="rId3" cstate="email"/>
              <a:stretch>
                <a:fillRect/>
              </a:stretch>
            </p:blipFill>
            <p:spPr>
              <a:xfrm>
                <a:off x="7938378" y="3795885"/>
                <a:ext cx="720000" cy="688081"/>
              </a:xfrm>
              <a:prstGeom prst="rect">
                <a:avLst/>
              </a:prstGeom>
            </p:spPr>
          </p:pic>
          <p:pic>
            <p:nvPicPr>
              <p:cNvPr id="78" name="Рисунок 77" descr="56564a00bd0470143c8b4567.jpg"/>
              <p:cNvPicPr>
                <a:picLocks noChangeAspect="1"/>
              </p:cNvPicPr>
              <p:nvPr/>
            </p:nvPicPr>
            <p:blipFill>
              <a:blip r:embed="rId3" cstate="email"/>
              <a:stretch>
                <a:fillRect/>
              </a:stretch>
            </p:blipFill>
            <p:spPr>
              <a:xfrm>
                <a:off x="7884368" y="1275606"/>
                <a:ext cx="720000" cy="688081"/>
              </a:xfrm>
              <a:prstGeom prst="rect">
                <a:avLst/>
              </a:prstGeom>
            </p:spPr>
          </p:pic>
        </p:grpSp>
        <p:grpSp>
          <p:nvGrpSpPr>
            <p:cNvPr id="50" name="Группа 54"/>
            <p:cNvGrpSpPr/>
            <p:nvPr/>
          </p:nvGrpSpPr>
          <p:grpSpPr>
            <a:xfrm>
              <a:off x="4895733" y="1275606"/>
              <a:ext cx="720000" cy="3240000"/>
              <a:chOff x="7884368" y="1275606"/>
              <a:chExt cx="774010" cy="3208360"/>
            </a:xfrm>
          </p:grpSpPr>
          <p:pic>
            <p:nvPicPr>
              <p:cNvPr id="69" name="Рисунок 68" descr="56564a00bd0470143c8b4567.jpg"/>
              <p:cNvPicPr>
                <a:picLocks noChangeAspect="1"/>
              </p:cNvPicPr>
              <p:nvPr/>
            </p:nvPicPr>
            <p:blipFill>
              <a:blip r:embed="rId3" cstate="email"/>
              <a:stretch>
                <a:fillRect/>
              </a:stretch>
            </p:blipFill>
            <p:spPr>
              <a:xfrm>
                <a:off x="7884377" y="1905676"/>
                <a:ext cx="720000" cy="688081"/>
              </a:xfrm>
              <a:prstGeom prst="rect">
                <a:avLst/>
              </a:prstGeom>
            </p:spPr>
          </p:pic>
          <p:pic>
            <p:nvPicPr>
              <p:cNvPr id="70" name="Рисунок 69" descr="56564a00bd0470143c8b4567.jpg"/>
              <p:cNvPicPr>
                <a:picLocks noChangeAspect="1"/>
              </p:cNvPicPr>
              <p:nvPr/>
            </p:nvPicPr>
            <p:blipFill>
              <a:blip r:embed="rId3" cstate="email"/>
              <a:stretch>
                <a:fillRect/>
              </a:stretch>
            </p:blipFill>
            <p:spPr>
              <a:xfrm>
                <a:off x="7902379" y="2535746"/>
                <a:ext cx="720000" cy="688081"/>
              </a:xfrm>
              <a:prstGeom prst="rect">
                <a:avLst/>
              </a:prstGeom>
            </p:spPr>
          </p:pic>
          <p:pic>
            <p:nvPicPr>
              <p:cNvPr id="71" name="Рисунок 70" descr="56564a00bd0470143c8b4567.jpg"/>
              <p:cNvPicPr>
                <a:picLocks noChangeAspect="1"/>
              </p:cNvPicPr>
              <p:nvPr/>
            </p:nvPicPr>
            <p:blipFill>
              <a:blip r:embed="rId3" cstate="email"/>
              <a:stretch>
                <a:fillRect/>
              </a:stretch>
            </p:blipFill>
            <p:spPr>
              <a:xfrm>
                <a:off x="7920381" y="3165815"/>
                <a:ext cx="720000" cy="688081"/>
              </a:xfrm>
              <a:prstGeom prst="rect">
                <a:avLst/>
              </a:prstGeom>
            </p:spPr>
          </p:pic>
          <p:pic>
            <p:nvPicPr>
              <p:cNvPr id="72" name="Рисунок 71" descr="56564a00bd0470143c8b4567.jpg"/>
              <p:cNvPicPr>
                <a:picLocks noChangeAspect="1"/>
              </p:cNvPicPr>
              <p:nvPr/>
            </p:nvPicPr>
            <p:blipFill>
              <a:blip r:embed="rId3" cstate="email"/>
              <a:stretch>
                <a:fillRect/>
              </a:stretch>
            </p:blipFill>
            <p:spPr>
              <a:xfrm>
                <a:off x="7938378" y="3795885"/>
                <a:ext cx="720000" cy="688081"/>
              </a:xfrm>
              <a:prstGeom prst="rect">
                <a:avLst/>
              </a:prstGeom>
            </p:spPr>
          </p:pic>
          <p:pic>
            <p:nvPicPr>
              <p:cNvPr id="73" name="Рисунок 72" descr="56564a00bd0470143c8b4567.jpg"/>
              <p:cNvPicPr>
                <a:picLocks noChangeAspect="1"/>
              </p:cNvPicPr>
              <p:nvPr/>
            </p:nvPicPr>
            <p:blipFill>
              <a:blip r:embed="rId3" cstate="email"/>
              <a:stretch>
                <a:fillRect/>
              </a:stretch>
            </p:blipFill>
            <p:spPr>
              <a:xfrm>
                <a:off x="7884368" y="1275606"/>
                <a:ext cx="720000" cy="688081"/>
              </a:xfrm>
              <a:prstGeom prst="rect">
                <a:avLst/>
              </a:prstGeom>
            </p:spPr>
          </p:pic>
        </p:grpSp>
        <p:grpSp>
          <p:nvGrpSpPr>
            <p:cNvPr id="51" name="Группа 60"/>
            <p:cNvGrpSpPr/>
            <p:nvPr/>
          </p:nvGrpSpPr>
          <p:grpSpPr>
            <a:xfrm>
              <a:off x="5867537" y="1275606"/>
              <a:ext cx="720000" cy="3240000"/>
              <a:chOff x="7884368" y="1275606"/>
              <a:chExt cx="774010" cy="3208360"/>
            </a:xfrm>
          </p:grpSpPr>
          <p:pic>
            <p:nvPicPr>
              <p:cNvPr id="64" name="Рисунок 63" descr="56564a00bd0470143c8b4567.jpg"/>
              <p:cNvPicPr>
                <a:picLocks noChangeAspect="1"/>
              </p:cNvPicPr>
              <p:nvPr/>
            </p:nvPicPr>
            <p:blipFill>
              <a:blip r:embed="rId3" cstate="email"/>
              <a:stretch>
                <a:fillRect/>
              </a:stretch>
            </p:blipFill>
            <p:spPr>
              <a:xfrm>
                <a:off x="7884377" y="1905676"/>
                <a:ext cx="720000" cy="688081"/>
              </a:xfrm>
              <a:prstGeom prst="rect">
                <a:avLst/>
              </a:prstGeom>
            </p:spPr>
          </p:pic>
          <p:pic>
            <p:nvPicPr>
              <p:cNvPr id="65" name="Рисунок 64" descr="56564a00bd0470143c8b4567.jpg"/>
              <p:cNvPicPr>
                <a:picLocks noChangeAspect="1"/>
              </p:cNvPicPr>
              <p:nvPr/>
            </p:nvPicPr>
            <p:blipFill>
              <a:blip r:embed="rId3" cstate="email"/>
              <a:stretch>
                <a:fillRect/>
              </a:stretch>
            </p:blipFill>
            <p:spPr>
              <a:xfrm>
                <a:off x="7902379" y="2535746"/>
                <a:ext cx="720000" cy="688081"/>
              </a:xfrm>
              <a:prstGeom prst="rect">
                <a:avLst/>
              </a:prstGeom>
            </p:spPr>
          </p:pic>
          <p:pic>
            <p:nvPicPr>
              <p:cNvPr id="66" name="Рисунок 65" descr="56564a00bd0470143c8b4567.jpg"/>
              <p:cNvPicPr>
                <a:picLocks noChangeAspect="1"/>
              </p:cNvPicPr>
              <p:nvPr/>
            </p:nvPicPr>
            <p:blipFill>
              <a:blip r:embed="rId3" cstate="email"/>
              <a:stretch>
                <a:fillRect/>
              </a:stretch>
            </p:blipFill>
            <p:spPr>
              <a:xfrm>
                <a:off x="7920381" y="3165815"/>
                <a:ext cx="720000" cy="688081"/>
              </a:xfrm>
              <a:prstGeom prst="rect">
                <a:avLst/>
              </a:prstGeom>
            </p:spPr>
          </p:pic>
          <p:pic>
            <p:nvPicPr>
              <p:cNvPr id="67" name="Рисунок 66" descr="56564a00bd0470143c8b4567.jpg"/>
              <p:cNvPicPr>
                <a:picLocks noChangeAspect="1"/>
              </p:cNvPicPr>
              <p:nvPr/>
            </p:nvPicPr>
            <p:blipFill>
              <a:blip r:embed="rId3" cstate="email"/>
              <a:stretch>
                <a:fillRect/>
              </a:stretch>
            </p:blipFill>
            <p:spPr>
              <a:xfrm>
                <a:off x="7938378" y="3795885"/>
                <a:ext cx="720000" cy="688081"/>
              </a:xfrm>
              <a:prstGeom prst="rect">
                <a:avLst/>
              </a:prstGeom>
            </p:spPr>
          </p:pic>
          <p:pic>
            <p:nvPicPr>
              <p:cNvPr id="68" name="Рисунок 67" descr="56564a00bd0470143c8b4567.jpg"/>
              <p:cNvPicPr>
                <a:picLocks noChangeAspect="1"/>
              </p:cNvPicPr>
              <p:nvPr/>
            </p:nvPicPr>
            <p:blipFill>
              <a:blip r:embed="rId3" cstate="email"/>
              <a:stretch>
                <a:fillRect/>
              </a:stretch>
            </p:blipFill>
            <p:spPr>
              <a:xfrm>
                <a:off x="7884368" y="1275606"/>
                <a:ext cx="720000" cy="688081"/>
              </a:xfrm>
              <a:prstGeom prst="rect">
                <a:avLst/>
              </a:prstGeom>
            </p:spPr>
          </p:pic>
        </p:grpSp>
        <p:grpSp>
          <p:nvGrpSpPr>
            <p:cNvPr id="52" name="Группа 66"/>
            <p:cNvGrpSpPr/>
            <p:nvPr/>
          </p:nvGrpSpPr>
          <p:grpSpPr>
            <a:xfrm>
              <a:off x="3923928" y="1275606"/>
              <a:ext cx="720000" cy="3240000"/>
              <a:chOff x="7884368" y="1275606"/>
              <a:chExt cx="774010" cy="3208360"/>
            </a:xfrm>
          </p:grpSpPr>
          <p:pic>
            <p:nvPicPr>
              <p:cNvPr id="59" name="Рисунок 58" descr="56564a00bd0470143c8b4567.jpg"/>
              <p:cNvPicPr>
                <a:picLocks noChangeAspect="1"/>
              </p:cNvPicPr>
              <p:nvPr/>
            </p:nvPicPr>
            <p:blipFill>
              <a:blip r:embed="rId3" cstate="email"/>
              <a:stretch>
                <a:fillRect/>
              </a:stretch>
            </p:blipFill>
            <p:spPr>
              <a:xfrm>
                <a:off x="7884377" y="1905676"/>
                <a:ext cx="720000" cy="688081"/>
              </a:xfrm>
              <a:prstGeom prst="rect">
                <a:avLst/>
              </a:prstGeom>
            </p:spPr>
          </p:pic>
          <p:pic>
            <p:nvPicPr>
              <p:cNvPr id="60" name="Рисунок 59" descr="56564a00bd0470143c8b4567.jpg"/>
              <p:cNvPicPr>
                <a:picLocks noChangeAspect="1"/>
              </p:cNvPicPr>
              <p:nvPr/>
            </p:nvPicPr>
            <p:blipFill>
              <a:blip r:embed="rId3" cstate="email"/>
              <a:stretch>
                <a:fillRect/>
              </a:stretch>
            </p:blipFill>
            <p:spPr>
              <a:xfrm>
                <a:off x="7902379" y="2535746"/>
                <a:ext cx="720000" cy="688081"/>
              </a:xfrm>
              <a:prstGeom prst="rect">
                <a:avLst/>
              </a:prstGeom>
            </p:spPr>
          </p:pic>
          <p:pic>
            <p:nvPicPr>
              <p:cNvPr id="61" name="Рисунок 60" descr="56564a00bd0470143c8b4567.jpg"/>
              <p:cNvPicPr>
                <a:picLocks noChangeAspect="1"/>
              </p:cNvPicPr>
              <p:nvPr/>
            </p:nvPicPr>
            <p:blipFill>
              <a:blip r:embed="rId3" cstate="email"/>
              <a:stretch>
                <a:fillRect/>
              </a:stretch>
            </p:blipFill>
            <p:spPr>
              <a:xfrm>
                <a:off x="7920381" y="3165815"/>
                <a:ext cx="720000" cy="688081"/>
              </a:xfrm>
              <a:prstGeom prst="rect">
                <a:avLst/>
              </a:prstGeom>
            </p:spPr>
          </p:pic>
          <p:pic>
            <p:nvPicPr>
              <p:cNvPr id="62" name="Рисунок 61" descr="56564a00bd0470143c8b4567.jpg"/>
              <p:cNvPicPr>
                <a:picLocks noChangeAspect="1"/>
              </p:cNvPicPr>
              <p:nvPr/>
            </p:nvPicPr>
            <p:blipFill>
              <a:blip r:embed="rId3" cstate="email"/>
              <a:stretch>
                <a:fillRect/>
              </a:stretch>
            </p:blipFill>
            <p:spPr>
              <a:xfrm>
                <a:off x="7938378" y="3795885"/>
                <a:ext cx="720000" cy="688081"/>
              </a:xfrm>
              <a:prstGeom prst="rect">
                <a:avLst/>
              </a:prstGeom>
            </p:spPr>
          </p:pic>
          <p:pic>
            <p:nvPicPr>
              <p:cNvPr id="63" name="Рисунок 62" descr="56564a00bd0470143c8b4567.jpg"/>
              <p:cNvPicPr>
                <a:picLocks noChangeAspect="1"/>
              </p:cNvPicPr>
              <p:nvPr/>
            </p:nvPicPr>
            <p:blipFill>
              <a:blip r:embed="rId3" cstate="email"/>
              <a:stretch>
                <a:fillRect/>
              </a:stretch>
            </p:blipFill>
            <p:spPr>
              <a:xfrm>
                <a:off x="7884368" y="1275606"/>
                <a:ext cx="720000" cy="688081"/>
              </a:xfrm>
              <a:prstGeom prst="rect">
                <a:avLst/>
              </a:prstGeom>
            </p:spPr>
          </p:pic>
        </p:grpSp>
        <p:grpSp>
          <p:nvGrpSpPr>
            <p:cNvPr id="53" name="Группа 72"/>
            <p:cNvGrpSpPr/>
            <p:nvPr/>
          </p:nvGrpSpPr>
          <p:grpSpPr>
            <a:xfrm>
              <a:off x="6839341" y="1275606"/>
              <a:ext cx="720000" cy="3240000"/>
              <a:chOff x="7884368" y="1275606"/>
              <a:chExt cx="774010" cy="3208360"/>
            </a:xfrm>
          </p:grpSpPr>
          <p:pic>
            <p:nvPicPr>
              <p:cNvPr id="54" name="Рисунок 53" descr="56564a00bd0470143c8b4567.jpg"/>
              <p:cNvPicPr>
                <a:picLocks noChangeAspect="1"/>
              </p:cNvPicPr>
              <p:nvPr/>
            </p:nvPicPr>
            <p:blipFill>
              <a:blip r:embed="rId3" cstate="email"/>
              <a:stretch>
                <a:fillRect/>
              </a:stretch>
            </p:blipFill>
            <p:spPr>
              <a:xfrm>
                <a:off x="7884377" y="1905676"/>
                <a:ext cx="720000" cy="688081"/>
              </a:xfrm>
              <a:prstGeom prst="rect">
                <a:avLst/>
              </a:prstGeom>
            </p:spPr>
          </p:pic>
          <p:pic>
            <p:nvPicPr>
              <p:cNvPr id="55" name="Рисунок 54" descr="56564a00bd0470143c8b4567.jpg"/>
              <p:cNvPicPr>
                <a:picLocks noChangeAspect="1"/>
              </p:cNvPicPr>
              <p:nvPr/>
            </p:nvPicPr>
            <p:blipFill>
              <a:blip r:embed="rId3" cstate="email"/>
              <a:stretch>
                <a:fillRect/>
              </a:stretch>
            </p:blipFill>
            <p:spPr>
              <a:xfrm>
                <a:off x="7902379" y="2535746"/>
                <a:ext cx="720000" cy="688081"/>
              </a:xfrm>
              <a:prstGeom prst="rect">
                <a:avLst/>
              </a:prstGeom>
            </p:spPr>
          </p:pic>
          <p:pic>
            <p:nvPicPr>
              <p:cNvPr id="56" name="Рисунок 55" descr="56564a00bd0470143c8b4567.jpg"/>
              <p:cNvPicPr>
                <a:picLocks noChangeAspect="1"/>
              </p:cNvPicPr>
              <p:nvPr/>
            </p:nvPicPr>
            <p:blipFill>
              <a:blip r:embed="rId3" cstate="email"/>
              <a:stretch>
                <a:fillRect/>
              </a:stretch>
            </p:blipFill>
            <p:spPr>
              <a:xfrm>
                <a:off x="7920381" y="3165815"/>
                <a:ext cx="720000" cy="688081"/>
              </a:xfrm>
              <a:prstGeom prst="rect">
                <a:avLst/>
              </a:prstGeom>
            </p:spPr>
          </p:pic>
          <p:pic>
            <p:nvPicPr>
              <p:cNvPr id="57" name="Рисунок 56" descr="56564a00bd0470143c8b4567.jpg"/>
              <p:cNvPicPr>
                <a:picLocks noChangeAspect="1"/>
              </p:cNvPicPr>
              <p:nvPr/>
            </p:nvPicPr>
            <p:blipFill>
              <a:blip r:embed="rId3" cstate="email"/>
              <a:stretch>
                <a:fillRect/>
              </a:stretch>
            </p:blipFill>
            <p:spPr>
              <a:xfrm>
                <a:off x="7938378" y="3795885"/>
                <a:ext cx="720000" cy="688081"/>
              </a:xfrm>
              <a:prstGeom prst="rect">
                <a:avLst/>
              </a:prstGeom>
            </p:spPr>
          </p:pic>
          <p:pic>
            <p:nvPicPr>
              <p:cNvPr id="58" name="Рисунок 57" descr="56564a00bd0470143c8b4567.jpg"/>
              <p:cNvPicPr>
                <a:picLocks noChangeAspect="1"/>
              </p:cNvPicPr>
              <p:nvPr/>
            </p:nvPicPr>
            <p:blipFill>
              <a:blip r:embed="rId3" cstate="email"/>
              <a:stretch>
                <a:fillRect/>
              </a:stretch>
            </p:blipFill>
            <p:spPr>
              <a:xfrm>
                <a:off x="7884368" y="1275606"/>
                <a:ext cx="720000" cy="688081"/>
              </a:xfrm>
              <a:prstGeom prst="rect">
                <a:avLst/>
              </a:prstGeom>
            </p:spPr>
          </p:pic>
        </p:grpSp>
      </p:grpSp>
      <p:sp>
        <p:nvSpPr>
          <p:cNvPr id="3119" name="AutoShape 4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176795" y="1383190"/>
            <a:ext cx="612000" cy="504000"/>
          </a:xfrm>
          <a:prstGeom prst="ellipse">
            <a:avLst/>
          </a:prstGeom>
          <a:solidFill>
            <a:srgbClr val="A0F0F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3121" name="AutoShape 49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111834" y="1383190"/>
            <a:ext cx="612000" cy="504000"/>
          </a:xfrm>
          <a:prstGeom prst="ellipse">
            <a:avLst/>
          </a:prstGeom>
          <a:solidFill>
            <a:srgbClr val="A0F0F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wrap="none" anchor="ctr"/>
          <a:lstStyle/>
          <a:p>
            <a:pPr algn="ctr">
              <a:defRPr/>
            </a:pPr>
            <a:r>
              <a:rPr lang="ru-RU" sz="3200" b="1">
                <a:latin typeface="Arial" pitchFamily="34" charset="0"/>
                <a:cs typeface="Arial" pitchFamily="34" charset="0"/>
              </a:rPr>
              <a:t>20</a:t>
            </a:r>
          </a:p>
        </p:txBody>
      </p:sp>
      <p:sp>
        <p:nvSpPr>
          <p:cNvPr id="3122" name="AutoShape 50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048459" y="1383190"/>
            <a:ext cx="612000" cy="504000"/>
          </a:xfrm>
          <a:prstGeom prst="ellipse">
            <a:avLst/>
          </a:prstGeom>
          <a:solidFill>
            <a:srgbClr val="A0F0F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wrap="none" anchor="ctr"/>
          <a:lstStyle/>
          <a:p>
            <a:pPr algn="ctr">
              <a:defRPr/>
            </a:pPr>
            <a:r>
              <a:rPr lang="ru-RU" sz="3200" b="1">
                <a:latin typeface="Arial" pitchFamily="34" charset="0"/>
                <a:cs typeface="Arial" pitchFamily="34" charset="0"/>
              </a:rPr>
              <a:t>30</a:t>
            </a:r>
          </a:p>
        </p:txBody>
      </p:sp>
      <p:sp>
        <p:nvSpPr>
          <p:cNvPr id="3123" name="AutoShape 5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985084" y="1383190"/>
            <a:ext cx="612000" cy="504000"/>
          </a:xfrm>
          <a:prstGeom prst="ellipse">
            <a:avLst/>
          </a:prstGeom>
          <a:solidFill>
            <a:srgbClr val="A0F0F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wrap="none" anchor="ctr"/>
          <a:lstStyle/>
          <a:p>
            <a:pPr algn="ctr">
              <a:defRPr/>
            </a:pPr>
            <a:r>
              <a:rPr lang="ru-RU" sz="3200" b="1">
                <a:latin typeface="Arial" pitchFamily="34" charset="0"/>
                <a:cs typeface="Arial" pitchFamily="34" charset="0"/>
              </a:rPr>
              <a:t>40</a:t>
            </a:r>
          </a:p>
        </p:txBody>
      </p:sp>
      <p:sp>
        <p:nvSpPr>
          <p:cNvPr id="3124" name="AutoShape 52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920120" y="1383190"/>
            <a:ext cx="612000" cy="504000"/>
          </a:xfrm>
          <a:prstGeom prst="ellipse">
            <a:avLst/>
          </a:prstGeom>
          <a:solidFill>
            <a:srgbClr val="A0F0F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wrap="none" anchor="ctr"/>
          <a:lstStyle/>
          <a:p>
            <a:pPr algn="ctr">
              <a:defRPr/>
            </a:pPr>
            <a:r>
              <a:rPr lang="ru-RU" sz="3200" b="1">
                <a:latin typeface="Arial" pitchFamily="34" charset="0"/>
                <a:cs typeface="Arial" pitchFamily="34" charset="0"/>
              </a:rPr>
              <a:t>50</a:t>
            </a:r>
          </a:p>
        </p:txBody>
      </p:sp>
      <p:sp>
        <p:nvSpPr>
          <p:cNvPr id="3125" name="AutoShape 53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176795" y="2031690"/>
            <a:ext cx="612000" cy="504000"/>
          </a:xfrm>
          <a:prstGeom prst="ellipse">
            <a:avLst/>
          </a:prstGeom>
          <a:solidFill>
            <a:srgbClr val="FFBDDE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wrap="none" anchor="ctr"/>
          <a:lstStyle/>
          <a:p>
            <a:pPr algn="ctr"/>
            <a:r>
              <a:rPr lang="ru-RU" sz="3200" b="1" dirty="0"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3126" name="AutoShape 54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5111834" y="2031690"/>
            <a:ext cx="612000" cy="504000"/>
          </a:xfrm>
          <a:prstGeom prst="ellipse">
            <a:avLst/>
          </a:prstGeom>
          <a:solidFill>
            <a:srgbClr val="FFBDDE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wrap="none" anchor="ctr"/>
          <a:lstStyle/>
          <a:p>
            <a:pPr algn="ctr"/>
            <a:r>
              <a:rPr lang="ru-RU" sz="3200" b="1">
                <a:latin typeface="Arial" pitchFamily="34" charset="0"/>
                <a:cs typeface="Arial" pitchFamily="34" charset="0"/>
              </a:rPr>
              <a:t>20</a:t>
            </a:r>
          </a:p>
        </p:txBody>
      </p:sp>
      <p:sp>
        <p:nvSpPr>
          <p:cNvPr id="3127" name="AutoShape 55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6048459" y="2031690"/>
            <a:ext cx="612000" cy="504000"/>
          </a:xfrm>
          <a:prstGeom prst="ellipse">
            <a:avLst/>
          </a:prstGeom>
          <a:solidFill>
            <a:srgbClr val="FFBDDE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wrap="none" anchor="ctr"/>
          <a:lstStyle/>
          <a:p>
            <a:pPr algn="ctr"/>
            <a:r>
              <a:rPr lang="ru-RU" sz="3200" b="1">
                <a:latin typeface="Arial" pitchFamily="34" charset="0"/>
                <a:cs typeface="Arial" pitchFamily="34" charset="0"/>
              </a:rPr>
              <a:t>30</a:t>
            </a:r>
          </a:p>
        </p:txBody>
      </p:sp>
      <p:sp>
        <p:nvSpPr>
          <p:cNvPr id="3128" name="AutoShape 56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6985084" y="2031690"/>
            <a:ext cx="612000" cy="504000"/>
          </a:xfrm>
          <a:prstGeom prst="ellipse">
            <a:avLst/>
          </a:prstGeom>
          <a:solidFill>
            <a:srgbClr val="FFBDDE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wrap="none" anchor="ctr"/>
          <a:lstStyle/>
          <a:p>
            <a:pPr algn="ctr"/>
            <a:r>
              <a:rPr lang="ru-RU" sz="3200" b="1">
                <a:latin typeface="Arial" pitchFamily="34" charset="0"/>
                <a:cs typeface="Arial" pitchFamily="34" charset="0"/>
              </a:rPr>
              <a:t>40</a:t>
            </a:r>
          </a:p>
        </p:txBody>
      </p:sp>
      <p:sp>
        <p:nvSpPr>
          <p:cNvPr id="3129" name="AutoShape 57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7920120" y="2031690"/>
            <a:ext cx="612000" cy="504000"/>
          </a:xfrm>
          <a:prstGeom prst="ellipse">
            <a:avLst/>
          </a:prstGeom>
          <a:solidFill>
            <a:srgbClr val="FFBDDE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wrap="none" anchor="ctr"/>
          <a:lstStyle/>
          <a:p>
            <a:pPr algn="ctr"/>
            <a:r>
              <a:rPr lang="ru-RU" sz="3200" b="1">
                <a:latin typeface="Arial" pitchFamily="34" charset="0"/>
                <a:cs typeface="Arial" pitchFamily="34" charset="0"/>
              </a:rPr>
              <a:t>50</a:t>
            </a:r>
          </a:p>
        </p:txBody>
      </p:sp>
      <p:sp>
        <p:nvSpPr>
          <p:cNvPr id="3130" name="AutoShape 58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4177115" y="3327834"/>
            <a:ext cx="612000" cy="504000"/>
          </a:xfrm>
          <a:prstGeom prst="ellipse">
            <a:avLst/>
          </a:prstGeom>
          <a:solidFill>
            <a:srgbClr val="DCBAE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wrap="none" anchor="ctr"/>
          <a:lstStyle/>
          <a:p>
            <a:pPr algn="ctr"/>
            <a:r>
              <a:rPr lang="ru-RU" sz="3200" b="1"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3131" name="AutoShape 59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112154" y="3327834"/>
            <a:ext cx="612000" cy="504000"/>
          </a:xfrm>
          <a:prstGeom prst="ellipse">
            <a:avLst/>
          </a:prstGeom>
          <a:solidFill>
            <a:srgbClr val="DCBAE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wrap="none" anchor="ctr"/>
          <a:lstStyle/>
          <a:p>
            <a:pPr algn="ctr"/>
            <a:r>
              <a:rPr lang="ru-RU" sz="3200" b="1">
                <a:latin typeface="Arial" pitchFamily="34" charset="0"/>
                <a:cs typeface="Arial" pitchFamily="34" charset="0"/>
              </a:rPr>
              <a:t>20</a:t>
            </a:r>
          </a:p>
        </p:txBody>
      </p:sp>
      <p:sp>
        <p:nvSpPr>
          <p:cNvPr id="3132" name="AutoShape 60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048779" y="3327834"/>
            <a:ext cx="612000" cy="504000"/>
          </a:xfrm>
          <a:prstGeom prst="ellipse">
            <a:avLst/>
          </a:prstGeom>
          <a:solidFill>
            <a:srgbClr val="DCBAE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wrap="none" anchor="ctr"/>
          <a:lstStyle/>
          <a:p>
            <a:pPr algn="ctr"/>
            <a:r>
              <a:rPr lang="ru-RU" sz="3200" b="1">
                <a:latin typeface="Arial" pitchFamily="34" charset="0"/>
                <a:cs typeface="Arial" pitchFamily="34" charset="0"/>
              </a:rPr>
              <a:t>30</a:t>
            </a:r>
          </a:p>
        </p:txBody>
      </p:sp>
      <p:sp>
        <p:nvSpPr>
          <p:cNvPr id="3133" name="AutoShape 6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985404" y="3327834"/>
            <a:ext cx="612000" cy="504000"/>
          </a:xfrm>
          <a:prstGeom prst="ellipse">
            <a:avLst/>
          </a:prstGeom>
          <a:solidFill>
            <a:srgbClr val="DCBAE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wrap="none" anchor="ctr"/>
          <a:lstStyle/>
          <a:p>
            <a:pPr algn="ctr"/>
            <a:r>
              <a:rPr lang="ru-RU" sz="3200" b="1">
                <a:latin typeface="Arial" pitchFamily="34" charset="0"/>
                <a:cs typeface="Arial" pitchFamily="34" charset="0"/>
              </a:rPr>
              <a:t>40</a:t>
            </a:r>
          </a:p>
        </p:txBody>
      </p:sp>
      <p:sp>
        <p:nvSpPr>
          <p:cNvPr id="3134" name="AutoShape 62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920440" y="3327834"/>
            <a:ext cx="612000" cy="504000"/>
          </a:xfrm>
          <a:prstGeom prst="ellipse">
            <a:avLst/>
          </a:prstGeom>
          <a:solidFill>
            <a:srgbClr val="DCBAE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wrap="none" anchor="ctr"/>
          <a:lstStyle/>
          <a:p>
            <a:pPr algn="ctr"/>
            <a:r>
              <a:rPr lang="ru-RU" sz="3200" b="1">
                <a:latin typeface="Arial" pitchFamily="34" charset="0"/>
                <a:cs typeface="Arial" pitchFamily="34" charset="0"/>
              </a:rPr>
              <a:t>50</a:t>
            </a:r>
          </a:p>
        </p:txBody>
      </p:sp>
      <p:sp>
        <p:nvSpPr>
          <p:cNvPr id="3135" name="AutoShape 63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4168857" y="2679762"/>
            <a:ext cx="612000" cy="504000"/>
          </a:xfrm>
          <a:prstGeom prst="ellipse">
            <a:avLst/>
          </a:prstGeom>
          <a:solidFill>
            <a:srgbClr val="C8F57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wrap="none" anchor="ctr"/>
          <a:lstStyle/>
          <a:p>
            <a:pPr algn="ctr"/>
            <a:r>
              <a:rPr lang="ru-RU" sz="3200" b="1" dirty="0"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3136" name="AutoShape 64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5112154" y="2682873"/>
            <a:ext cx="612000" cy="504000"/>
          </a:xfrm>
          <a:prstGeom prst="ellipse">
            <a:avLst/>
          </a:prstGeom>
          <a:solidFill>
            <a:srgbClr val="C8F57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wrap="none" anchor="ctr"/>
          <a:lstStyle/>
          <a:p>
            <a:pPr algn="ctr"/>
            <a:r>
              <a:rPr lang="ru-RU" sz="3200" b="1">
                <a:latin typeface="Arial" pitchFamily="34" charset="0"/>
                <a:cs typeface="Arial" pitchFamily="34" charset="0"/>
              </a:rPr>
              <a:t>20</a:t>
            </a:r>
          </a:p>
        </p:txBody>
      </p:sp>
      <p:sp>
        <p:nvSpPr>
          <p:cNvPr id="3137" name="AutoShape 65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6048779" y="2682873"/>
            <a:ext cx="612000" cy="504000"/>
          </a:xfrm>
          <a:prstGeom prst="ellipse">
            <a:avLst/>
          </a:prstGeom>
          <a:solidFill>
            <a:srgbClr val="C8F57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wrap="none" anchor="ctr"/>
          <a:lstStyle/>
          <a:p>
            <a:pPr algn="ctr"/>
            <a:r>
              <a:rPr lang="ru-RU" sz="3200" b="1">
                <a:latin typeface="Arial" pitchFamily="34" charset="0"/>
                <a:cs typeface="Arial" pitchFamily="34" charset="0"/>
              </a:rPr>
              <a:t>30</a:t>
            </a:r>
          </a:p>
        </p:txBody>
      </p:sp>
      <p:sp>
        <p:nvSpPr>
          <p:cNvPr id="3138" name="AutoShape 66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7056840" y="2682873"/>
            <a:ext cx="612000" cy="504000"/>
          </a:xfrm>
          <a:prstGeom prst="ellipse">
            <a:avLst/>
          </a:prstGeom>
          <a:solidFill>
            <a:srgbClr val="C8F57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wrap="none" anchor="ctr"/>
          <a:lstStyle/>
          <a:p>
            <a:pPr algn="ctr"/>
            <a:r>
              <a:rPr lang="ru-RU" sz="3200" b="1">
                <a:latin typeface="Arial" pitchFamily="34" charset="0"/>
                <a:cs typeface="Arial" pitchFamily="34" charset="0"/>
              </a:rPr>
              <a:t>40</a:t>
            </a:r>
          </a:p>
        </p:txBody>
      </p:sp>
      <p:sp>
        <p:nvSpPr>
          <p:cNvPr id="3139" name="AutoShape 67">
            <a:hlinkClick r:id="rId23" action="ppaction://hlinksldjump"/>
          </p:cNvPr>
          <p:cNvSpPr>
            <a:spLocks noChangeArrowheads="1"/>
          </p:cNvSpPr>
          <p:nvPr/>
        </p:nvSpPr>
        <p:spPr bwMode="auto">
          <a:xfrm>
            <a:off x="7920440" y="2682873"/>
            <a:ext cx="612000" cy="504000"/>
          </a:xfrm>
          <a:prstGeom prst="ellipse">
            <a:avLst/>
          </a:prstGeom>
          <a:solidFill>
            <a:srgbClr val="C8F57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wrap="none" anchor="ctr"/>
          <a:lstStyle/>
          <a:p>
            <a:pPr algn="ctr"/>
            <a:r>
              <a:rPr lang="ru-RU" sz="3200" b="1">
                <a:latin typeface="Arial" pitchFamily="34" charset="0"/>
                <a:cs typeface="Arial" pitchFamily="34" charset="0"/>
              </a:rPr>
              <a:t>50</a:t>
            </a:r>
          </a:p>
        </p:txBody>
      </p:sp>
      <p:sp>
        <p:nvSpPr>
          <p:cNvPr id="3140" name="AutoShape 68">
            <a:hlinkClick r:id="rId24" action="ppaction://hlinksldjump"/>
          </p:cNvPr>
          <p:cNvSpPr>
            <a:spLocks noChangeArrowheads="1"/>
          </p:cNvSpPr>
          <p:nvPr/>
        </p:nvSpPr>
        <p:spPr bwMode="auto">
          <a:xfrm>
            <a:off x="4176795" y="3975906"/>
            <a:ext cx="612000" cy="504000"/>
          </a:xfrm>
          <a:prstGeom prst="ellipse">
            <a:avLst/>
          </a:prstGeom>
          <a:solidFill>
            <a:srgbClr val="FFC9C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wrap="none" anchor="ctr"/>
          <a:lstStyle/>
          <a:p>
            <a:pPr algn="ctr"/>
            <a:r>
              <a:rPr lang="ru-RU" sz="3200" b="1"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3142" name="AutoShape 70">
            <a:hlinkClick r:id="rId25" action="ppaction://hlinksldjump"/>
          </p:cNvPr>
          <p:cNvSpPr>
            <a:spLocks noChangeArrowheads="1"/>
          </p:cNvSpPr>
          <p:nvPr/>
        </p:nvSpPr>
        <p:spPr bwMode="auto">
          <a:xfrm>
            <a:off x="5111834" y="3975906"/>
            <a:ext cx="612000" cy="504000"/>
          </a:xfrm>
          <a:prstGeom prst="ellipse">
            <a:avLst/>
          </a:prstGeom>
          <a:solidFill>
            <a:srgbClr val="FFC9C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wrap="none" anchor="ctr"/>
          <a:lstStyle/>
          <a:p>
            <a:pPr algn="ctr"/>
            <a:r>
              <a:rPr lang="ru-RU" sz="3200" b="1">
                <a:latin typeface="Arial" pitchFamily="34" charset="0"/>
                <a:cs typeface="Arial" pitchFamily="34" charset="0"/>
              </a:rPr>
              <a:t>20</a:t>
            </a:r>
          </a:p>
        </p:txBody>
      </p:sp>
      <p:sp>
        <p:nvSpPr>
          <p:cNvPr id="3143" name="AutoShape 71">
            <a:hlinkClick r:id="rId26" action="ppaction://hlinksldjump"/>
          </p:cNvPr>
          <p:cNvSpPr>
            <a:spLocks noChangeArrowheads="1"/>
          </p:cNvSpPr>
          <p:nvPr/>
        </p:nvSpPr>
        <p:spPr bwMode="auto">
          <a:xfrm>
            <a:off x="6119895" y="3975906"/>
            <a:ext cx="612000" cy="504000"/>
          </a:xfrm>
          <a:prstGeom prst="ellipse">
            <a:avLst/>
          </a:prstGeom>
          <a:solidFill>
            <a:srgbClr val="FFC9C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wrap="none" anchor="ctr"/>
          <a:lstStyle/>
          <a:p>
            <a:pPr algn="ctr"/>
            <a:r>
              <a:rPr lang="ru-RU" sz="3200" b="1">
                <a:latin typeface="Arial" pitchFamily="34" charset="0"/>
                <a:cs typeface="Arial" pitchFamily="34" charset="0"/>
              </a:rPr>
              <a:t>30</a:t>
            </a:r>
          </a:p>
        </p:txBody>
      </p:sp>
      <p:sp>
        <p:nvSpPr>
          <p:cNvPr id="3144" name="AutoShape 72">
            <a:hlinkClick r:id="rId27" action="ppaction://hlinksldjump"/>
          </p:cNvPr>
          <p:cNvSpPr>
            <a:spLocks noChangeArrowheads="1"/>
          </p:cNvSpPr>
          <p:nvPr/>
        </p:nvSpPr>
        <p:spPr bwMode="auto">
          <a:xfrm>
            <a:off x="7056520" y="3975906"/>
            <a:ext cx="612000" cy="504000"/>
          </a:xfrm>
          <a:prstGeom prst="ellipse">
            <a:avLst/>
          </a:prstGeom>
          <a:solidFill>
            <a:srgbClr val="FFC9C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wrap="none" anchor="ctr"/>
          <a:lstStyle/>
          <a:p>
            <a:pPr algn="ctr"/>
            <a:r>
              <a:rPr lang="ru-RU" sz="3200" b="1">
                <a:latin typeface="Arial" pitchFamily="34" charset="0"/>
                <a:cs typeface="Arial" pitchFamily="34" charset="0"/>
              </a:rPr>
              <a:t>40</a:t>
            </a:r>
          </a:p>
        </p:txBody>
      </p:sp>
      <p:sp>
        <p:nvSpPr>
          <p:cNvPr id="3145" name="AutoShape 73">
            <a:hlinkClick r:id="rId28" action="ppaction://hlinksldjump"/>
          </p:cNvPr>
          <p:cNvSpPr>
            <a:spLocks noChangeArrowheads="1"/>
          </p:cNvSpPr>
          <p:nvPr/>
        </p:nvSpPr>
        <p:spPr bwMode="auto">
          <a:xfrm>
            <a:off x="7920120" y="3975906"/>
            <a:ext cx="612000" cy="504000"/>
          </a:xfrm>
          <a:prstGeom prst="ellipse">
            <a:avLst/>
          </a:prstGeom>
          <a:solidFill>
            <a:srgbClr val="FFC9C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wrap="none" anchor="ctr"/>
          <a:lstStyle/>
          <a:p>
            <a:pPr algn="ctr"/>
            <a:r>
              <a:rPr lang="ru-RU" sz="3200" b="1">
                <a:latin typeface="Arial" pitchFamily="34" charset="0"/>
                <a:cs typeface="Arial" pitchFamily="34" charset="0"/>
              </a:rPr>
              <a:t>50</a:t>
            </a:r>
          </a:p>
        </p:txBody>
      </p:sp>
      <p:pic>
        <p:nvPicPr>
          <p:cNvPr id="43" name="Рисунок 42" descr="Рисунок40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29" cstate="email"/>
          <a:srcRect/>
          <a:stretch>
            <a:fillRect/>
          </a:stretch>
        </p:blipFill>
        <p:spPr>
          <a:xfrm>
            <a:off x="7380312" y="4683791"/>
            <a:ext cx="1152128" cy="225600"/>
          </a:xfrm>
          <a:prstGeom prst="rect">
            <a:avLst/>
          </a:prstGeom>
        </p:spPr>
      </p:pic>
      <p:sp>
        <p:nvSpPr>
          <p:cNvPr id="37" name="AutoShape 68"/>
          <p:cNvSpPr>
            <a:spLocks noChangeArrowheads="1"/>
          </p:cNvSpPr>
          <p:nvPr/>
        </p:nvSpPr>
        <p:spPr bwMode="auto">
          <a:xfrm>
            <a:off x="611560" y="3939902"/>
            <a:ext cx="3204000" cy="540000"/>
          </a:xfrm>
          <a:prstGeom prst="roundRect">
            <a:avLst/>
          </a:prstGeom>
          <a:solidFill>
            <a:srgbClr val="FFC9C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Это интересно</a:t>
            </a:r>
            <a:endParaRPr lang="ru-RU" sz="2400" b="1" spc="5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8" name="AutoShape 47"/>
          <p:cNvSpPr>
            <a:spLocks noChangeArrowheads="1"/>
          </p:cNvSpPr>
          <p:nvPr/>
        </p:nvSpPr>
        <p:spPr bwMode="auto">
          <a:xfrm>
            <a:off x="611880" y="2682873"/>
            <a:ext cx="3204000" cy="540000"/>
          </a:xfrm>
          <a:prstGeom prst="roundRect">
            <a:avLst/>
          </a:prstGeom>
          <a:solidFill>
            <a:srgbClr val="C8F57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Доскажи</a:t>
            </a:r>
            <a:r>
              <a:rPr lang="ru-RU" sz="2400" b="1" spc="50" dirty="0" smtClean="0">
                <a:ln w="11430"/>
                <a:solidFill>
                  <a:srgbClr val="00CC5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словечко</a:t>
            </a:r>
            <a:endParaRPr lang="ru-RU" sz="2400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9" name="AutoShape 47"/>
          <p:cNvSpPr>
            <a:spLocks noChangeArrowheads="1"/>
          </p:cNvSpPr>
          <p:nvPr/>
        </p:nvSpPr>
        <p:spPr bwMode="auto">
          <a:xfrm>
            <a:off x="611880" y="3329024"/>
            <a:ext cx="3204000" cy="540000"/>
          </a:xfrm>
          <a:prstGeom prst="roundRect">
            <a:avLst/>
          </a:prstGeom>
          <a:solidFill>
            <a:srgbClr val="DCBAE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wrap="none" anchor="ctr">
            <a:sp3d extrusionH="57150">
              <a:bevelT w="38100" h="38100"/>
            </a:sp3d>
          </a:bodyPr>
          <a:lstStyle/>
          <a:p>
            <a:pPr algn="ctr"/>
            <a:endParaRPr lang="ru-RU" sz="2400" b="1" cap="all" dirty="0">
              <a:ln w="3175">
                <a:noFill/>
              </a:ln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AutoShape 47"/>
          <p:cNvSpPr>
            <a:spLocks noChangeArrowheads="1"/>
          </p:cNvSpPr>
          <p:nvPr/>
        </p:nvSpPr>
        <p:spPr bwMode="auto">
          <a:xfrm>
            <a:off x="611582" y="1383190"/>
            <a:ext cx="3165749" cy="540000"/>
          </a:xfrm>
          <a:prstGeom prst="roundRect">
            <a:avLst/>
          </a:prstGeom>
          <a:solidFill>
            <a:srgbClr val="A0F0F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4" name="AutoShape 47"/>
          <p:cNvSpPr>
            <a:spLocks noChangeArrowheads="1"/>
          </p:cNvSpPr>
          <p:nvPr/>
        </p:nvSpPr>
        <p:spPr bwMode="auto">
          <a:xfrm>
            <a:off x="608506" y="2017350"/>
            <a:ext cx="3204000" cy="540000"/>
          </a:xfrm>
          <a:prstGeom prst="roundRect">
            <a:avLst/>
          </a:prstGeom>
          <a:solidFill>
            <a:srgbClr val="FFBDDE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539552" y="2067705"/>
            <a:ext cx="324036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Вопросики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611560" y="3363849"/>
            <a:ext cx="316835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smtClean="0">
                <a:ln w="11430"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Одним словом</a:t>
            </a:r>
            <a:endParaRPr lang="ru-RU" sz="2400" b="1" cap="none" spc="50" dirty="0">
              <a:ln w="11430">
                <a:noFill/>
              </a:ln>
              <a:solidFill>
                <a:schemeClr val="accent4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11560" y="1419633"/>
            <a:ext cx="316835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smtClean="0">
                <a:ln w="11430">
                  <a:noFill/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Загадки</a:t>
            </a:r>
            <a:endParaRPr lang="ru-RU" sz="2400" b="1" cap="none" spc="50" dirty="0">
              <a:ln w="11430">
                <a:noFill/>
              </a:ln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69430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1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" dur="indefinite"/>
                                        <p:tgtEl>
                                          <p:spTgt spid="3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1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" dur="indefinite"/>
                                        <p:tgtEl>
                                          <p:spTgt spid="3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31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9" dur="indefinite"/>
                                        <p:tgtEl>
                                          <p:spTgt spid="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1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5" dur="indefinite"/>
                                        <p:tgtEl>
                                          <p:spTgt spid="3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31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1" dur="indefinite"/>
                                        <p:tgtEl>
                                          <p:spTgt spid="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31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7" dur="indefinite"/>
                                        <p:tgtEl>
                                          <p:spTgt spid="3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31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3" dur="indefinite"/>
                                        <p:tgtEl>
                                          <p:spTgt spid="3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31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9" dur="indefinite"/>
                                        <p:tgtEl>
                                          <p:spTgt spid="3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31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55" dur="indefinite"/>
                                        <p:tgtEl>
                                          <p:spTgt spid="3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31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1" dur="indefinite"/>
                                        <p:tgtEl>
                                          <p:spTgt spid="3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31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7" dur="indefinite"/>
                                        <p:tgtEl>
                                          <p:spTgt spid="3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31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3" dur="indefinite"/>
                                        <p:tgtEl>
                                          <p:spTgt spid="3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8" dur="indefinite"/>
                                        <p:tgtEl>
                                          <p:spTgt spid="31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9" dur="indefinite"/>
                                        <p:tgtEl>
                                          <p:spTgt spid="3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 nodeType="clickPar">
                      <p:stCondLst>
                        <p:cond delay="0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4" dur="indefinite"/>
                                        <p:tgtEl>
                                          <p:spTgt spid="31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85" dur="indefinite"/>
                                        <p:tgtEl>
                                          <p:spTgt spid="3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 nodeType="clickPar">
                      <p:stCondLst>
                        <p:cond delay="0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0" dur="indefinite"/>
                                        <p:tgtEl>
                                          <p:spTgt spid="31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91" dur="indefinite"/>
                                        <p:tgtEl>
                                          <p:spTgt spid="3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 nodeType="clickPar">
                      <p:stCondLst>
                        <p:cond delay="0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6" dur="indefinite"/>
                                        <p:tgtEl>
                                          <p:spTgt spid="31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97" dur="indefinite"/>
                                        <p:tgtEl>
                                          <p:spTgt spid="3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5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 nodeType="clickPar">
                      <p:stCondLst>
                        <p:cond delay="0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2" dur="indefinite"/>
                                        <p:tgtEl>
                                          <p:spTgt spid="31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03" dur="indefinite"/>
                                        <p:tgtEl>
                                          <p:spTgt spid="3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 nodeType="clickPar">
                      <p:stCondLst>
                        <p:cond delay="0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8" dur="indefinite"/>
                                        <p:tgtEl>
                                          <p:spTgt spid="31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09" dur="indefinite"/>
                                        <p:tgtEl>
                                          <p:spTgt spid="3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 nodeType="clickPar">
                      <p:stCondLst>
                        <p:cond delay="0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4" dur="indefinite"/>
                                        <p:tgtEl>
                                          <p:spTgt spid="31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15" dur="indefinite"/>
                                        <p:tgtEl>
                                          <p:spTgt spid="3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8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3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 nodeType="clickPar">
                      <p:stCondLst>
                        <p:cond delay="0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0" dur="indefinite"/>
                                        <p:tgtEl>
                                          <p:spTgt spid="31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21" dur="indefinite"/>
                                        <p:tgtEl>
                                          <p:spTgt spid="3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 nodeType="clickPar">
                      <p:stCondLst>
                        <p:cond delay="0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6" dur="indefinite"/>
                                        <p:tgtEl>
                                          <p:spTgt spid="31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27" dur="indefinite"/>
                                        <p:tgtEl>
                                          <p:spTgt spid="3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 nodeType="clickPar">
                      <p:stCondLst>
                        <p:cond delay="0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2" dur="indefinite"/>
                                        <p:tgtEl>
                                          <p:spTgt spid="31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3" dur="indefinite"/>
                                        <p:tgtEl>
                                          <p:spTgt spid="3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3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 nodeType="clickPar">
                      <p:stCondLst>
                        <p:cond delay="0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8" dur="indefinite"/>
                                        <p:tgtEl>
                                          <p:spTgt spid="31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9" dur="indefinite"/>
                                        <p:tgtEl>
                                          <p:spTgt spid="3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3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3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 nodeType="clickPar">
                      <p:stCondLst>
                        <p:cond delay="0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4" dur="indefinite"/>
                                        <p:tgtEl>
                                          <p:spTgt spid="31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45" dur="indefinite"/>
                                        <p:tgtEl>
                                          <p:spTgt spid="3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4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 nodeType="clickPar">
                      <p:stCondLst>
                        <p:cond delay="0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0" dur="indefinite"/>
                                        <p:tgtEl>
                                          <p:spTgt spid="31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51" dur="indefinite"/>
                                        <p:tgtEl>
                                          <p:spTgt spid="3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5"/>
                  </p:tgtEl>
                </p:cond>
              </p:nextCondLst>
            </p:seq>
          </p:childTnLst>
        </p:cTn>
      </p:par>
    </p:tnLst>
    <p:bldLst>
      <p:bldP spid="3119" grpId="0" animBg="1"/>
      <p:bldP spid="3121" grpId="0" animBg="1"/>
      <p:bldP spid="3122" grpId="0" animBg="1"/>
      <p:bldP spid="3123" grpId="0" animBg="1"/>
      <p:bldP spid="3124" grpId="0" animBg="1"/>
      <p:bldP spid="3125" grpId="0" animBg="1"/>
      <p:bldP spid="3126" grpId="0" animBg="1"/>
      <p:bldP spid="3127" grpId="0" animBg="1"/>
      <p:bldP spid="3128" grpId="0" animBg="1"/>
      <p:bldP spid="3129" grpId="0" animBg="1"/>
      <p:bldP spid="3130" grpId="0" animBg="1"/>
      <p:bldP spid="3131" grpId="0" animBg="1"/>
      <p:bldP spid="3132" grpId="0" animBg="1"/>
      <p:bldP spid="3133" grpId="0" animBg="1"/>
      <p:bldP spid="3134" grpId="0" animBg="1"/>
      <p:bldP spid="3135" grpId="0" animBg="1"/>
      <p:bldP spid="3136" grpId="0" animBg="1"/>
      <p:bldP spid="3137" grpId="0" animBg="1"/>
      <p:bldP spid="3138" grpId="0" animBg="1"/>
      <p:bldP spid="3139" grpId="0" animBg="1"/>
      <p:bldP spid="3140" grpId="0" animBg="1"/>
      <p:bldP spid="3142" grpId="0" animBg="1"/>
      <p:bldP spid="3143" grpId="0" animBg="1"/>
      <p:bldP spid="3144" grpId="0" animBg="1"/>
      <p:bldP spid="314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5"/>
          <p:cNvSpPr txBox="1">
            <a:spLocks noChangeArrowheads="1"/>
          </p:cNvSpPr>
          <p:nvPr/>
        </p:nvSpPr>
        <p:spPr bwMode="auto">
          <a:xfrm>
            <a:off x="971600" y="915577"/>
            <a:ext cx="64087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r>
              <a:rPr lang="ru-RU" sz="2400" b="1" i="1" dirty="0" smtClean="0">
                <a:solidFill>
                  <a:srgbClr val="002060"/>
                </a:solidFill>
              </a:rPr>
              <a:t>У меня игрушка есть и монеток в ней не счесть.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043620" y="1923678"/>
            <a:ext cx="256079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b="1" i="1" dirty="0" smtClean="0">
                <a:solidFill>
                  <a:srgbClr val="C00000"/>
                </a:solidFill>
              </a:rPr>
              <a:t>Копилка 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720806" y="410030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>
                  <a:noFill/>
                </a:ln>
                <a:solidFill>
                  <a:srgbClr val="264B96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ru-RU" sz="4400" b="1" cap="none" spc="0" dirty="0">
              <a:ln w="11430">
                <a:noFill/>
              </a:ln>
              <a:solidFill>
                <a:srgbClr val="264B9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219974" y="4443629"/>
            <a:ext cx="744537" cy="558403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2843002" y="0"/>
            <a:ext cx="345799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Загадки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71934" y="1428743"/>
            <a:ext cx="2788958" cy="270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60020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5"/>
          <p:cNvSpPr txBox="1">
            <a:spLocks noChangeArrowheads="1"/>
          </p:cNvSpPr>
          <p:nvPr/>
        </p:nvSpPr>
        <p:spPr bwMode="auto">
          <a:xfrm>
            <a:off x="251520" y="843569"/>
            <a:ext cx="81369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/>
            <a:r>
              <a:rPr lang="ru-RU" sz="2400" b="1" i="1" dirty="0" smtClean="0">
                <a:solidFill>
                  <a:srgbClr val="002060"/>
                </a:solidFill>
              </a:rPr>
              <a:t>Я кладу их не в платок, я кладу их в кошелек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755576" y="1760498"/>
            <a:ext cx="22322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b="1" i="1" dirty="0" smtClean="0">
                <a:solidFill>
                  <a:srgbClr val="C00000"/>
                </a:solidFill>
              </a:rPr>
              <a:t>Деньги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720806" y="410030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rgbClr val="264B96"/>
                </a:solidFill>
                <a:latin typeface="Arial" pitchFamily="34" charset="0"/>
                <a:cs typeface="Arial" pitchFamily="34" charset="0"/>
              </a:rPr>
              <a:t>20</a:t>
            </a:r>
            <a:endParaRPr lang="ru-RU" sz="4400" b="1" cap="none" spc="0" dirty="0">
              <a:ln w="11430"/>
              <a:solidFill>
                <a:srgbClr val="264B9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219974" y="4443629"/>
            <a:ext cx="744537" cy="558403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2706831" y="123477"/>
            <a:ext cx="315823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Загадки</a:t>
            </a:r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026" name="Picture 2" descr="C:\Documents and Settings\Admin\Рабочий стол\Новая папка (2)\урок\картинки\1f01531a-e618-41b7-96a8-f11086f9803c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6248" y="1785933"/>
            <a:ext cx="3071834" cy="28560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13287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5"/>
          <p:cNvSpPr txBox="1">
            <a:spLocks noChangeArrowheads="1"/>
          </p:cNvSpPr>
          <p:nvPr/>
        </p:nvSpPr>
        <p:spPr bwMode="auto">
          <a:xfrm>
            <a:off x="755579" y="915577"/>
            <a:ext cx="76438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r>
              <a:rPr lang="ru-RU" sz="2400" b="1" i="1" dirty="0" smtClean="0">
                <a:solidFill>
                  <a:srgbClr val="002060"/>
                </a:solidFill>
              </a:rPr>
              <a:t>Кто товары покупает деньги продавцу вручает?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67552" y="2427734"/>
            <a:ext cx="31043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b="1" i="1" dirty="0" smtClean="0">
                <a:solidFill>
                  <a:srgbClr val="C00000"/>
                </a:solidFill>
              </a:rPr>
              <a:t>Покупатель 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720806" y="410030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rgbClr val="264B96"/>
                </a:solidFill>
                <a:latin typeface="Arial" pitchFamily="34" charset="0"/>
                <a:cs typeface="Arial" pitchFamily="34" charset="0"/>
              </a:rPr>
              <a:t>30</a:t>
            </a:r>
            <a:endParaRPr lang="ru-RU" sz="4400" b="1" cap="none" spc="0" dirty="0">
              <a:ln w="11430"/>
              <a:solidFill>
                <a:srgbClr val="264B9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219974" y="4443629"/>
            <a:ext cx="744537" cy="558403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2706831" y="51470"/>
            <a:ext cx="315823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Загадки</a:t>
            </a:r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932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5"/>
          <p:cNvSpPr txBox="1">
            <a:spLocks noChangeArrowheads="1"/>
          </p:cNvSpPr>
          <p:nvPr/>
        </p:nvSpPr>
        <p:spPr bwMode="auto">
          <a:xfrm>
            <a:off x="251520" y="915577"/>
            <a:ext cx="583264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r>
              <a:rPr lang="ru-RU" sz="2400" b="1" i="1" dirty="0" smtClean="0">
                <a:solidFill>
                  <a:srgbClr val="002060"/>
                </a:solidFill>
              </a:rPr>
              <a:t>Если заболела Юля, где мы купим ей пилюли?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95537" y="2139702"/>
            <a:ext cx="20162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b="1" i="1" dirty="0" smtClean="0">
                <a:solidFill>
                  <a:srgbClr val="C00000"/>
                </a:solidFill>
              </a:rPr>
              <a:t>В аптеке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720806" y="410030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rgbClr val="264B96"/>
                </a:solidFill>
                <a:latin typeface="Arial" pitchFamily="34" charset="0"/>
                <a:cs typeface="Arial" pitchFamily="34" charset="0"/>
              </a:rPr>
              <a:t>40</a:t>
            </a:r>
            <a:endParaRPr lang="ru-RU" sz="4400" b="1" cap="none" spc="0" dirty="0">
              <a:ln w="11430"/>
              <a:solidFill>
                <a:srgbClr val="264B9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219974" y="4443629"/>
            <a:ext cx="744537" cy="558403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2987824" y="123477"/>
            <a:ext cx="35283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Загадки</a:t>
            </a:r>
          </a:p>
        </p:txBody>
      </p:sp>
      <p:pic>
        <p:nvPicPr>
          <p:cNvPr id="13" name="Picture 7" descr="i?id=394204861-27-72&amp;n=1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29454" y="1285866"/>
            <a:ext cx="1752600" cy="2438400"/>
          </a:xfrm>
          <a:prstGeom prst="rect">
            <a:avLst/>
          </a:prstGeom>
          <a:noFill/>
        </p:spPr>
      </p:pic>
      <p:pic>
        <p:nvPicPr>
          <p:cNvPr id="14" name="Picture 5" descr="0003371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86182" y="2143122"/>
            <a:ext cx="2357454" cy="15944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33908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5"/>
          <p:cNvSpPr txBox="1">
            <a:spLocks noChangeArrowheads="1"/>
          </p:cNvSpPr>
          <p:nvPr/>
        </p:nvSpPr>
        <p:spPr bwMode="auto">
          <a:xfrm>
            <a:off x="755597" y="915577"/>
            <a:ext cx="703113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r>
              <a:rPr lang="ru-RU" sz="2400" b="1" i="1" dirty="0" smtClean="0">
                <a:solidFill>
                  <a:srgbClr val="00206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</a:rPr>
              <a:t>Где на прилавке товары лежат, все разложенные в ряд?</a:t>
            </a:r>
            <a:endParaRPr lang="ru-RU" sz="2400" b="1" i="1" dirty="0">
              <a:solidFill>
                <a:srgbClr val="00206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071538" y="2143122"/>
            <a:ext cx="33575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b="1" i="1" dirty="0" smtClean="0">
                <a:solidFill>
                  <a:srgbClr val="C00000"/>
                </a:solidFill>
              </a:rPr>
              <a:t>В магазине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720806" y="410030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rgbClr val="264B96"/>
                </a:solidFill>
                <a:latin typeface="Arial" pitchFamily="34" charset="0"/>
                <a:cs typeface="Arial" pitchFamily="34" charset="0"/>
              </a:rPr>
              <a:t>50</a:t>
            </a:r>
            <a:endParaRPr lang="ru-RU" sz="4400" b="1" cap="none" spc="0" dirty="0">
              <a:ln w="11430"/>
              <a:solidFill>
                <a:srgbClr val="264B9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219974" y="4443629"/>
            <a:ext cx="744537" cy="558403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2706831" y="123477"/>
            <a:ext cx="315823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Загадки</a:t>
            </a:r>
          </a:p>
        </p:txBody>
      </p:sp>
      <p:pic>
        <p:nvPicPr>
          <p:cNvPr id="10" name="Picture 7" descr="0003528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3460" y="2285998"/>
            <a:ext cx="2379089" cy="24502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80971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5"/>
          <p:cNvSpPr txBox="1">
            <a:spLocks noChangeArrowheads="1"/>
          </p:cNvSpPr>
          <p:nvPr/>
        </p:nvSpPr>
        <p:spPr bwMode="auto">
          <a:xfrm>
            <a:off x="323550" y="1133720"/>
            <a:ext cx="66773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Что такое семейный доход?</a:t>
            </a:r>
            <a:endParaRPr lang="ru-RU" sz="28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1" name="Picture 1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219974" y="4443629"/>
            <a:ext cx="744537" cy="558403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7720806" y="410030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10</a:t>
            </a:r>
            <a:endParaRPr lang="ru-RU" sz="4400" b="1" cap="none" spc="0" dirty="0">
              <a:ln w="11430"/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699792" y="195497"/>
            <a:ext cx="403244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Вопросики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1315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5"/>
          <p:cNvSpPr txBox="1">
            <a:spLocks noChangeArrowheads="1"/>
          </p:cNvSpPr>
          <p:nvPr/>
        </p:nvSpPr>
        <p:spPr bwMode="auto">
          <a:xfrm>
            <a:off x="285720" y="1714505"/>
            <a:ext cx="727280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Назовите основные источники дохода семьи?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1" name="Picture 1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219974" y="4443629"/>
            <a:ext cx="744537" cy="558403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7720806" y="410030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20</a:t>
            </a:r>
            <a:endParaRPr lang="ru-RU" sz="4400" b="1" cap="none" spc="0" dirty="0">
              <a:ln w="11430"/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55776" y="195497"/>
            <a:ext cx="410445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Вопросики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9791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28596" y="214296"/>
            <a:ext cx="8143932" cy="4500594"/>
          </a:xfrm>
        </p:spPr>
        <p:txBody>
          <a:bodyPr>
            <a:normAutofit fontScale="92500" lnSpcReduction="10000"/>
          </a:bodyPr>
          <a:lstStyle/>
          <a:p>
            <a:r>
              <a:rPr lang="ru-RU" sz="2100" b="1" dirty="0" smtClean="0">
                <a:solidFill>
                  <a:srgbClr val="0070C0"/>
                </a:solidFill>
              </a:rPr>
              <a:t>Цель: </a:t>
            </a:r>
            <a:r>
              <a:rPr lang="ru-RU" sz="2100" dirty="0" smtClean="0"/>
              <a:t>Создать условия для формирования представлений о семейном доходе, и основных источников дохода семьи.</a:t>
            </a:r>
          </a:p>
          <a:p>
            <a:r>
              <a:rPr lang="ru-RU" sz="2100" b="1" dirty="0" smtClean="0">
                <a:solidFill>
                  <a:srgbClr val="0070C0"/>
                </a:solidFill>
              </a:rPr>
              <a:t>Дидактическая задача: </a:t>
            </a:r>
            <a:r>
              <a:rPr lang="ru-RU" sz="2100" dirty="0" smtClean="0"/>
              <a:t>Выяснить значение понятия заработная плата и от чего она зависит.</a:t>
            </a:r>
          </a:p>
          <a:p>
            <a:r>
              <a:rPr lang="ru-RU" sz="2100" b="1" dirty="0" smtClean="0">
                <a:solidFill>
                  <a:srgbClr val="002060"/>
                </a:solidFill>
              </a:rPr>
              <a:t>Планируемые результаты</a:t>
            </a:r>
            <a:r>
              <a:rPr lang="ru-RU" sz="2100" b="1" dirty="0" smtClean="0"/>
              <a:t>:</a:t>
            </a:r>
            <a:endParaRPr lang="ru-RU" sz="2100" dirty="0" smtClean="0"/>
          </a:p>
          <a:p>
            <a:r>
              <a:rPr lang="ru-RU" sz="2100" b="1" i="1" dirty="0" smtClean="0">
                <a:solidFill>
                  <a:srgbClr val="0070C0"/>
                </a:solidFill>
              </a:rPr>
              <a:t>Личностные:</a:t>
            </a:r>
            <a:endParaRPr lang="ru-RU" sz="2100" dirty="0" smtClean="0">
              <a:solidFill>
                <a:srgbClr val="0070C0"/>
              </a:solidFill>
            </a:endParaRPr>
          </a:p>
          <a:p>
            <a:r>
              <a:rPr lang="ru-RU" sz="2100" dirty="0" smtClean="0"/>
              <a:t> • осознание себя как члена семьи, общества и государства.</a:t>
            </a:r>
          </a:p>
          <a:p>
            <a:r>
              <a:rPr lang="ru-RU" sz="2100" dirty="0" smtClean="0"/>
              <a:t>понимание финансового положения семьи;</a:t>
            </a:r>
          </a:p>
          <a:p>
            <a:r>
              <a:rPr lang="ru-RU" sz="2100" b="1" i="1" dirty="0" smtClean="0">
                <a:solidFill>
                  <a:srgbClr val="0070C0"/>
                </a:solidFill>
              </a:rPr>
              <a:t>Предметные: </a:t>
            </a:r>
            <a:endParaRPr lang="ru-RU" sz="2100" dirty="0" smtClean="0">
              <a:solidFill>
                <a:srgbClr val="0070C0"/>
              </a:solidFill>
            </a:endParaRPr>
          </a:p>
          <a:p>
            <a:r>
              <a:rPr lang="ru-RU" sz="2100" dirty="0" smtClean="0"/>
              <a:t>• представление о роли денег в семье и обществе;</a:t>
            </a:r>
          </a:p>
          <a:p>
            <a:r>
              <a:rPr lang="ru-RU" sz="2100" dirty="0" smtClean="0"/>
              <a:t>• определение элементарных проблем в области семейных финансов и путей их решения;</a:t>
            </a:r>
          </a:p>
          <a:p>
            <a:r>
              <a:rPr lang="ru-RU" sz="2100" dirty="0" smtClean="0"/>
              <a:t>уметь объяснять, что такое, семейный доход, заработная плата и из чего они формируются и складываются</a:t>
            </a:r>
          </a:p>
          <a:p>
            <a:pPr>
              <a:buNone/>
            </a:pPr>
            <a:endParaRPr lang="ru-RU" sz="2400" b="1" i="1" dirty="0" smtClean="0"/>
          </a:p>
          <a:p>
            <a:pPr>
              <a:lnSpc>
                <a:spcPct val="150000"/>
              </a:lnSpc>
              <a:buFontTx/>
              <a:buNone/>
            </a:pPr>
            <a:endParaRPr lang="ru-RU" sz="2400" b="1" i="1" dirty="0">
              <a:solidFill>
                <a:srgbClr val="8F4F3D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81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81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219974" y="4443629"/>
            <a:ext cx="744537" cy="558403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7720806" y="410030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30</a:t>
            </a:r>
            <a:endParaRPr lang="ru-RU" sz="4400" b="1" cap="none" spc="0" dirty="0">
              <a:ln w="11430"/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55776" y="195497"/>
            <a:ext cx="410445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Вопросики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428618" y="1857381"/>
            <a:ext cx="79319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От чего зависит заработная плата?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4360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5"/>
          <p:cNvSpPr txBox="1">
            <a:spLocks noChangeArrowheads="1"/>
          </p:cNvSpPr>
          <p:nvPr/>
        </p:nvSpPr>
        <p:spPr bwMode="auto">
          <a:xfrm>
            <a:off x="500034" y="1714505"/>
            <a:ext cx="770485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Какая профессия может принести самый высокий доход?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1" name="Picture 1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219974" y="4443629"/>
            <a:ext cx="744537" cy="558403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7720806" y="410030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40</a:t>
            </a:r>
            <a:endParaRPr lang="ru-RU" sz="4400" b="1" cap="none" spc="0" dirty="0">
              <a:ln w="11430"/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55776" y="195497"/>
            <a:ext cx="410445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Вопросики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8156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5"/>
          <p:cNvSpPr txBox="1">
            <a:spLocks noChangeArrowheads="1"/>
          </p:cNvSpPr>
          <p:nvPr/>
        </p:nvSpPr>
        <p:spPr bwMode="auto">
          <a:xfrm>
            <a:off x="357180" y="1785943"/>
            <a:ext cx="807593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400" b="1" i="1" dirty="0" smtClean="0">
                <a:solidFill>
                  <a:srgbClr val="B12719"/>
                </a:solidFill>
              </a:rPr>
              <a:t>Что может получить Мария Ивановна за успешно выполненную работу.</a:t>
            </a:r>
            <a:endParaRPr lang="ru-RU" sz="2400" b="1" i="1" dirty="0">
              <a:solidFill>
                <a:srgbClr val="B12719"/>
              </a:solidFill>
            </a:endParaRPr>
          </a:p>
        </p:txBody>
      </p:sp>
      <p:pic>
        <p:nvPicPr>
          <p:cNvPr id="11" name="Picture 1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219974" y="4443629"/>
            <a:ext cx="744537" cy="558403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7720806" y="410030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50</a:t>
            </a:r>
            <a:endParaRPr lang="ru-RU" sz="4400" b="1" cap="none" spc="0" dirty="0">
              <a:ln w="11430"/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55776" y="195497"/>
            <a:ext cx="410445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Вопросики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1179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219974" y="4443629"/>
            <a:ext cx="744537" cy="558403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1838657" y="195497"/>
            <a:ext cx="54726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007635"/>
                </a:solidFill>
              </a:rPr>
              <a:t>Доскажи словечко</a:t>
            </a:r>
            <a:endParaRPr lang="ru-RU" sz="3600" b="1" dirty="0">
              <a:ln w="11430"/>
              <a:solidFill>
                <a:srgbClr val="007635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720806" y="410030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rgbClr val="007635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ru-RU" sz="4400" b="1" cap="none" spc="0" dirty="0">
              <a:ln w="11430"/>
              <a:solidFill>
                <a:srgbClr val="00763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500034" y="2428874"/>
            <a:ext cx="23042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b="1" i="1" dirty="0" smtClean="0">
                <a:solidFill>
                  <a:srgbClr val="FF0000"/>
                </a:solidFill>
              </a:rPr>
              <a:t>Сдельная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83568" y="843564"/>
            <a:ext cx="7272808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400" b="1" dirty="0" smtClean="0">
                <a:solidFill>
                  <a:srgbClr val="007434"/>
                </a:solidFill>
              </a:rPr>
              <a:t>Заработная плата, которая зависит от </a:t>
            </a:r>
            <a:r>
              <a:rPr lang="ru-RU" sz="2400" b="1" dirty="0" err="1" smtClean="0">
                <a:solidFill>
                  <a:srgbClr val="007434"/>
                </a:solidFill>
              </a:rPr>
              <a:t>колличества</a:t>
            </a:r>
            <a:r>
              <a:rPr lang="ru-RU" sz="2400" b="1" dirty="0" smtClean="0">
                <a:solidFill>
                  <a:srgbClr val="007434"/>
                </a:solidFill>
              </a:rPr>
              <a:t> произведенной продукции – это…</a:t>
            </a:r>
            <a:endParaRPr lang="ru-RU" sz="2400" b="1" dirty="0">
              <a:solidFill>
                <a:srgbClr val="0074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1391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5"/>
          <p:cNvSpPr txBox="1">
            <a:spLocks noChangeArrowheads="1"/>
          </p:cNvSpPr>
          <p:nvPr/>
        </p:nvSpPr>
        <p:spPr bwMode="auto">
          <a:xfrm>
            <a:off x="539574" y="987585"/>
            <a:ext cx="800392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400" b="1" dirty="0" smtClean="0">
                <a:solidFill>
                  <a:srgbClr val="007434"/>
                </a:solidFill>
              </a:rPr>
              <a:t>Доход семьи – это …….. ……… полученных за определенный период времени.</a:t>
            </a:r>
            <a:endParaRPr lang="ru-RU" sz="2400" b="1" dirty="0">
              <a:solidFill>
                <a:srgbClr val="007434"/>
              </a:solidFill>
            </a:endParaRPr>
          </a:p>
        </p:txBody>
      </p:sp>
      <p:pic>
        <p:nvPicPr>
          <p:cNvPr id="10" name="Picture 1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219974" y="4443629"/>
            <a:ext cx="744537" cy="558403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395536" y="267505"/>
            <a:ext cx="741682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007635"/>
                </a:solidFill>
              </a:rPr>
              <a:t>Доскажи словечко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7720806" y="410030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rgbClr val="007635"/>
                </a:solidFill>
                <a:latin typeface="Arial" pitchFamily="34" charset="0"/>
                <a:cs typeface="Arial" pitchFamily="34" charset="0"/>
              </a:rPr>
              <a:t>20</a:t>
            </a:r>
            <a:endParaRPr lang="ru-RU" sz="4400" b="1" cap="none" spc="0" dirty="0">
              <a:ln w="11430"/>
              <a:solidFill>
                <a:srgbClr val="00763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67544" y="1995686"/>
            <a:ext cx="360439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b="1" i="1" dirty="0" smtClean="0">
                <a:solidFill>
                  <a:srgbClr val="FF0000"/>
                </a:solidFill>
              </a:rPr>
              <a:t>Сумма денег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4799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219974" y="4443629"/>
            <a:ext cx="744537" cy="558403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1838657" y="304815"/>
            <a:ext cx="54726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007635"/>
                </a:solidFill>
              </a:rPr>
              <a:t>Доскажи словечко</a:t>
            </a:r>
            <a:endParaRPr lang="ru-RU" sz="3600" b="1" dirty="0">
              <a:ln w="11430"/>
              <a:solidFill>
                <a:srgbClr val="007635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720806" y="410030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rgbClr val="007635"/>
                </a:solidFill>
                <a:latin typeface="Arial" pitchFamily="34" charset="0"/>
                <a:cs typeface="Arial" pitchFamily="34" charset="0"/>
              </a:rPr>
              <a:t>30</a:t>
            </a:r>
            <a:endParaRPr lang="ru-RU" sz="4400" b="1" cap="none" spc="0" dirty="0">
              <a:ln w="11430"/>
              <a:solidFill>
                <a:srgbClr val="00763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67544" y="1923678"/>
            <a:ext cx="51760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b="1" i="1" dirty="0" smtClean="0">
                <a:solidFill>
                  <a:srgbClr val="FF0000"/>
                </a:solidFill>
              </a:rPr>
              <a:t>Заработная плата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95536" y="987585"/>
            <a:ext cx="7416824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400" b="1" dirty="0" smtClean="0">
                <a:solidFill>
                  <a:srgbClr val="007434"/>
                </a:solidFill>
              </a:rPr>
              <a:t>Основным доходом современного человека является …</a:t>
            </a:r>
            <a:endParaRPr lang="ru-RU" sz="2400" b="1" dirty="0">
              <a:solidFill>
                <a:srgbClr val="0074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433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5"/>
          <p:cNvSpPr txBox="1">
            <a:spLocks noChangeArrowheads="1"/>
          </p:cNvSpPr>
          <p:nvPr/>
        </p:nvSpPr>
        <p:spPr bwMode="auto">
          <a:xfrm>
            <a:off x="251521" y="843569"/>
            <a:ext cx="770485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400" b="1" dirty="0" smtClean="0">
                <a:solidFill>
                  <a:srgbClr val="005426"/>
                </a:solidFill>
              </a:rPr>
              <a:t>Сумма денег полученных за определенный период – это…</a:t>
            </a:r>
            <a:endParaRPr lang="ru-RU" sz="2400" b="1" dirty="0">
              <a:solidFill>
                <a:srgbClr val="005426"/>
              </a:solidFill>
            </a:endParaRPr>
          </a:p>
        </p:txBody>
      </p:sp>
      <p:pic>
        <p:nvPicPr>
          <p:cNvPr id="10" name="Picture 1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219974" y="4443629"/>
            <a:ext cx="744537" cy="558403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1838657" y="304815"/>
            <a:ext cx="54726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007635"/>
                </a:solidFill>
              </a:rPr>
              <a:t>Доскажи словечко</a:t>
            </a:r>
            <a:endParaRPr lang="ru-RU" sz="3600" b="1" dirty="0">
              <a:ln w="11430"/>
              <a:solidFill>
                <a:srgbClr val="007635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720806" y="410030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rgbClr val="007635"/>
                </a:solidFill>
                <a:latin typeface="Arial" pitchFamily="34" charset="0"/>
                <a:cs typeface="Arial" pitchFamily="34" charset="0"/>
              </a:rPr>
              <a:t>40</a:t>
            </a:r>
            <a:endParaRPr lang="ru-RU" sz="4400" b="1" cap="none" spc="0" dirty="0">
              <a:ln w="11430"/>
              <a:solidFill>
                <a:srgbClr val="00763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323528" y="1779662"/>
            <a:ext cx="16561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b="1" i="1" dirty="0" smtClean="0">
                <a:solidFill>
                  <a:srgbClr val="FF0000"/>
                </a:solidFill>
              </a:rPr>
              <a:t>Доход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6080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5"/>
          <p:cNvSpPr txBox="1">
            <a:spLocks noChangeArrowheads="1"/>
          </p:cNvSpPr>
          <p:nvPr/>
        </p:nvSpPr>
        <p:spPr bwMode="auto">
          <a:xfrm>
            <a:off x="467566" y="987574"/>
            <a:ext cx="79319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ru-RU" sz="28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838657" y="304815"/>
            <a:ext cx="54726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007635"/>
                </a:solidFill>
              </a:rPr>
              <a:t>Доскажи словечко</a:t>
            </a:r>
            <a:endParaRPr lang="ru-RU" sz="3600" b="1" dirty="0">
              <a:ln w="11430"/>
              <a:solidFill>
                <a:srgbClr val="007635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720806" y="410030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rgbClr val="007635"/>
                </a:solidFill>
                <a:latin typeface="Arial" pitchFamily="34" charset="0"/>
                <a:cs typeface="Arial" pitchFamily="34" charset="0"/>
              </a:rPr>
              <a:t>50</a:t>
            </a:r>
            <a:endParaRPr lang="ru-RU" sz="4400" b="1" cap="none" spc="0" dirty="0">
              <a:ln w="11430"/>
              <a:solidFill>
                <a:srgbClr val="00763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395536" y="1779662"/>
            <a:ext cx="41764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b="1" i="1" dirty="0" smtClean="0">
                <a:solidFill>
                  <a:srgbClr val="FF0000"/>
                </a:solidFill>
              </a:rPr>
              <a:t>Источники доходов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843569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400" b="1" dirty="0" smtClean="0">
                <a:solidFill>
                  <a:srgbClr val="005426"/>
                </a:solidFill>
              </a:rPr>
              <a:t>Работа по найму, собственная предпринимательская деятельность – это </a:t>
            </a:r>
            <a:endParaRPr lang="ru-RU" sz="2400" b="1" dirty="0">
              <a:solidFill>
                <a:srgbClr val="005426"/>
              </a:solidFill>
            </a:endParaRPr>
          </a:p>
        </p:txBody>
      </p:sp>
      <p:pic>
        <p:nvPicPr>
          <p:cNvPr id="10" name="Picture 1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388446" y="4659982"/>
            <a:ext cx="528381" cy="330090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38733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219974" y="4443629"/>
            <a:ext cx="744537" cy="558403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1838657" y="304815"/>
            <a:ext cx="54726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chemeClr val="accent4">
                    <a:lumMod val="75000"/>
                  </a:schemeClr>
                </a:solidFill>
              </a:rPr>
              <a:t>Одним словом</a:t>
            </a:r>
            <a:endParaRPr lang="ru-RU" sz="3600" b="1" dirty="0">
              <a:ln w="11430"/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720806" y="410030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10</a:t>
            </a:r>
            <a:endParaRPr lang="ru-RU" sz="4400" b="1" cap="none" spc="0" dirty="0">
              <a:ln w="11430"/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467566" y="987585"/>
            <a:ext cx="793191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400" b="1" i="1" dirty="0" smtClean="0">
                <a:solidFill>
                  <a:srgbClr val="49385E"/>
                </a:solidFill>
              </a:rPr>
              <a:t>К какой отрасли можно отнести данные профессии?</a:t>
            </a:r>
            <a:endParaRPr lang="ru-RU" sz="2400" b="1" i="1" dirty="0">
              <a:solidFill>
                <a:srgbClr val="49385E"/>
              </a:solidFill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15206" y="1857370"/>
            <a:ext cx="1706925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14612" y="1571618"/>
            <a:ext cx="1857388" cy="1277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1415" y="3000380"/>
            <a:ext cx="1668543" cy="1285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57158" y="1785943"/>
            <a:ext cx="1928826" cy="1113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8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335384" y="3000378"/>
            <a:ext cx="159407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785924" y="3786198"/>
            <a:ext cx="1667677" cy="1250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424549" y="3000378"/>
            <a:ext cx="1861853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357818" y="1500191"/>
            <a:ext cx="1714512" cy="1292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34695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5"/>
          <p:cNvSpPr txBox="1">
            <a:spLocks noChangeArrowheads="1"/>
          </p:cNvSpPr>
          <p:nvPr/>
        </p:nvSpPr>
        <p:spPr bwMode="auto">
          <a:xfrm>
            <a:off x="827606" y="915577"/>
            <a:ext cx="653049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400" b="1" dirty="0" smtClean="0">
                <a:solidFill>
                  <a:srgbClr val="49385E"/>
                </a:solidFill>
              </a:rPr>
              <a:t>Назовите сферу деятельности данных профессий</a:t>
            </a:r>
            <a:endParaRPr lang="ru-RU" sz="2400" b="1" dirty="0">
              <a:solidFill>
                <a:srgbClr val="49385E"/>
              </a:solidFill>
            </a:endParaRPr>
          </a:p>
        </p:txBody>
      </p:sp>
      <p:pic>
        <p:nvPicPr>
          <p:cNvPr id="16" name="Picture 1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219974" y="4443629"/>
            <a:ext cx="744537" cy="558403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1838657" y="304815"/>
            <a:ext cx="54726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chemeClr val="accent4">
                    <a:lumMod val="75000"/>
                  </a:schemeClr>
                </a:solidFill>
              </a:rPr>
              <a:t>Одним словом</a:t>
            </a:r>
            <a:endParaRPr lang="ru-RU" sz="3600" b="1" dirty="0">
              <a:ln w="11430"/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720806" y="410030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20</a:t>
            </a:r>
            <a:endParaRPr lang="ru-RU" sz="4400" b="1" cap="none" spc="0" dirty="0">
              <a:ln w="11430"/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4348" y="1714505"/>
            <a:ext cx="2286016" cy="1524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 descr="0003371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857884" y="1785932"/>
            <a:ext cx="2357454" cy="1594488"/>
          </a:xfrm>
          <a:prstGeom prst="rect">
            <a:avLst/>
          </a:prstGeom>
          <a:noFill/>
        </p:spPr>
      </p:pic>
      <p:pic>
        <p:nvPicPr>
          <p:cNvPr id="14" name="Picture 5" descr="625732_w640_h640_pechkin0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4214828" y="1643056"/>
            <a:ext cx="1538007" cy="2571750"/>
          </a:xfrm>
          <a:prstGeom prst="rect">
            <a:avLst/>
          </a:prstGeom>
        </p:spPr>
      </p:pic>
      <p:pic>
        <p:nvPicPr>
          <p:cNvPr id="15" name="Picture 7" descr="0003528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86465" y="3500446"/>
            <a:ext cx="1317895" cy="1357322"/>
          </a:xfrm>
          <a:prstGeom prst="rect">
            <a:avLst/>
          </a:prstGeom>
          <a:noFill/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000254" y="3286131"/>
            <a:ext cx="2071701" cy="149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214282" y="3929072"/>
            <a:ext cx="203047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b="1" i="1" dirty="0" smtClean="0">
                <a:solidFill>
                  <a:srgbClr val="FF0000"/>
                </a:solidFill>
              </a:rPr>
              <a:t>Услуги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6698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142860"/>
            <a:ext cx="6929486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err="1" smtClean="0">
                <a:solidFill>
                  <a:srgbClr val="002060"/>
                </a:solidFill>
              </a:rPr>
              <a:t>Метапредметные</a:t>
            </a:r>
            <a:r>
              <a:rPr lang="ru-RU" sz="1400" b="1" i="1" dirty="0" smtClean="0">
                <a:solidFill>
                  <a:srgbClr val="002060"/>
                </a:solidFill>
              </a:rPr>
              <a:t>: </a:t>
            </a:r>
          </a:p>
          <a:p>
            <a:r>
              <a:rPr lang="ru-RU" sz="1400" dirty="0" smtClean="0">
                <a:solidFill>
                  <a:srgbClr val="0070C0"/>
                </a:solidFill>
              </a:rPr>
              <a:t>-</a:t>
            </a:r>
            <a:r>
              <a:rPr lang="ru-RU" sz="1400" b="1" dirty="0" smtClean="0">
                <a:solidFill>
                  <a:srgbClr val="0070C0"/>
                </a:solidFill>
              </a:rPr>
              <a:t> </a:t>
            </a:r>
            <a:r>
              <a:rPr lang="ru-RU" sz="1400" b="1" i="1" dirty="0" smtClean="0">
                <a:solidFill>
                  <a:srgbClr val="0070C0"/>
                </a:solidFill>
              </a:rPr>
              <a:t>регулятивные</a:t>
            </a:r>
            <a:r>
              <a:rPr lang="ru-RU" sz="1400" i="1" dirty="0" smtClean="0">
                <a:solidFill>
                  <a:srgbClr val="0070C0"/>
                </a:solidFill>
              </a:rPr>
              <a:t>:</a:t>
            </a:r>
            <a:endParaRPr lang="ru-RU" sz="1400" dirty="0" smtClean="0">
              <a:solidFill>
                <a:srgbClr val="0070C0"/>
              </a:solidFill>
            </a:endParaRPr>
          </a:p>
          <a:p>
            <a:r>
              <a:rPr lang="ru-RU" sz="1400" dirty="0" smtClean="0"/>
              <a:t>• понимание цели своих действий;</a:t>
            </a:r>
          </a:p>
          <a:p>
            <a:r>
              <a:rPr lang="ru-RU" sz="1400" dirty="0" smtClean="0"/>
              <a:t> составление простых планов с помощью учителя;</a:t>
            </a:r>
          </a:p>
          <a:p>
            <a:r>
              <a:rPr lang="ru-RU" sz="1400" dirty="0" smtClean="0"/>
              <a:t>• проявление познавательной и творческой инициативы;</a:t>
            </a:r>
          </a:p>
          <a:p>
            <a:r>
              <a:rPr lang="ru-RU" sz="1400" dirty="0" smtClean="0"/>
              <a:t>• оценка правильности выполнения действий;</a:t>
            </a:r>
          </a:p>
          <a:p>
            <a:r>
              <a:rPr lang="ru-RU" sz="1400" dirty="0" smtClean="0"/>
              <a:t>• адекватное восприятие предложений товарищей, учителей, родителей;</a:t>
            </a:r>
          </a:p>
          <a:p>
            <a:r>
              <a:rPr lang="ru-RU" sz="1400" dirty="0" smtClean="0">
                <a:solidFill>
                  <a:srgbClr val="0070C0"/>
                </a:solidFill>
              </a:rPr>
              <a:t>- </a:t>
            </a:r>
            <a:r>
              <a:rPr lang="ru-RU" sz="1400" b="1" i="1" dirty="0" smtClean="0">
                <a:solidFill>
                  <a:srgbClr val="0070C0"/>
                </a:solidFill>
              </a:rPr>
              <a:t>познавательные:</a:t>
            </a:r>
            <a:endParaRPr lang="ru-RU" sz="1400" b="1" dirty="0" smtClean="0">
              <a:solidFill>
                <a:srgbClr val="0070C0"/>
              </a:solidFill>
            </a:endParaRPr>
          </a:p>
          <a:p>
            <a:r>
              <a:rPr lang="ru-RU" sz="1400" dirty="0" smtClean="0"/>
              <a:t>• освоение способов решения проблем творческого и поискового характера;</a:t>
            </a:r>
          </a:p>
          <a:p>
            <a:r>
              <a:rPr lang="ru-RU" sz="1400" dirty="0" smtClean="0"/>
              <a:t>• овладение логическими действиями сравнения, обобщения, классификации, установления аналогий и причинно-следственных связей, построения рассуждений, отнесения к известным понятиям;</a:t>
            </a:r>
          </a:p>
          <a:p>
            <a:r>
              <a:rPr lang="ru-RU" sz="1400" dirty="0" smtClean="0"/>
              <a:t>• овладение базовыми предметными и </a:t>
            </a:r>
            <a:r>
              <a:rPr lang="ru-RU" sz="1400" dirty="0" err="1" smtClean="0"/>
              <a:t>межпредметными</a:t>
            </a:r>
            <a:r>
              <a:rPr lang="ru-RU" sz="1400" dirty="0" smtClean="0"/>
              <a:t> понятиями;</a:t>
            </a:r>
          </a:p>
          <a:p>
            <a:r>
              <a:rPr lang="ru-RU" sz="1400" dirty="0" smtClean="0"/>
              <a:t>-</a:t>
            </a:r>
            <a:r>
              <a:rPr lang="ru-RU" sz="1400" b="1" dirty="0" smtClean="0"/>
              <a:t> </a:t>
            </a:r>
            <a:r>
              <a:rPr lang="ru-RU" sz="1400" b="1" i="1" dirty="0" smtClean="0">
                <a:solidFill>
                  <a:srgbClr val="0070C0"/>
                </a:solidFill>
              </a:rPr>
              <a:t>коммуникативные</a:t>
            </a:r>
            <a:r>
              <a:rPr lang="ru-RU" sz="1400" i="1" dirty="0" smtClean="0">
                <a:solidFill>
                  <a:srgbClr val="0070C0"/>
                </a:solidFill>
              </a:rPr>
              <a:t>:</a:t>
            </a:r>
            <a:endParaRPr lang="ru-RU" sz="1400" dirty="0" smtClean="0">
              <a:solidFill>
                <a:srgbClr val="0070C0"/>
              </a:solidFill>
            </a:endParaRPr>
          </a:p>
          <a:p>
            <a:r>
              <a:rPr lang="ru-RU" sz="1400" dirty="0" smtClean="0"/>
              <a:t>• постановка  и  формулировка  проблемы,  самостоятельное  создание  алгоритмов  деятельности  при  решении  проблем  творческого  и  поискового  характера; </a:t>
            </a:r>
          </a:p>
          <a:p>
            <a:r>
              <a:rPr lang="ru-RU" sz="1400" dirty="0" smtClean="0"/>
              <a:t>• планирование  учебного  сотрудничества, постановка  вопросов,  управление  умение  с  достаточной  полнотой  и  точностью  выражать  свои  мысли  в  соответствии  заданиями  и  условиями  коммуникации;  </a:t>
            </a:r>
          </a:p>
          <a:p>
            <a:r>
              <a:rPr lang="ru-RU" sz="1400" dirty="0" smtClean="0"/>
              <a:t>• излагать своё мнение и аргументировать свою точку зрения и оценку событий;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5"/>
          <p:cNvSpPr txBox="1">
            <a:spLocks noChangeArrowheads="1"/>
          </p:cNvSpPr>
          <p:nvPr/>
        </p:nvSpPr>
        <p:spPr bwMode="auto">
          <a:xfrm>
            <a:off x="611560" y="1059593"/>
            <a:ext cx="65322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400" b="1" dirty="0" smtClean="0">
                <a:solidFill>
                  <a:srgbClr val="49385E"/>
                </a:solidFill>
              </a:rPr>
              <a:t>Кто видит землю в иллюминаторе</a:t>
            </a:r>
            <a:endParaRPr lang="ru-RU" sz="2400" b="1" dirty="0">
              <a:solidFill>
                <a:srgbClr val="49385E"/>
              </a:solidFill>
            </a:endParaRPr>
          </a:p>
        </p:txBody>
      </p:sp>
      <p:pic>
        <p:nvPicPr>
          <p:cNvPr id="16" name="Picture 1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219974" y="4443629"/>
            <a:ext cx="744537" cy="558403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1838657" y="304815"/>
            <a:ext cx="54726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chemeClr val="accent4">
                    <a:lumMod val="75000"/>
                  </a:schemeClr>
                </a:solidFill>
              </a:rPr>
              <a:t>Одним словом</a:t>
            </a:r>
            <a:endParaRPr lang="ru-RU" sz="3600" b="1" dirty="0">
              <a:ln w="11430"/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720806" y="410030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30</a:t>
            </a:r>
            <a:endParaRPr lang="ru-RU" sz="4400" b="1" cap="none" spc="0" dirty="0">
              <a:ln w="11430"/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755576" y="1779662"/>
            <a:ext cx="30306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b="1" i="1" dirty="0" smtClean="0">
                <a:solidFill>
                  <a:srgbClr val="FF0000"/>
                </a:solidFill>
              </a:rPr>
              <a:t>Космонавт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pic>
        <p:nvPicPr>
          <p:cNvPr id="10" name="Picture 8" descr="af67ac8d6d40t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357686" y="1785943"/>
            <a:ext cx="1928826" cy="26153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81535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5"/>
          <p:cNvSpPr txBox="1">
            <a:spLocks noChangeArrowheads="1"/>
          </p:cNvSpPr>
          <p:nvPr/>
        </p:nvSpPr>
        <p:spPr bwMode="auto">
          <a:xfrm>
            <a:off x="451388" y="987585"/>
            <a:ext cx="764900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400" b="1" dirty="0" smtClean="0">
                <a:solidFill>
                  <a:srgbClr val="49385E"/>
                </a:solidFill>
              </a:rPr>
              <a:t>Представитель какой профессии чаще всего поет песню : « Мы едем, едем, едем в далекие  края…»</a:t>
            </a:r>
            <a:endParaRPr lang="ru-RU" sz="2400" b="1" dirty="0">
              <a:solidFill>
                <a:srgbClr val="49385E"/>
              </a:solidFill>
            </a:endParaRPr>
          </a:p>
        </p:txBody>
      </p:sp>
      <p:pic>
        <p:nvPicPr>
          <p:cNvPr id="16" name="Picture 1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219974" y="4443629"/>
            <a:ext cx="744537" cy="558403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1838657" y="304815"/>
            <a:ext cx="54726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chemeClr val="accent4">
                    <a:lumMod val="75000"/>
                  </a:schemeClr>
                </a:solidFill>
              </a:rPr>
              <a:t>Одним словом</a:t>
            </a:r>
            <a:endParaRPr lang="ru-RU" sz="3600" b="1" dirty="0">
              <a:ln w="11430"/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720806" y="410030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40</a:t>
            </a:r>
            <a:endParaRPr lang="ru-RU" sz="4400" b="1" cap="none" spc="0" dirty="0">
              <a:ln w="11430"/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428596" y="2786064"/>
            <a:ext cx="40719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b="1" i="1" dirty="0" smtClean="0">
                <a:solidFill>
                  <a:srgbClr val="FF0000"/>
                </a:solidFill>
              </a:rPr>
              <a:t>Шофер</a:t>
            </a:r>
            <a:r>
              <a:rPr lang="ru-RU" sz="2800" i="1" dirty="0" smtClean="0"/>
              <a:t> </a:t>
            </a:r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xmlns="" val="473427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5"/>
          <p:cNvSpPr txBox="1">
            <a:spLocks noChangeArrowheads="1"/>
          </p:cNvSpPr>
          <p:nvPr/>
        </p:nvSpPr>
        <p:spPr bwMode="auto">
          <a:xfrm>
            <a:off x="467544" y="915577"/>
            <a:ext cx="764900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400" b="1" dirty="0" smtClean="0">
                <a:solidFill>
                  <a:srgbClr val="49385E"/>
                </a:solidFill>
              </a:rPr>
              <a:t>Как называется вознаграждение, которое получают писатели, артисты, адвокаты?</a:t>
            </a:r>
            <a:endParaRPr lang="ru-RU" sz="2400" b="1" dirty="0">
              <a:solidFill>
                <a:srgbClr val="49385E"/>
              </a:solidFill>
            </a:endParaRPr>
          </a:p>
        </p:txBody>
      </p:sp>
      <p:pic>
        <p:nvPicPr>
          <p:cNvPr id="16" name="Picture 1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219974" y="4443629"/>
            <a:ext cx="744537" cy="558403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1838657" y="304815"/>
            <a:ext cx="54726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chemeClr val="accent4">
                    <a:lumMod val="75000"/>
                  </a:schemeClr>
                </a:solidFill>
              </a:rPr>
              <a:t>Одним словом</a:t>
            </a:r>
            <a:endParaRPr lang="ru-RU" sz="3600" b="1" dirty="0">
              <a:ln w="11430"/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720806" y="410030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50</a:t>
            </a:r>
            <a:endParaRPr lang="ru-RU" sz="4400" b="1" cap="none" spc="0" dirty="0">
              <a:ln w="11430"/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539552" y="1707654"/>
            <a:ext cx="33895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b="1" i="1" dirty="0" smtClean="0">
                <a:solidFill>
                  <a:srgbClr val="FF0000"/>
                </a:solidFill>
              </a:rPr>
              <a:t>Гонорар 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0263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219974" y="4443629"/>
            <a:ext cx="744537" cy="558403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838657" y="304815"/>
            <a:ext cx="54726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chemeClr val="accent6">
                    <a:lumMod val="50000"/>
                  </a:schemeClr>
                </a:solidFill>
              </a:rPr>
              <a:t>Это интересно  </a:t>
            </a:r>
            <a:endParaRPr lang="ru-RU" sz="3600" b="1" dirty="0">
              <a:ln w="11430"/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720806" y="410030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10</a:t>
            </a:r>
            <a:endParaRPr lang="ru-RU" sz="4400" b="1" cap="none" spc="0" dirty="0">
              <a:ln w="11430"/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000100" y="2286009"/>
            <a:ext cx="507209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b="1" i="1" dirty="0" smtClean="0">
                <a:solidFill>
                  <a:srgbClr val="FF0000"/>
                </a:solidFill>
              </a:rPr>
              <a:t>Обрывать кокосовые орехи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71601" y="987585"/>
            <a:ext cx="6386482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Какова обязанность сотрудника отеля на  Виргинских островах Карибского моря?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681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5"/>
          <p:cNvSpPr txBox="1">
            <a:spLocks noChangeArrowheads="1"/>
          </p:cNvSpPr>
          <p:nvPr/>
        </p:nvSpPr>
        <p:spPr bwMode="auto">
          <a:xfrm>
            <a:off x="611560" y="843569"/>
            <a:ext cx="764900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Какую работу выполняет дояр гремучих змей?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2" name="Picture 1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219974" y="4443629"/>
            <a:ext cx="744537" cy="558403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838657" y="304815"/>
            <a:ext cx="54726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chemeClr val="accent6">
                    <a:lumMod val="50000"/>
                  </a:schemeClr>
                </a:solidFill>
              </a:rPr>
              <a:t>Это интересно</a:t>
            </a:r>
            <a:endParaRPr lang="ru-RU" sz="3600" b="1" dirty="0">
              <a:ln w="11430"/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720806" y="410030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</a:t>
            </a:r>
            <a:endParaRPr lang="ru-RU" sz="4400" b="1" cap="none" spc="0" dirty="0">
              <a:ln w="11430"/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539552" y="1851670"/>
            <a:ext cx="41038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b="1" i="1" dirty="0" smtClean="0">
                <a:solidFill>
                  <a:srgbClr val="FF0000"/>
                </a:solidFill>
              </a:rPr>
              <a:t>Добывает яд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8358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5"/>
          <p:cNvSpPr txBox="1">
            <a:spLocks noChangeArrowheads="1"/>
          </p:cNvSpPr>
          <p:nvPr/>
        </p:nvSpPr>
        <p:spPr bwMode="auto">
          <a:xfrm>
            <a:off x="750481" y="987585"/>
            <a:ext cx="746487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С каким образованием работают специальные люди на фабриках по производству сыра «пармезан»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838657" y="304815"/>
            <a:ext cx="54726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chemeClr val="accent6">
                    <a:lumMod val="50000"/>
                  </a:schemeClr>
                </a:solidFill>
              </a:rPr>
              <a:t>Это интересно</a:t>
            </a:r>
            <a:endParaRPr lang="ru-RU" sz="3600" b="1" dirty="0">
              <a:ln w="11430"/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720806" y="410030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30</a:t>
            </a:r>
            <a:endParaRPr lang="ru-RU" sz="4400" b="1" cap="none" spc="0" dirty="0">
              <a:ln w="11430"/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071538" y="2500312"/>
            <a:ext cx="478634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b="1" i="1" dirty="0" smtClean="0">
                <a:solidFill>
                  <a:srgbClr val="FF0000"/>
                </a:solidFill>
              </a:rPr>
              <a:t>С музыкальным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7454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5"/>
          <p:cNvSpPr txBox="1">
            <a:spLocks noChangeArrowheads="1"/>
          </p:cNvSpPr>
          <p:nvPr/>
        </p:nvSpPr>
        <p:spPr bwMode="auto">
          <a:xfrm>
            <a:off x="500034" y="987574"/>
            <a:ext cx="7143800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Какие требования предъявляются к руководителю коммерческой организации</a:t>
            </a:r>
            <a:r>
              <a:rPr lang="ru-RU" sz="2800" dirty="0" smtClean="0"/>
              <a:t> </a:t>
            </a:r>
            <a:endParaRPr lang="ru-RU" sz="2800" dirty="0"/>
          </a:p>
        </p:txBody>
      </p:sp>
      <p:pic>
        <p:nvPicPr>
          <p:cNvPr id="12" name="Picture 1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219974" y="4443629"/>
            <a:ext cx="744537" cy="558403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838657" y="304815"/>
            <a:ext cx="54726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chemeClr val="accent6">
                    <a:lumMod val="50000"/>
                  </a:schemeClr>
                </a:solidFill>
              </a:rPr>
              <a:t>Это интересно</a:t>
            </a:r>
            <a:endParaRPr lang="ru-RU" sz="3600" b="1" dirty="0">
              <a:ln w="11430"/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720806" y="410030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40</a:t>
            </a:r>
            <a:endParaRPr lang="ru-RU" sz="4400" b="1" cap="none" spc="0" dirty="0">
              <a:ln w="11430"/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785786" y="2143133"/>
            <a:ext cx="6143668" cy="1557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b="1" i="1" dirty="0" smtClean="0">
                <a:solidFill>
                  <a:srgbClr val="FF0000"/>
                </a:solidFill>
              </a:rPr>
              <a:t>Знание иностранного языка</a:t>
            </a:r>
          </a:p>
          <a:p>
            <a:pPr eaLnBrk="1" hangingPunct="1">
              <a:spcBef>
                <a:spcPct val="20000"/>
              </a:spcBef>
            </a:pPr>
            <a:r>
              <a:rPr lang="ru-RU" sz="2800" b="1" i="1" dirty="0" smtClean="0">
                <a:solidFill>
                  <a:srgbClr val="FF0000"/>
                </a:solidFill>
              </a:rPr>
              <a:t>Опыт работы 10-15 лет</a:t>
            </a:r>
          </a:p>
          <a:p>
            <a:pPr eaLnBrk="1" hangingPunct="1">
              <a:spcBef>
                <a:spcPct val="20000"/>
              </a:spcBef>
            </a:pPr>
            <a:r>
              <a:rPr lang="ru-RU" sz="2800" b="1" i="1" dirty="0" smtClean="0">
                <a:solidFill>
                  <a:srgbClr val="FF0000"/>
                </a:solidFill>
              </a:rPr>
              <a:t>Экономическое образование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0211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5"/>
          <p:cNvSpPr txBox="1">
            <a:spLocks noChangeArrowheads="1"/>
          </p:cNvSpPr>
          <p:nvPr/>
        </p:nvSpPr>
        <p:spPr bwMode="auto">
          <a:xfrm>
            <a:off x="611564" y="987585"/>
            <a:ext cx="603214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Какую работу выполняли сотрудники аэропорта в Цюрихе?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2" name="Picture 1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219974" y="4443629"/>
            <a:ext cx="744537" cy="558403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838657" y="304815"/>
            <a:ext cx="54726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chemeClr val="accent6">
                    <a:lumMod val="50000"/>
                  </a:schemeClr>
                </a:solidFill>
              </a:rPr>
              <a:t>Это интересно</a:t>
            </a:r>
            <a:endParaRPr lang="ru-RU" sz="3600" b="1" dirty="0">
              <a:ln w="11430"/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720806" y="410030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50</a:t>
            </a:r>
            <a:endParaRPr lang="ru-RU" sz="4400" b="1" cap="none" spc="0" dirty="0">
              <a:ln w="11430"/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428596" y="2357447"/>
            <a:ext cx="721523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b="1" i="1" dirty="0" smtClean="0">
                <a:solidFill>
                  <a:srgbClr val="FF0000"/>
                </a:solidFill>
              </a:rPr>
              <a:t>Ловят убежавших у пассажиров птиц и зверей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6331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524000" y="539750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семьи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доход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 семья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 семья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 семья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 семья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24000" y="2475357"/>
          <a:ext cx="6191272" cy="385572"/>
        </p:xfrm>
        <a:graphic>
          <a:graphicData uri="http://schemas.openxmlformats.org/drawingml/2006/table">
            <a:tbl>
              <a:tblPr/>
              <a:tblGrid>
                <a:gridCol w="6191272"/>
              </a:tblGrid>
              <a:tr h="38214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8750" algn="l"/>
                        </a:tabLst>
                      </a:pP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Вывод: доход в каждой семье получился разный.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8750" algn="l"/>
                        </a:tabLs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643042" y="2786064"/>
          <a:ext cx="6096000" cy="192786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Ответьте на вопросы учебника.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7" name="Рисунок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3143254"/>
            <a:ext cx="542928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4143386"/>
            <a:ext cx="5429288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3" name="Picture 1" descr="C:\Documents and Settings\Admin\Рабочий стол\8250fc13-66cd-4ed5-ba6d-c1ad5416208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285734"/>
            <a:ext cx="2643206" cy="2643206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714348" y="785800"/>
          <a:ext cx="6096000" cy="1156716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- Было ли полезным для вас данное занятие?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- Что вы усвоили?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- Оцените полученную пользу от занятия, используя заработанные вами "денежки".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- Чем выше номинал, тем выше польза.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- Денежки крепятся на дерево.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- Посмотрите, какое получилось у нас денежное дерево!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84994" name="Picture 2" descr="C:\Documents and Settings\Admin\Рабочий стол\saved-image-49B2FB760A155698C3B4B8CF732880EC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488187">
            <a:off x="6429388" y="1591838"/>
            <a:ext cx="755650" cy="265112"/>
          </a:xfrm>
          <a:prstGeom prst="rect">
            <a:avLst/>
          </a:prstGeom>
          <a:noFill/>
        </p:spPr>
      </p:pic>
      <p:pic>
        <p:nvPicPr>
          <p:cNvPr id="84995" name="Picture 3" descr="C:\Documents and Settings\Admin\Рабочий стол\saved-image-49B2FB760A155698C3B4B8CF738180EC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366862">
            <a:off x="7358082" y="948896"/>
            <a:ext cx="774700" cy="284163"/>
          </a:xfrm>
          <a:prstGeom prst="rect">
            <a:avLst/>
          </a:prstGeom>
          <a:noFill/>
        </p:spPr>
      </p:pic>
      <p:pic>
        <p:nvPicPr>
          <p:cNvPr id="84996" name="Picture 4" descr="C:\Documents and Settings\Admin\Рабочий стол\saved-image-49B2FB760A155698C3B4B8CF73880EC1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16769" y="1802972"/>
            <a:ext cx="771525" cy="288925"/>
          </a:xfrm>
          <a:prstGeom prst="rect">
            <a:avLst/>
          </a:prstGeom>
          <a:noFill/>
        </p:spPr>
      </p:pic>
      <p:pic>
        <p:nvPicPr>
          <p:cNvPr id="84997" name="Picture 5" descr="C:\Documents and Settings\Admin\Рабочий стол\saved-image-49B2FB760A155698C3B4B8CF73880EC7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829600">
            <a:off x="6558022" y="956110"/>
            <a:ext cx="725488" cy="277813"/>
          </a:xfrm>
          <a:prstGeom prst="rect">
            <a:avLst/>
          </a:prstGeom>
          <a:noFill/>
        </p:spPr>
      </p:pic>
      <p:pic>
        <p:nvPicPr>
          <p:cNvPr id="84999" name="Picture 7" descr="C:\Documents and Settings\Admin\Рабочий стол\Новая папка (2)\урок\картинки\saved-image-49B2FB760A155698C3B4B8CF73880EC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3203715">
            <a:off x="7768325" y="2019857"/>
            <a:ext cx="755650" cy="292100"/>
          </a:xfrm>
          <a:prstGeom prst="rect">
            <a:avLst/>
          </a:prstGeom>
          <a:noFill/>
        </p:spPr>
      </p:pic>
      <p:pic>
        <p:nvPicPr>
          <p:cNvPr id="85000" name="Picture 8" descr="C:\Documents and Settings\Admin\Рабочий стол\Новая папка (2)\урок\картинки\saved-image-49B2FB760A155698C3B4B8CF73880EC7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929454" y="448830"/>
            <a:ext cx="765175" cy="280987"/>
          </a:xfrm>
          <a:prstGeom prst="rect">
            <a:avLst/>
          </a:prstGeom>
          <a:noFill/>
        </p:spPr>
      </p:pic>
      <p:pic>
        <p:nvPicPr>
          <p:cNvPr id="11" name="Picture 2" descr="C:\Documents and Settings\Admin\Рабочий стол\saved-image-49B2FB760A155698C3B4B8CF732880EC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488187">
            <a:off x="7737810" y="1470506"/>
            <a:ext cx="755650" cy="265112"/>
          </a:xfrm>
          <a:prstGeom prst="rect">
            <a:avLst/>
          </a:prstGeom>
          <a:noFill/>
        </p:spPr>
      </p:pic>
      <p:pic>
        <p:nvPicPr>
          <p:cNvPr id="12" name="Picture 8" descr="C:\Documents and Settings\Admin\Рабочий стол\Новая папка (2)\урок\картинки\saved-image-49B2FB760A155698C3B4B8CF73880EC7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72264" y="2020466"/>
            <a:ext cx="765175" cy="280987"/>
          </a:xfrm>
          <a:prstGeom prst="rect">
            <a:avLst/>
          </a:prstGeom>
          <a:noFill/>
        </p:spPr>
      </p:pic>
      <p:pic>
        <p:nvPicPr>
          <p:cNvPr id="13" name="Picture 7" descr="C:\Documents and Settings\Admin\Рабочий стол\Новая папка (2)\урок\картинки\saved-image-49B2FB760A155698C3B4B8CF73880EC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3203715">
            <a:off x="7108482" y="1193241"/>
            <a:ext cx="755650" cy="292100"/>
          </a:xfrm>
          <a:prstGeom prst="rect">
            <a:avLst/>
          </a:prstGeom>
          <a:noFill/>
        </p:spPr>
      </p:pic>
      <p:pic>
        <p:nvPicPr>
          <p:cNvPr id="14" name="Picture 5" descr="C:\Documents and Settings\Admin\Рабочий стол\saved-image-49B2FB760A155698C3B4B8CF73880EC7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592486">
            <a:off x="7343841" y="2313432"/>
            <a:ext cx="725488" cy="277813"/>
          </a:xfrm>
          <a:prstGeom prst="rect">
            <a:avLst/>
          </a:prstGeom>
          <a:noFill/>
        </p:spPr>
      </p:pic>
      <p:pic>
        <p:nvPicPr>
          <p:cNvPr id="85001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43174" y="2786064"/>
            <a:ext cx="3214710" cy="2221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285720" y="3357568"/>
            <a:ext cx="2275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500039" y="482195"/>
            <a:ext cx="313579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Основные понятия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Доход. Зарплата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428608" y="1553758"/>
            <a:ext cx="605691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Компетенции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•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Описывать и сравнивать источники доходов семьи.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• Объяснять причины различий в заработной плате.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• Объяснять, как связаны профессии и образование.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3161123"/>
            <a:ext cx="764386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>
              <a:solidFill>
                <a:srgbClr val="0070C0"/>
              </a:solidFill>
            </a:endParaRPr>
          </a:p>
          <a:p>
            <a:r>
              <a:rPr lang="ru-RU" sz="2000" b="1" dirty="0" err="1" smtClean="0">
                <a:solidFill>
                  <a:srgbClr val="0070C0"/>
                </a:solidFill>
              </a:rPr>
              <a:t>Межпредметные</a:t>
            </a:r>
            <a:r>
              <a:rPr lang="ru-RU" sz="2000" b="1" dirty="0" smtClean="0">
                <a:solidFill>
                  <a:srgbClr val="0070C0"/>
                </a:solidFill>
              </a:rPr>
              <a:t> связи</a:t>
            </a:r>
            <a:r>
              <a:rPr lang="ru-RU" sz="2000" b="1" dirty="0" smtClean="0"/>
              <a:t>: </a:t>
            </a:r>
            <a:r>
              <a:rPr lang="ru-RU" sz="2000" dirty="0" smtClean="0"/>
              <a:t>окружающий мир, математика, русский язык, литература</a:t>
            </a:r>
            <a:endParaRPr lang="ru-RU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2143122"/>
            <a:ext cx="78752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за внимание!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 Box 3"/>
          <p:cNvSpPr txBox="1">
            <a:spLocks noChangeArrowheads="1"/>
          </p:cNvSpPr>
          <p:nvPr/>
        </p:nvSpPr>
        <p:spPr bwMode="auto">
          <a:xfrm>
            <a:off x="755576" y="421334"/>
            <a:ext cx="77768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Интернет-ресурсы</a:t>
            </a:r>
            <a:endParaRPr lang="ru-RU" sz="32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Rectangle 34"/>
          <p:cNvSpPr>
            <a:spLocks noChangeArrowheads="1"/>
          </p:cNvSpPr>
          <p:nvPr/>
        </p:nvSpPr>
        <p:spPr bwMode="auto">
          <a:xfrm>
            <a:off x="611561" y="930604"/>
            <a:ext cx="8064896" cy="3139321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ru-RU" b="1" dirty="0" smtClean="0">
                <a:latin typeface="Georgia" pitchFamily="18" charset="0"/>
                <a:cs typeface="Times New Roman" pitchFamily="18" charset="0"/>
              </a:rPr>
              <a:t>Уголок со звездами:   </a:t>
            </a:r>
            <a:r>
              <a:rPr lang="en-US" dirty="0">
                <a:latin typeface="Georgia" pitchFamily="18" charset="0"/>
                <a:cs typeface="Times New Roman" pitchFamily="18" charset="0"/>
                <a:hlinkClick r:id="rId3"/>
              </a:rPr>
              <a:t>https://</a:t>
            </a:r>
            <a:r>
              <a:rPr lang="en-US" dirty="0" smtClean="0">
                <a:latin typeface="Georgia" pitchFamily="18" charset="0"/>
                <a:cs typeface="Times New Roman" pitchFamily="18" charset="0"/>
                <a:hlinkClick r:id="rId3"/>
              </a:rPr>
              <a:t>img-fotki.yandex.ru/get/5109/svetlera.16c/0_5662a_8158dd54_orig</a:t>
            </a:r>
            <a:r>
              <a:rPr lang="ru-RU" dirty="0" smtClean="0">
                <a:latin typeface="Georgia" pitchFamily="18" charset="0"/>
                <a:cs typeface="Times New Roman" pitchFamily="18" charset="0"/>
              </a:rPr>
              <a:t> </a:t>
            </a:r>
          </a:p>
          <a:p>
            <a:pPr marL="285750" indent="-285750"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ru-RU" b="1" dirty="0" smtClean="0">
                <a:latin typeface="Georgia" pitchFamily="18" charset="0"/>
                <a:cs typeface="Times New Roman" pitchFamily="18" charset="0"/>
              </a:rPr>
              <a:t>Золотые анимированные звездочки (1 слайд): </a:t>
            </a:r>
            <a:r>
              <a:rPr lang="en-US" dirty="0">
                <a:latin typeface="Georgia" pitchFamily="18" charset="0"/>
                <a:cs typeface="Times New Roman" pitchFamily="18" charset="0"/>
                <a:hlinkClick r:id="rId4"/>
              </a:rPr>
              <a:t>http://</a:t>
            </a:r>
            <a:r>
              <a:rPr lang="en-US" dirty="0" smtClean="0">
                <a:latin typeface="Georgia" pitchFamily="18" charset="0"/>
                <a:cs typeface="Times New Roman" pitchFamily="18" charset="0"/>
                <a:hlinkClick r:id="rId4"/>
              </a:rPr>
              <a:t>img0.liveinternet.ru/images/attach/c/3/77/957/77957384_77772038_zvezdochki.gif</a:t>
            </a:r>
            <a:endParaRPr lang="ru-RU" dirty="0" smtClean="0">
              <a:latin typeface="Georgia" pitchFamily="18" charset="0"/>
              <a:cs typeface="Times New Roman" pitchFamily="18" charset="0"/>
            </a:endParaRPr>
          </a:p>
          <a:p>
            <a:pPr marL="285750" indent="-285750"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ru-RU" b="1" dirty="0" smtClean="0">
                <a:latin typeface="Georgia" pitchFamily="18" charset="0"/>
                <a:cs typeface="Times New Roman" pitchFamily="18" charset="0"/>
              </a:rPr>
              <a:t>«Конфетти» (1 слайд):   </a:t>
            </a:r>
            <a:r>
              <a:rPr lang="en-US" dirty="0">
                <a:latin typeface="Georgia" pitchFamily="18" charset="0"/>
                <a:cs typeface="Times New Roman" pitchFamily="18" charset="0"/>
                <a:hlinkClick r:id="rId5"/>
              </a:rPr>
              <a:t>http://</a:t>
            </a:r>
            <a:r>
              <a:rPr lang="en-US" dirty="0" smtClean="0">
                <a:latin typeface="Georgia" pitchFamily="18" charset="0"/>
                <a:cs typeface="Times New Roman" pitchFamily="18" charset="0"/>
                <a:hlinkClick r:id="rId5"/>
              </a:rPr>
              <a:t>img1.liveinternet.ru/images/attach/b/2/2/633/2633622_6076627_5283499_i102714521_66418.gif</a:t>
            </a:r>
            <a:r>
              <a:rPr lang="ru-RU" dirty="0" smtClean="0">
                <a:latin typeface="Georgia" pitchFamily="18" charset="0"/>
                <a:cs typeface="Times New Roman" pitchFamily="18" charset="0"/>
              </a:rPr>
              <a:t> </a:t>
            </a:r>
          </a:p>
          <a:p>
            <a:pPr marL="285750" indent="-285750">
              <a:buClr>
                <a:srgbClr val="C00000"/>
              </a:buClr>
              <a:buSzPct val="75000"/>
              <a:buFont typeface="Wingdings" pitchFamily="2" charset="2"/>
              <a:buChar char="v"/>
            </a:pPr>
            <a:r>
              <a:rPr lang="ru-RU" b="1" dirty="0" smtClean="0">
                <a:latin typeface="Georgia" pitchFamily="18" charset="0"/>
                <a:cs typeface="Times New Roman" pitchFamily="18" charset="0"/>
                <a:hlinkClick r:id="rId6"/>
              </a:rPr>
              <a:t>Фон</a:t>
            </a:r>
            <a:r>
              <a:rPr lang="ru-RU" b="1" dirty="0" smtClean="0">
                <a:latin typeface="Georgia" pitchFamily="18" charset="0"/>
                <a:cs typeface="Times New Roman" pitchFamily="18" charset="0"/>
              </a:rPr>
              <a:t>      </a:t>
            </a:r>
          </a:p>
          <a:p>
            <a:pPr marL="285750" indent="-285750">
              <a:buClr>
                <a:srgbClr val="C00000"/>
              </a:buClr>
              <a:buSzPct val="75000"/>
            </a:pPr>
            <a:r>
              <a:rPr lang="ru-RU" b="1" i="1" dirty="0" smtClean="0">
                <a:latin typeface="Georgia" pitchFamily="18" charset="0"/>
              </a:rPr>
              <a:t>На момент создания шаблона все ссылки  являются активными</a:t>
            </a:r>
          </a:p>
        </p:txBody>
      </p:sp>
      <p:sp>
        <p:nvSpPr>
          <p:cNvPr id="2" name="Управляющая кнопка: назад 1">
            <a:hlinkClick r:id="" action="ppaction://hlinkshowjump?jump=firstslide" highlightClick="1"/>
          </p:cNvPr>
          <p:cNvSpPr/>
          <p:nvPr/>
        </p:nvSpPr>
        <p:spPr>
          <a:xfrm>
            <a:off x="8172400" y="4569972"/>
            <a:ext cx="504056" cy="270030"/>
          </a:xfrm>
          <a:prstGeom prst="actionButtonBackPrevious">
            <a:avLst/>
          </a:prstGeom>
          <a:solidFill>
            <a:srgbClr val="BEAA12"/>
          </a:solidFill>
          <a:ln>
            <a:solidFill>
              <a:srgbClr val="7A51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4271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000100" y="1125132"/>
          <a:ext cx="6429422" cy="910834"/>
        </p:xfrm>
        <a:graphic>
          <a:graphicData uri="http://schemas.openxmlformats.org/drawingml/2006/table">
            <a:tbl>
              <a:tblPr/>
              <a:tblGrid>
                <a:gridCol w="534957"/>
                <a:gridCol w="534129"/>
                <a:gridCol w="534957"/>
                <a:gridCol w="533301"/>
                <a:gridCol w="520051"/>
                <a:gridCol w="534957"/>
                <a:gridCol w="533301"/>
                <a:gridCol w="533301"/>
                <a:gridCol w="533301"/>
                <a:gridCol w="540754"/>
                <a:gridCol w="559800"/>
                <a:gridCol w="536613"/>
              </a:tblGrid>
              <a:tr h="45541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err="1">
                          <a:latin typeface="Times New Roman"/>
                          <a:ea typeface="Times New Roman"/>
                          <a:cs typeface="Times New Roman"/>
                        </a:rPr>
                        <a:t>д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  <a:cs typeface="Times New Roman"/>
                        </a:rPr>
                        <a:t>е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  <a:cs typeface="Times New Roman"/>
                        </a:rPr>
                        <a:t>ь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  <a:cs typeface="Times New Roman"/>
                        </a:rPr>
                        <a:t>г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  <a:cs typeface="Times New Roman"/>
                        </a:rPr>
                        <a:t>е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  <a:cs typeface="Times New Roman"/>
                        </a:rPr>
                        <a:t>м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  <a:cs typeface="Times New Roman"/>
                        </a:rPr>
                        <a:t>ь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е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541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85786" y="535768"/>
            <a:ext cx="7286676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 этапе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Целеполагания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и мотивация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 учебной деятельности мы использовали прием – </a:t>
            </a: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«опорных слов»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Чтобы определить ключевую фразу  занятия расставьте буквы в нужном порядке.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Работа с учебником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 «Рассмотрите жизненную ситуацию на с.80»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«Определите тему нашего занятия»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4000515"/>
            <a:ext cx="77867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Постановка учебных задач и планирование </a:t>
            </a:r>
            <a:r>
              <a:rPr lang="ru-RU" dirty="0" smtClean="0"/>
              <a:t>происходит в ходе беседы с постановкой вопросов и обсуждением плана работы</a:t>
            </a:r>
          </a:p>
        </p:txBody>
      </p:sp>
      <p:pic>
        <p:nvPicPr>
          <p:cNvPr id="6" name="Рисунок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2643188"/>
            <a:ext cx="2786082" cy="1393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1" y="428615"/>
            <a:ext cx="800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000100" y="642928"/>
            <a:ext cx="74295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На этапе </a:t>
            </a:r>
            <a:r>
              <a:rPr lang="ru-RU" sz="1400" b="1" dirty="0" smtClean="0">
                <a:solidFill>
                  <a:srgbClr val="0070C0"/>
                </a:solidFill>
              </a:rPr>
              <a:t>формирования понятия ДОХОДЫ СЕМЬИ </a:t>
            </a:r>
            <a:r>
              <a:rPr lang="ru-RU" sz="1400" dirty="0" smtClean="0"/>
              <a:t>мы организовали работу в группах. Каждой группе была выдана карточка с определенным составом семьи и источниками дохода. Учащимся нужно было определить из чего может складываться доход семьи и от чего он зависит.</a:t>
            </a:r>
            <a:endParaRPr lang="ru-RU" sz="14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85786" y="1571618"/>
          <a:ext cx="3000396" cy="1542955"/>
        </p:xfrm>
        <a:graphic>
          <a:graphicData uri="http://schemas.openxmlformats.org/drawingml/2006/table">
            <a:tbl>
              <a:tblPr/>
              <a:tblGrid>
                <a:gridCol w="1274030"/>
                <a:gridCol w="1726366"/>
              </a:tblGrid>
              <a:tr h="1846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1F497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мама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пенсия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6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1F497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папа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1F497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зарплата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8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1F497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Сын   1 год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1F497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Детское пособие для детей до </a:t>
                      </a:r>
                      <a:r>
                        <a:rPr lang="ru-RU" sz="1100" b="1" dirty="0" smtClean="0">
                          <a:solidFill>
                            <a:srgbClr val="1F497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en-US" sz="1100" b="1" dirty="0" smtClean="0">
                          <a:solidFill>
                            <a:srgbClr val="1F497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ru-RU" sz="1100" b="1" dirty="0" smtClean="0">
                          <a:solidFill>
                            <a:srgbClr val="1F497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лет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90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1F497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Дочь  14 лет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1F497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Пособие по уходу за ребенком до 1,5 лет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6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1F497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Сын  10 лет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1F497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зарплата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214942" y="1821650"/>
          <a:ext cx="2857520" cy="1125150"/>
        </p:xfrm>
        <a:graphic>
          <a:graphicData uri="http://schemas.openxmlformats.org/drawingml/2006/table">
            <a:tbl>
              <a:tblPr/>
              <a:tblGrid>
                <a:gridCol w="1187241"/>
                <a:gridCol w="1670279"/>
              </a:tblGrid>
              <a:tr h="2250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мама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пенсия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0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Бабушка 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зарплата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0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Дедушка 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Детское пособие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0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Дочь  8 лет</a:t>
                      </a:r>
                      <a:endParaRPr lang="ru-RU" sz="11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зарплата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0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Сын 20 лет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стипендия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785786" y="3214694"/>
          <a:ext cx="3071834" cy="1017990"/>
        </p:xfrm>
        <a:graphic>
          <a:graphicData uri="http://schemas.openxmlformats.org/drawingml/2006/table">
            <a:tbl>
              <a:tblPr/>
              <a:tblGrid>
                <a:gridCol w="1339698"/>
                <a:gridCol w="1732136"/>
              </a:tblGrid>
              <a:tr h="2035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20059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мама</a:t>
                      </a:r>
                      <a:endParaRPr lang="ru-RU" sz="1100" b="1" dirty="0">
                        <a:solidFill>
                          <a:srgbClr val="200595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20059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пенсия</a:t>
                      </a:r>
                      <a:endParaRPr lang="ru-RU" sz="1100" b="1" dirty="0">
                        <a:solidFill>
                          <a:srgbClr val="200595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5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20059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папа</a:t>
                      </a:r>
                      <a:endParaRPr lang="ru-RU" sz="1100" b="1" dirty="0">
                        <a:solidFill>
                          <a:srgbClr val="200595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20059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зарплата</a:t>
                      </a:r>
                      <a:endParaRPr lang="ru-RU" sz="1100" b="1" dirty="0">
                        <a:solidFill>
                          <a:srgbClr val="200595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5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20059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Сын  18 лет</a:t>
                      </a:r>
                      <a:endParaRPr lang="ru-RU" sz="1100" b="1" dirty="0">
                        <a:solidFill>
                          <a:srgbClr val="200595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20059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Детское пособие</a:t>
                      </a:r>
                      <a:endParaRPr lang="ru-RU" sz="1100" b="1" dirty="0">
                        <a:solidFill>
                          <a:srgbClr val="200595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5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20059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Дочь 8 лет</a:t>
                      </a:r>
                      <a:endParaRPr lang="ru-RU" sz="1100" b="1" dirty="0">
                        <a:solidFill>
                          <a:srgbClr val="200595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20059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зарплата</a:t>
                      </a:r>
                      <a:endParaRPr lang="ru-RU" sz="1100" b="1" dirty="0">
                        <a:solidFill>
                          <a:srgbClr val="200595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5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20059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Бабушка </a:t>
                      </a:r>
                      <a:endParaRPr lang="ru-RU" sz="1100" b="1" dirty="0">
                        <a:solidFill>
                          <a:srgbClr val="200595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20059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стипендия</a:t>
                      </a:r>
                      <a:endParaRPr lang="ru-RU" sz="1100" b="1" dirty="0">
                        <a:solidFill>
                          <a:srgbClr val="200595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214942" y="3161114"/>
          <a:ext cx="2857520" cy="1125150"/>
        </p:xfrm>
        <a:graphic>
          <a:graphicData uri="http://schemas.openxmlformats.org/drawingml/2006/table">
            <a:tbl>
              <a:tblPr/>
              <a:tblGrid>
                <a:gridCol w="1249729"/>
                <a:gridCol w="1607791"/>
              </a:tblGrid>
              <a:tr h="2250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4A442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мама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4A442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пенсия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0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4A442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Папа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4A442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зарплата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0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4A442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Дедушка 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4A442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Детское пособие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0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4A442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Дочь  8 лет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4A442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зарплата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0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4A442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Сын 6 лет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4A442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стипендия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26" name="Прямая со стрелкой 25"/>
          <p:cNvCxnSpPr/>
          <p:nvPr/>
        </p:nvCxnSpPr>
        <p:spPr>
          <a:xfrm>
            <a:off x="1500166" y="2027384"/>
            <a:ext cx="642942" cy="119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rot="16200000" flipH="1">
            <a:off x="1651980" y="2000594"/>
            <a:ext cx="696521" cy="42862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1643042" y="2295275"/>
            <a:ext cx="714380" cy="119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rot="5400000" flipH="1" flipV="1">
            <a:off x="1741273" y="2464941"/>
            <a:ext cx="589364" cy="35719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1571604" y="3321850"/>
            <a:ext cx="571504" cy="1607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1428728" y="3536165"/>
            <a:ext cx="714380" cy="11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rot="16200000" flipH="1">
            <a:off x="1946658" y="3804057"/>
            <a:ext cx="321471" cy="2143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rot="5400000" flipH="1" flipV="1">
            <a:off x="1964513" y="3661181"/>
            <a:ext cx="214314" cy="2857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rot="5400000" flipH="1" flipV="1">
            <a:off x="1660906" y="3500446"/>
            <a:ext cx="750099" cy="5000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>
            <a:off x="6072198" y="1928806"/>
            <a:ext cx="500066" cy="214314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 flipV="1">
            <a:off x="6215074" y="1928806"/>
            <a:ext cx="714380" cy="214314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 flipV="1">
            <a:off x="6286512" y="1982386"/>
            <a:ext cx="785818" cy="37505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 flipV="1">
            <a:off x="6215074" y="2411014"/>
            <a:ext cx="357190" cy="160736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 flipV="1">
            <a:off x="6286512" y="2678905"/>
            <a:ext cx="500066" cy="160736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>
            <a:off x="6357950" y="2839644"/>
            <a:ext cx="500066" cy="53579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/>
          <p:nvPr/>
        </p:nvCxnSpPr>
        <p:spPr>
          <a:xfrm>
            <a:off x="6215074" y="3321849"/>
            <a:ext cx="642942" cy="214314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>
          <a:xfrm>
            <a:off x="6072198" y="3536165"/>
            <a:ext cx="571504" cy="1191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/>
          <p:nvPr/>
        </p:nvCxnSpPr>
        <p:spPr>
          <a:xfrm rot="5400000" flipH="1" flipV="1">
            <a:off x="6286512" y="3321849"/>
            <a:ext cx="428628" cy="428628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/>
          <p:nvPr/>
        </p:nvCxnSpPr>
        <p:spPr>
          <a:xfrm flipV="1">
            <a:off x="6286512" y="3750478"/>
            <a:ext cx="357190" cy="160736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/>
          <p:nvPr/>
        </p:nvCxnSpPr>
        <p:spPr>
          <a:xfrm flipV="1">
            <a:off x="6215074" y="3804056"/>
            <a:ext cx="642942" cy="428628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75" name="Таблица 74"/>
          <p:cNvGraphicFramePr>
            <a:graphicFrameLocks noGrp="1"/>
          </p:cNvGraphicFramePr>
          <p:nvPr/>
        </p:nvGraphicFramePr>
        <p:xfrm>
          <a:off x="714348" y="4393423"/>
          <a:ext cx="8072494" cy="482207"/>
        </p:xfrm>
        <a:graphic>
          <a:graphicData uri="http://schemas.openxmlformats.org/drawingml/2006/table">
            <a:tbl>
              <a:tblPr/>
              <a:tblGrid>
                <a:gridCol w="8072494"/>
              </a:tblGrid>
              <a:tr h="4822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8750" algn="l"/>
                        </a:tabLst>
                      </a:pP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857488" y="1017976"/>
            <a:ext cx="3286148" cy="176809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000371" y="1660919"/>
            <a:ext cx="29421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/>
              <a:t>доходы</a:t>
            </a: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 rot="10800000">
            <a:off x="571472" y="589346"/>
            <a:ext cx="1857388" cy="964413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FF66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500826" y="428610"/>
            <a:ext cx="2072480" cy="1125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15076" y="2518174"/>
            <a:ext cx="2083837" cy="1125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10" y="2464594"/>
            <a:ext cx="2119336" cy="1144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643702" y="910820"/>
            <a:ext cx="18573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зарплата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41771" y="828891"/>
            <a:ext cx="13216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пенсия</a:t>
            </a:r>
            <a:endParaRPr lang="ru-RU" sz="2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286512" y="2893224"/>
            <a:ext cx="19532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стипендия</a:t>
            </a:r>
            <a:endParaRPr lang="ru-RU" sz="24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57224" y="2839646"/>
            <a:ext cx="1785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пособие</a:t>
            </a:r>
            <a:endParaRPr lang="ru-RU" sz="24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071538" y="3750480"/>
            <a:ext cx="6715172" cy="835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158750" algn="l"/>
              </a:tabLst>
            </a:pPr>
            <a:r>
              <a:rPr lang="ru-RU" sz="1400" b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Вывод:</a:t>
            </a:r>
            <a:r>
              <a:rPr lang="ru-RU" sz="1400" dirty="0" smtClean="0">
                <a:latin typeface="Times New Roman"/>
                <a:ea typeface="Calibri"/>
                <a:cs typeface="Times New Roman"/>
              </a:rPr>
              <a:t> доход в семье складывается от разных членов семьи, размер дохода от каждого члена семьи разный. Основной источник дохода в каждой семье – это заработная плата родителей.</a:t>
            </a:r>
            <a:endParaRPr lang="ru-RU" sz="1400" dirty="0">
              <a:latin typeface="Calibri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6168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375032"/>
            <a:ext cx="82153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При формировании понятия </a:t>
            </a:r>
            <a:r>
              <a:rPr lang="ru-RU" sz="1400" dirty="0" smtClean="0">
                <a:solidFill>
                  <a:srgbClr val="0070C0"/>
                </a:solidFill>
              </a:rPr>
              <a:t>ЗАРАБОТНАЯ ПЛАТА</a:t>
            </a:r>
            <a:r>
              <a:rPr lang="ru-RU" sz="1400" dirty="0" smtClean="0"/>
              <a:t>, учащимся было предложено исследовать материал учебника, ответить на вопросы и выполнить задание.</a:t>
            </a:r>
          </a:p>
          <a:p>
            <a:endParaRPr lang="ru-RU" sz="14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785786" y="1125132"/>
          <a:ext cx="6072230" cy="973360"/>
        </p:xfrm>
        <a:graphic>
          <a:graphicData uri="http://schemas.openxmlformats.org/drawingml/2006/table">
            <a:tbl>
              <a:tblPr/>
              <a:tblGrid>
                <a:gridCol w="6072230"/>
              </a:tblGrid>
              <a:tr h="97336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1. 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Назовите</a:t>
                      </a:r>
                      <a:r>
                        <a:rPr lang="ru-RU" sz="11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основной вид 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доходов, о 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котором 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вы прочли в материалах для 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учащихся</a:t>
                      </a:r>
                      <a:r>
                        <a:rPr lang="ru-RU" sz="11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и 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дайте 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 определение.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2. Найдите иллюстрации и нарисуйте сами символы для каждого вида дохода.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3. Сделайте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постер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на листе формата А3.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71477" y="2411015"/>
            <a:ext cx="3339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Работа была организована в группах</a:t>
            </a:r>
            <a:r>
              <a:rPr lang="ru-RU" dirty="0" smtClean="0"/>
              <a:t>: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857224" y="2839644"/>
          <a:ext cx="6096000" cy="1131094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113109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 </a:t>
                      </a: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группа.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 От чего зависит размер заработной платы.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2 группа.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Из чего складывается заработная плата.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3 группа. 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Какие существуют профессии, рассказать о редких и необычных профессиях.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4 группа.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Какие профессии приносят более высокий доход.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71473" y="4125526"/>
            <a:ext cx="8429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 smtClean="0"/>
              <a:t>Постеры</a:t>
            </a:r>
            <a:r>
              <a:rPr lang="ru-RU" sz="1400" dirty="0" smtClean="0"/>
              <a:t> вывешиваются на доске, докладчики комментируют работу своих групп. </a:t>
            </a:r>
          </a:p>
          <a:p>
            <a:r>
              <a:rPr lang="ru-RU" sz="1400" dirty="0" smtClean="0"/>
              <a:t>Далее делается вывод  учителем по формируемому понятию.</a:t>
            </a:r>
            <a:endParaRPr lang="ru-RU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20" y="3750460"/>
            <a:ext cx="8686800" cy="139304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b="1" dirty="0" smtClean="0"/>
              <a:t>Размер заработной</a:t>
            </a:r>
            <a:r>
              <a:rPr lang="ru-RU" sz="1800" dirty="0" smtClean="0"/>
              <a:t> платы </a:t>
            </a:r>
            <a:r>
              <a:rPr lang="ru-RU" sz="1800" b="1" dirty="0" smtClean="0"/>
              <a:t>зависит от профессии</a:t>
            </a:r>
            <a:r>
              <a:rPr lang="ru-RU" sz="1800" dirty="0" smtClean="0"/>
              <a:t>, </a:t>
            </a:r>
            <a:r>
              <a:rPr lang="ru-RU" sz="1800" b="1" dirty="0" smtClean="0"/>
              <a:t>квалификации</a:t>
            </a:r>
            <a:r>
              <a:rPr lang="ru-RU" sz="1800" dirty="0" smtClean="0"/>
              <a:t> и </a:t>
            </a:r>
            <a:r>
              <a:rPr lang="ru-RU" sz="1800" b="1" dirty="0" smtClean="0"/>
              <a:t>опыта</a:t>
            </a:r>
            <a:r>
              <a:rPr lang="ru-RU" sz="1800" dirty="0" smtClean="0"/>
              <a:t>, а также от </a:t>
            </a:r>
            <a:r>
              <a:rPr lang="ru-RU" sz="1800" b="1" dirty="0" smtClean="0"/>
              <a:t>отрасли</a:t>
            </a:r>
            <a:r>
              <a:rPr lang="ru-RU" sz="1800" dirty="0" smtClean="0"/>
              <a:t> и </a:t>
            </a:r>
            <a:r>
              <a:rPr lang="ru-RU" sz="1800" b="1" dirty="0" smtClean="0"/>
              <a:t>организации</a:t>
            </a:r>
            <a:r>
              <a:rPr lang="ru-RU" sz="1800" dirty="0" smtClean="0"/>
              <a:t>, в которой работает человек.</a:t>
            </a:r>
            <a:endParaRPr lang="ru-RU" sz="1800" dirty="0"/>
          </a:p>
        </p:txBody>
      </p:sp>
      <p:sp>
        <p:nvSpPr>
          <p:cNvPr id="4" name="Овал 3"/>
          <p:cNvSpPr/>
          <p:nvPr/>
        </p:nvSpPr>
        <p:spPr>
          <a:xfrm>
            <a:off x="3143240" y="696502"/>
            <a:ext cx="2928958" cy="187524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143243" y="1339446"/>
            <a:ext cx="28856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зарплата</a:t>
            </a:r>
            <a:endParaRPr lang="ru-RU" sz="3600" b="1" dirty="0"/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 rot="10800000">
            <a:off x="357158" y="1500181"/>
            <a:ext cx="2428892" cy="750099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357949" y="1339443"/>
            <a:ext cx="2357454" cy="964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29325" y="2625329"/>
            <a:ext cx="2141085" cy="910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0166" y="2678908"/>
            <a:ext cx="2071212" cy="869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462348" y="1672911"/>
            <a:ext cx="22530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повременная</a:t>
            </a:r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87689" y="1739724"/>
            <a:ext cx="16450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сдельная</a:t>
            </a:r>
            <a:endParaRPr lang="ru-RU" sz="2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929325" y="3000379"/>
            <a:ext cx="20572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премия</a:t>
            </a:r>
            <a:endParaRPr lang="ru-RU" sz="24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706870" y="2980559"/>
            <a:ext cx="14165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гонорар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716168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2536</TotalTime>
  <Words>1374</Words>
  <Application>Microsoft Office PowerPoint</Application>
  <PresentationFormat>Экран (16:9)</PresentationFormat>
  <Paragraphs>345</Paragraphs>
  <Slides>41</Slides>
  <Notes>30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Ранько Елена</dc:creator>
  <cp:lastModifiedBy>Пользователь</cp:lastModifiedBy>
  <cp:revision>212</cp:revision>
  <dcterms:created xsi:type="dcterms:W3CDTF">2015-05-04T12:07:23Z</dcterms:created>
  <dcterms:modified xsi:type="dcterms:W3CDTF">2017-01-28T02:33:07Z</dcterms:modified>
</cp:coreProperties>
</file>