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</p:sldMasterIdLst>
  <p:sldIdLst>
    <p:sldId id="256" r:id="rId2"/>
    <p:sldId id="291" r:id="rId3"/>
    <p:sldId id="286" r:id="rId4"/>
    <p:sldId id="287" r:id="rId5"/>
    <p:sldId id="282" r:id="rId6"/>
    <p:sldId id="272" r:id="rId7"/>
    <p:sldId id="284" r:id="rId8"/>
    <p:sldId id="283" r:id="rId9"/>
    <p:sldId id="285" r:id="rId10"/>
    <p:sldId id="277" r:id="rId11"/>
    <p:sldId id="280" r:id="rId12"/>
    <p:sldId id="288" r:id="rId13"/>
    <p:sldId id="292" r:id="rId14"/>
    <p:sldId id="289" r:id="rId15"/>
    <p:sldId id="29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3163" autoAdjust="0"/>
    <p:restoredTop sz="94660"/>
  </p:normalViewPr>
  <p:slideViewPr>
    <p:cSldViewPr>
      <p:cViewPr varScale="1">
        <p:scale>
          <a:sx n="73" d="100"/>
          <a:sy n="73" d="100"/>
        </p:scale>
        <p:origin x="-5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11.02.2017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11.02.2017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11.02.2017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11.02.2017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11.02.2017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11.02.2017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11.02.2017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F:\&#1092;&#1080;&#1085;.%20&#1075;&#1088;&#1072;&#1084;&#1086;&#1090;&#1085;&#1086;&#1089;&#1090;&#1100;1\&#1055;&#1088;&#1086;&#1077;&#1082;&#1090;%20&#1087;&#1086;%20&#1092;&#1080;&#1085;&#1072;&#1085;&#1089;&#1086;&#1074;&#1086;&#1081;%20&#1075;&#1088;&#1072;&#1084;&#1086;&#1090;&#1085;&#1086;&#1089;&#1090;&#1080;\&#1087;&#1088;&#1086;&#1077;&#1082;&#1090;%20&#1087;&#1086;%20&#1060;&#1043;%208%20&#1082;&#1083;&#1072;&#1089;&#1089;\&#1092;&#1091;&#1085;&#1082;&#1094;&#1080;&#1080;%20&#1076;&#1077;&#1085;&#1077;&#1075;%205%20&#1084;&#1080;&#1085;.wmv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Relationship Id="rId1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00100" y="0"/>
            <a:ext cx="7072362" cy="785818"/>
          </a:xfrm>
        </p:spPr>
        <p:txBody>
          <a:bodyPr>
            <a:normAutofit/>
          </a:bodyPr>
          <a:lstStyle/>
          <a:p>
            <a:r>
              <a:rPr lang="ru-RU" dirty="0" smtClean="0"/>
              <a:t>        «Деньги: что это такое»</a:t>
            </a:r>
            <a:r>
              <a:rPr lang="ru-RU" b="1" dirty="0" smtClean="0"/>
              <a:t> 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57158" y="3714752"/>
            <a:ext cx="835827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Проект занятия  внеурочной деятельности в 8  классе разработали:</a:t>
            </a:r>
            <a:endParaRPr lang="ru-RU" sz="1600" dirty="0" smtClean="0"/>
          </a:p>
          <a:p>
            <a:r>
              <a:rPr lang="ru-RU" sz="1600" dirty="0" smtClean="0"/>
              <a:t>Т.В.Жукова, учитель истории и обществознания МБОУ «</a:t>
            </a:r>
            <a:r>
              <a:rPr lang="ru-RU" sz="1600" dirty="0" err="1" smtClean="0"/>
              <a:t>Верх-Обская</a:t>
            </a:r>
            <a:r>
              <a:rPr lang="ru-RU" sz="1600" dirty="0" smtClean="0"/>
              <a:t> СОШ им. М.С. Евдокимова», Смоленский район</a:t>
            </a:r>
          </a:p>
          <a:p>
            <a:r>
              <a:rPr lang="ru-RU" sz="1600" dirty="0" smtClean="0"/>
              <a:t>М.А.Ткаченко, учитель русского языка и литературы « </a:t>
            </a:r>
            <a:r>
              <a:rPr lang="ru-RU" sz="1600" dirty="0" err="1" smtClean="0"/>
              <a:t>Усть-Катунская</a:t>
            </a:r>
            <a:r>
              <a:rPr lang="ru-RU" sz="1600" dirty="0" smtClean="0"/>
              <a:t> ООШ»,филиал МБОУ «</a:t>
            </a:r>
            <a:r>
              <a:rPr lang="ru-RU" sz="1600" dirty="0" err="1" smtClean="0"/>
              <a:t>Верх-Обская</a:t>
            </a:r>
            <a:r>
              <a:rPr lang="ru-RU" sz="1600" dirty="0" smtClean="0"/>
              <a:t> СОШ им. М.С. Евдокимова», Смоленский район</a:t>
            </a:r>
          </a:p>
          <a:p>
            <a:r>
              <a:rPr lang="ru-RU" sz="1600" dirty="0" smtClean="0"/>
              <a:t>О.А. </a:t>
            </a:r>
            <a:r>
              <a:rPr lang="ru-RU" sz="1600" dirty="0" err="1" smtClean="0"/>
              <a:t>Свиридюк</a:t>
            </a:r>
            <a:r>
              <a:rPr lang="ru-RU" sz="1600" dirty="0" smtClean="0"/>
              <a:t>, учитель истории и обществознания МБОУ «Первомайская СОШ», Павловский </a:t>
            </a:r>
            <a:r>
              <a:rPr lang="ru-RU" sz="1600" dirty="0" smtClean="0"/>
              <a:t>район</a:t>
            </a:r>
          </a:p>
          <a:p>
            <a:r>
              <a:rPr lang="ru-RU" sz="1600" dirty="0" smtClean="0"/>
              <a:t>Н.Н. Чистякова, учитель истории и обществознания МБОУ «Первомайская СОШ», Павловский </a:t>
            </a:r>
            <a:r>
              <a:rPr lang="ru-RU" sz="1600" dirty="0" smtClean="0"/>
              <a:t>район</a:t>
            </a:r>
            <a:endParaRPr lang="ru-RU" sz="1600" dirty="0" smtClean="0"/>
          </a:p>
          <a:p>
            <a:r>
              <a:rPr lang="ru-RU" sz="1600" dirty="0" smtClean="0"/>
              <a:t>Н.К. </a:t>
            </a:r>
            <a:r>
              <a:rPr lang="ru-RU" sz="1600" dirty="0" err="1" smtClean="0"/>
              <a:t>Эллерт</a:t>
            </a:r>
            <a:r>
              <a:rPr lang="ru-RU" sz="1600" dirty="0" smtClean="0"/>
              <a:t>, учитель истории и обществознания МБОУ«СОШ № 5», г. Бийск</a:t>
            </a:r>
          </a:p>
          <a:p>
            <a:r>
              <a:rPr lang="ru-RU" sz="1600" b="1" dirty="0" smtClean="0"/>
              <a:t> </a:t>
            </a:r>
            <a:endParaRPr lang="ru-RU" sz="1600" dirty="0"/>
          </a:p>
        </p:txBody>
      </p:sp>
      <p:pic>
        <p:nvPicPr>
          <p:cNvPr id="1027" name="Picture 3" descr="F:\Проект по финансовой грамотности\картинки\banknotes-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36" y="785794"/>
            <a:ext cx="3598327" cy="3143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14290"/>
            <a:ext cx="8229600" cy="1143000"/>
          </a:xfrm>
        </p:spPr>
        <p:txBody>
          <a:bodyPr/>
          <a:lstStyle/>
          <a:p>
            <a:pPr algn="ctr"/>
            <a:r>
              <a:rPr lang="ru-RU" dirty="0" smtClean="0"/>
              <a:t>Работа с видеосюжетом «Деньги»</a:t>
            </a:r>
            <a:endParaRPr lang="ru-RU" dirty="0"/>
          </a:p>
        </p:txBody>
      </p:sp>
      <p:pic>
        <p:nvPicPr>
          <p:cNvPr id="4" name="функции денег 5 мин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071563" y="1503363"/>
            <a:ext cx="6357937" cy="4768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сергей\Desktop\Моментальный снимок 1 (23.12.2016 15-05).png"/>
          <p:cNvPicPr>
            <a:picLocks noChangeAspect="1" noChangeArrowheads="1"/>
          </p:cNvPicPr>
          <p:nvPr/>
        </p:nvPicPr>
        <p:blipFill>
          <a:blip r:embed="rId2"/>
          <a:srcRect l="18310" t="18359" r="15669" b="18359"/>
          <a:stretch>
            <a:fillRect/>
          </a:stretch>
        </p:blipFill>
        <p:spPr bwMode="auto">
          <a:xfrm rot="928917">
            <a:off x="571472" y="4286256"/>
            <a:ext cx="1000132" cy="720095"/>
          </a:xfrm>
          <a:prstGeom prst="rect">
            <a:avLst/>
          </a:prstGeom>
          <a:noFill/>
        </p:spPr>
      </p:pic>
      <p:pic>
        <p:nvPicPr>
          <p:cNvPr id="1027" name="Picture 3" descr="C:\Users\сергей\Desktop\Моментальный снимок 3 (23.12.2016 15-07).png"/>
          <p:cNvPicPr>
            <a:picLocks noChangeAspect="1" noChangeArrowheads="1"/>
          </p:cNvPicPr>
          <p:nvPr/>
        </p:nvPicPr>
        <p:blipFill>
          <a:blip r:embed="rId3"/>
          <a:srcRect l="7746" t="14843" r="5105" b="14844"/>
          <a:stretch>
            <a:fillRect/>
          </a:stretch>
        </p:blipFill>
        <p:spPr bwMode="auto">
          <a:xfrm rot="20274349">
            <a:off x="500034" y="5429265"/>
            <a:ext cx="1143008" cy="692732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28596" y="500042"/>
            <a:ext cx="27284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1. средство обращения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643570" y="571480"/>
            <a:ext cx="27070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2. средство измерения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14282" y="3857628"/>
            <a:ext cx="27854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3.средство сбережения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143636" y="3714752"/>
            <a:ext cx="24284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4. средство платежа</a:t>
            </a:r>
            <a:endParaRPr lang="ru-RU" dirty="0"/>
          </a:p>
        </p:txBody>
      </p:sp>
      <p:pic>
        <p:nvPicPr>
          <p:cNvPr id="1029" name="Picture 5" descr="C:\Users\сергей\Desktop\Моментальный снимок 4 (23.12.2016 15-08).png"/>
          <p:cNvPicPr>
            <a:picLocks noChangeAspect="1" noChangeArrowheads="1"/>
          </p:cNvPicPr>
          <p:nvPr/>
        </p:nvPicPr>
        <p:blipFill>
          <a:blip r:embed="rId4"/>
          <a:srcRect l="18310" t="14843" r="13028" b="18359"/>
          <a:stretch>
            <a:fillRect/>
          </a:stretch>
        </p:blipFill>
        <p:spPr bwMode="auto">
          <a:xfrm rot="1443960">
            <a:off x="1870928" y="5448117"/>
            <a:ext cx="1065121" cy="665899"/>
          </a:xfrm>
          <a:prstGeom prst="rect">
            <a:avLst/>
          </a:prstGeom>
          <a:noFill/>
        </p:spPr>
      </p:pic>
      <p:pic>
        <p:nvPicPr>
          <p:cNvPr id="1030" name="Picture 6" descr="C:\Users\сергей\Desktop\Моментальный снимок 6 (23.12.2016 15-11).png"/>
          <p:cNvPicPr>
            <a:picLocks noChangeAspect="1" noChangeArrowheads="1"/>
          </p:cNvPicPr>
          <p:nvPr/>
        </p:nvPicPr>
        <p:blipFill>
          <a:blip r:embed="rId5"/>
          <a:srcRect l="5105" t="18359" r="5105" b="18359"/>
          <a:stretch>
            <a:fillRect/>
          </a:stretch>
        </p:blipFill>
        <p:spPr bwMode="auto">
          <a:xfrm rot="19887616">
            <a:off x="6786578" y="1142984"/>
            <a:ext cx="1484321" cy="785817"/>
          </a:xfrm>
          <a:prstGeom prst="rect">
            <a:avLst/>
          </a:prstGeom>
          <a:noFill/>
        </p:spPr>
      </p:pic>
      <p:pic>
        <p:nvPicPr>
          <p:cNvPr id="1032" name="Picture 8" descr="C:\Users\сергей\Desktop\Моментальный снимок 1 (23.12.2016 17-54).png"/>
          <p:cNvPicPr>
            <a:picLocks noChangeAspect="1" noChangeArrowheads="1"/>
          </p:cNvPicPr>
          <p:nvPr/>
        </p:nvPicPr>
        <p:blipFill>
          <a:blip r:embed="rId6"/>
          <a:srcRect l="7746" t="18359" r="13028" b="18359"/>
          <a:stretch>
            <a:fillRect/>
          </a:stretch>
        </p:blipFill>
        <p:spPr bwMode="auto">
          <a:xfrm rot="20274049">
            <a:off x="5314649" y="2432050"/>
            <a:ext cx="1309695" cy="785817"/>
          </a:xfrm>
          <a:prstGeom prst="rect">
            <a:avLst/>
          </a:prstGeom>
          <a:noFill/>
        </p:spPr>
      </p:pic>
      <p:pic>
        <p:nvPicPr>
          <p:cNvPr id="1033" name="Picture 9" descr="C:\Users\сергей\Desktop\Моментальный снимок 3 (23.12.2016 18-38).png"/>
          <p:cNvPicPr>
            <a:picLocks noChangeAspect="1" noChangeArrowheads="1"/>
          </p:cNvPicPr>
          <p:nvPr/>
        </p:nvPicPr>
        <p:blipFill>
          <a:blip r:embed="rId7"/>
          <a:srcRect l="5105" t="14843" r="5105" b="14844"/>
          <a:stretch>
            <a:fillRect/>
          </a:stretch>
        </p:blipFill>
        <p:spPr bwMode="auto">
          <a:xfrm>
            <a:off x="500034" y="1071546"/>
            <a:ext cx="1349486" cy="793815"/>
          </a:xfrm>
          <a:prstGeom prst="rect">
            <a:avLst/>
          </a:prstGeom>
          <a:noFill/>
        </p:spPr>
      </p:pic>
      <p:pic>
        <p:nvPicPr>
          <p:cNvPr id="1034" name="Picture 10" descr="C:\Users\сергей\Desktop\Моментальный снимок 4 (23.12.2016 18-39).png"/>
          <p:cNvPicPr>
            <a:picLocks noChangeAspect="1" noChangeArrowheads="1"/>
          </p:cNvPicPr>
          <p:nvPr/>
        </p:nvPicPr>
        <p:blipFill>
          <a:blip r:embed="rId8"/>
          <a:srcRect l="7746" t="18359" r="7746" b="18359"/>
          <a:stretch>
            <a:fillRect/>
          </a:stretch>
        </p:blipFill>
        <p:spPr bwMode="auto">
          <a:xfrm rot="21435181">
            <a:off x="2161308" y="1097409"/>
            <a:ext cx="1410385" cy="793342"/>
          </a:xfrm>
          <a:prstGeom prst="rect">
            <a:avLst/>
          </a:prstGeom>
          <a:noFill/>
        </p:spPr>
      </p:pic>
      <p:pic>
        <p:nvPicPr>
          <p:cNvPr id="1035" name="Picture 11" descr="C:\Users\сергей\Desktop\Моментальный снимок 5 (23.12.2016 18-40).png"/>
          <p:cNvPicPr>
            <a:picLocks noChangeAspect="1" noChangeArrowheads="1"/>
          </p:cNvPicPr>
          <p:nvPr/>
        </p:nvPicPr>
        <p:blipFill>
          <a:blip r:embed="rId9"/>
          <a:srcRect l="5105" t="18359" r="7746" b="14844"/>
          <a:stretch>
            <a:fillRect/>
          </a:stretch>
        </p:blipFill>
        <p:spPr bwMode="auto">
          <a:xfrm>
            <a:off x="500034" y="2714620"/>
            <a:ext cx="1304331" cy="750978"/>
          </a:xfrm>
          <a:prstGeom prst="rect">
            <a:avLst/>
          </a:prstGeom>
          <a:noFill/>
        </p:spPr>
      </p:pic>
      <p:pic>
        <p:nvPicPr>
          <p:cNvPr id="1036" name="Picture 12" descr="C:\Users\сергей\Desktop\Моментальный снимок 7 (23.12.2016 15-12).png"/>
          <p:cNvPicPr>
            <a:picLocks noChangeAspect="1" noChangeArrowheads="1"/>
          </p:cNvPicPr>
          <p:nvPr/>
        </p:nvPicPr>
        <p:blipFill>
          <a:blip r:embed="rId10"/>
          <a:srcRect l="10387" t="18359" r="5105" b="18359"/>
          <a:stretch>
            <a:fillRect/>
          </a:stretch>
        </p:blipFill>
        <p:spPr bwMode="auto">
          <a:xfrm>
            <a:off x="2500298" y="2714620"/>
            <a:ext cx="1338473" cy="752890"/>
          </a:xfrm>
          <a:prstGeom prst="rect">
            <a:avLst/>
          </a:prstGeom>
          <a:noFill/>
        </p:spPr>
      </p:pic>
      <p:pic>
        <p:nvPicPr>
          <p:cNvPr id="1037" name="Picture 13" descr="C:\Users\сергей\Desktop\Моментальный снимок 6 (23.12.2016 18-41).png"/>
          <p:cNvPicPr>
            <a:picLocks noChangeAspect="1" noChangeArrowheads="1"/>
          </p:cNvPicPr>
          <p:nvPr/>
        </p:nvPicPr>
        <p:blipFill>
          <a:blip r:embed="rId11"/>
          <a:srcRect l="7746" t="18359" r="10387" b="18359"/>
          <a:stretch>
            <a:fillRect/>
          </a:stretch>
        </p:blipFill>
        <p:spPr bwMode="auto">
          <a:xfrm>
            <a:off x="6143636" y="4214818"/>
            <a:ext cx="1143008" cy="663682"/>
          </a:xfrm>
          <a:prstGeom prst="rect">
            <a:avLst/>
          </a:prstGeom>
          <a:noFill/>
        </p:spPr>
      </p:pic>
      <p:pic>
        <p:nvPicPr>
          <p:cNvPr id="1038" name="Picture 14" descr="C:\Users\сергей\Desktop\Моментальный снимок 6 (23.12.2016 15-11).png"/>
          <p:cNvPicPr>
            <a:picLocks noChangeAspect="1" noChangeArrowheads="1"/>
          </p:cNvPicPr>
          <p:nvPr/>
        </p:nvPicPr>
        <p:blipFill>
          <a:blip r:embed="rId5"/>
          <a:srcRect l="5105" t="28906" r="42078" b="28906"/>
          <a:stretch>
            <a:fillRect/>
          </a:stretch>
        </p:blipFill>
        <p:spPr bwMode="auto">
          <a:xfrm>
            <a:off x="6786578" y="5000636"/>
            <a:ext cx="1214446" cy="728668"/>
          </a:xfrm>
          <a:prstGeom prst="rect">
            <a:avLst/>
          </a:prstGeom>
          <a:noFill/>
        </p:spPr>
      </p:pic>
      <p:pic>
        <p:nvPicPr>
          <p:cNvPr id="1039" name="Picture 15" descr="C:\Users\сергей\Desktop\Моментальный снимок 9 (23.12.2016 18-43).png"/>
          <p:cNvPicPr>
            <a:picLocks noChangeAspect="1" noChangeArrowheads="1"/>
          </p:cNvPicPr>
          <p:nvPr/>
        </p:nvPicPr>
        <p:blipFill>
          <a:blip r:embed="rId12"/>
          <a:srcRect l="10387" t="18359" r="5105" b="18359"/>
          <a:stretch>
            <a:fillRect/>
          </a:stretch>
        </p:blipFill>
        <p:spPr bwMode="auto">
          <a:xfrm>
            <a:off x="7429520" y="4214818"/>
            <a:ext cx="1071570" cy="602758"/>
          </a:xfrm>
          <a:prstGeom prst="rect">
            <a:avLst/>
          </a:prstGeom>
          <a:noFill/>
        </p:spPr>
      </p:pic>
      <p:pic>
        <p:nvPicPr>
          <p:cNvPr id="22" name="Picture 15" descr="C:\Users\сергей\Desktop\Моментальный снимок 9 (23.12.2016 18-43).png"/>
          <p:cNvPicPr>
            <a:picLocks noChangeAspect="1" noChangeArrowheads="1"/>
          </p:cNvPicPr>
          <p:nvPr/>
        </p:nvPicPr>
        <p:blipFill>
          <a:blip r:embed="rId12"/>
          <a:srcRect l="10387" t="18359" r="5105" b="18359"/>
          <a:stretch>
            <a:fillRect/>
          </a:stretch>
        </p:blipFill>
        <p:spPr bwMode="auto">
          <a:xfrm rot="20259162">
            <a:off x="1863285" y="4371141"/>
            <a:ext cx="1281028" cy="659994"/>
          </a:xfrm>
          <a:prstGeom prst="rect">
            <a:avLst/>
          </a:prstGeom>
          <a:noFill/>
        </p:spPr>
      </p:pic>
      <p:pic>
        <p:nvPicPr>
          <p:cNvPr id="23" name="Picture 15" descr="C:\Users\сергей\Desktop\Моментальный снимок 9 (23.12.2016 18-43).png"/>
          <p:cNvPicPr>
            <a:picLocks noChangeAspect="1" noChangeArrowheads="1"/>
          </p:cNvPicPr>
          <p:nvPr/>
        </p:nvPicPr>
        <p:blipFill>
          <a:blip r:embed="rId12"/>
          <a:srcRect l="10387" t="18359" r="5105" b="18359"/>
          <a:stretch>
            <a:fillRect/>
          </a:stretch>
        </p:blipFill>
        <p:spPr bwMode="auto">
          <a:xfrm>
            <a:off x="1500166" y="1928802"/>
            <a:ext cx="1270009" cy="714380"/>
          </a:xfrm>
          <a:prstGeom prst="rect">
            <a:avLst/>
          </a:prstGeom>
          <a:noFill/>
        </p:spPr>
      </p:pic>
      <p:pic>
        <p:nvPicPr>
          <p:cNvPr id="1040" name="Picture 16" descr="C:\Users\сергей\Desktop\Моментальный снимок 8 (23.12.2016 18-42).png"/>
          <p:cNvPicPr>
            <a:picLocks noChangeAspect="1" noChangeArrowheads="1"/>
          </p:cNvPicPr>
          <p:nvPr/>
        </p:nvPicPr>
        <p:blipFill>
          <a:blip r:embed="rId13"/>
          <a:srcRect l="7746" t="18359" r="5105" b="18359"/>
          <a:stretch>
            <a:fillRect/>
          </a:stretch>
        </p:blipFill>
        <p:spPr bwMode="auto">
          <a:xfrm rot="1199976">
            <a:off x="5286380" y="1285860"/>
            <a:ext cx="1285884" cy="701392"/>
          </a:xfrm>
          <a:prstGeom prst="rect">
            <a:avLst/>
          </a:prstGeom>
          <a:noFill/>
        </p:spPr>
      </p:pic>
      <p:pic>
        <p:nvPicPr>
          <p:cNvPr id="1041" name="Picture 17" descr="C:\Users\сергей\Desktop\Моментальный снимок 9 (23.12.2016 15-14).png"/>
          <p:cNvPicPr>
            <a:picLocks noChangeAspect="1" noChangeArrowheads="1"/>
          </p:cNvPicPr>
          <p:nvPr/>
        </p:nvPicPr>
        <p:blipFill>
          <a:blip r:embed="rId14"/>
          <a:srcRect l="5116" t="11337" r="10396" b="18366"/>
          <a:stretch>
            <a:fillRect/>
          </a:stretch>
        </p:blipFill>
        <p:spPr bwMode="auto">
          <a:xfrm rot="1075089">
            <a:off x="6865285" y="2395035"/>
            <a:ext cx="1285884" cy="714379"/>
          </a:xfrm>
          <a:prstGeom prst="rect">
            <a:avLst/>
          </a:prstGeom>
          <a:noFill/>
        </p:spPr>
      </p:pic>
      <p:sp>
        <p:nvSpPr>
          <p:cNvPr id="26" name="Заголовок 1"/>
          <p:cNvSpPr txBox="1">
            <a:spLocks/>
          </p:cNvSpPr>
          <p:nvPr/>
        </p:nvSpPr>
        <p:spPr>
          <a:xfrm>
            <a:off x="285720" y="0"/>
            <a:ext cx="6357982" cy="500042"/>
          </a:xfrm>
          <a:prstGeom prst="rect">
            <a:avLst/>
          </a:prstGeom>
        </p:spPr>
        <p:txBody>
          <a:bodyPr vert="horz" lIns="0" rIns="0" bIns="0" anchor="b">
            <a:normAutofit fontScale="67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5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 Подведем итоги: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2"/>
            <a:ext cx="8553480" cy="4525963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1) Что такое деньги</a:t>
            </a:r>
          </a:p>
          <a:p>
            <a:pPr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      </a:t>
            </a:r>
          </a:p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2) Функции денег</a:t>
            </a:r>
          </a:p>
          <a:p>
            <a:pPr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      </a:t>
            </a:r>
          </a:p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3) Виды денег</a:t>
            </a:r>
          </a:p>
          <a:p>
            <a:pPr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      </a:t>
            </a:r>
          </a:p>
          <a:p>
            <a:pPr algn="ctr">
              <a:buNone/>
            </a:pP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204864"/>
            <a:ext cx="2432050" cy="1811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039404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Проблемный вопрос?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Отвечаем на вопрос </a:t>
            </a:r>
          </a:p>
          <a:p>
            <a:pPr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Порванные купюры 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являются деньгами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и их можно обменять на новые в любом банке. Главное, чтобы от старой купюры сохранилось  не менее 55% площади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      рефлексия: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554162"/>
            <a:ext cx="8784976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Со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всеми ли вопросами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мы справились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да, то насколько были эффективны способы достижения целей урока?</a:t>
            </a:r>
          </a:p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нет, то почему?</a:t>
            </a:r>
          </a:p>
          <a:p>
            <a:pPr algn="ctr">
              <a:buNone/>
            </a:pP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24828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Домашнее задание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выбору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Семейный совет: выбрать вопрос для обсуждения из учебника стр.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23</a:t>
            </a:r>
          </a:p>
          <a:p>
            <a:pPr marL="0" indent="0">
              <a:buNone/>
            </a:pP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Мини-исследование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теме «Виды денег в моей семье»</a:t>
            </a:r>
          </a:p>
        </p:txBody>
      </p:sp>
    </p:spTree>
    <p:extLst>
      <p:ext uri="{BB962C8B-B14F-4D97-AF65-F5344CB8AC3E}">
        <p14:creationId xmlns="" xmlns:p14="http://schemas.microsoft.com/office/powerpoint/2010/main" val="457543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Проблемная ситуация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357298"/>
            <a:ext cx="8624918" cy="5143536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b="1" dirty="0" smtClean="0"/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Что делать в такой ситуации?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Представим, что родители оставили вам деньги купить продукты (по списку) на свой день рождения, который состоится в ближайшее воскресенье. Все гости уже приглашены, и сценарий праздника придуман.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Но, пока вы собирались в магазин, ваш пёс Бобик забрался на диван и разорвал все до одной купюры, от которых остались одни клочки!!! 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Вопрос?</a:t>
            </a:r>
          </a:p>
          <a:p>
            <a:pPr>
              <a:buNone/>
            </a:pP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То, что осталось, это просто клочки бумаги или всё ещё  деньги? </a:t>
            </a:r>
            <a:endParaRPr lang="ru-RU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  Цель: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ЧТО?</a:t>
            </a:r>
          </a:p>
          <a:p>
            <a:pPr algn="ctr"/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КАК?</a:t>
            </a:r>
          </a:p>
          <a:p>
            <a:pPr algn="ctr"/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ЗАЧЕМ?</a:t>
            </a:r>
          </a:p>
          <a:p>
            <a:pPr algn="ctr"/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ДЛЯ ЧЕГО?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F:\Проект по финансовой грамотности\картинки\vopros 1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2357430"/>
            <a:ext cx="2786082" cy="28026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             план: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2"/>
            <a:ext cx="8553480" cy="4525963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1) Что такое деньги</a:t>
            </a:r>
          </a:p>
          <a:p>
            <a:pPr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      (словарь, учебник)</a:t>
            </a:r>
          </a:p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2) Функции денег</a:t>
            </a:r>
          </a:p>
          <a:p>
            <a:pPr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      (учебник)</a:t>
            </a:r>
          </a:p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3) Виды денег</a:t>
            </a:r>
          </a:p>
          <a:p>
            <a:pPr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      (учебник, интернет-ресурс)</a:t>
            </a:r>
          </a:p>
          <a:p>
            <a:pPr algn="ctr">
              <a:buNone/>
            </a:pP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204864"/>
            <a:ext cx="2432050" cy="1811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0"/>
            <a:ext cx="8229600" cy="1143000"/>
          </a:xfrm>
        </p:spPr>
        <p:txBody>
          <a:bodyPr/>
          <a:lstStyle/>
          <a:p>
            <a:pPr algn="ctr"/>
            <a:r>
              <a:rPr lang="ru-RU" dirty="0" smtClean="0"/>
              <a:t>Работа в группах</a:t>
            </a:r>
            <a:endParaRPr lang="ru-RU" dirty="0"/>
          </a:p>
        </p:txBody>
      </p:sp>
      <p:pic>
        <p:nvPicPr>
          <p:cNvPr id="4" name="Picture 2" descr="F:\Проект по финансовой грамотности\картинки\group_meeting_puzzle_final_step_1600_clr-1024x70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142984"/>
            <a:ext cx="5929354" cy="4076431"/>
          </a:xfrm>
          <a:prstGeom prst="rect">
            <a:avLst/>
          </a:prstGeom>
          <a:noFill/>
        </p:spPr>
      </p:pic>
      <p:pic>
        <p:nvPicPr>
          <p:cNvPr id="8194" name="Рисунок 3" descr="5834b15f8c3211588dd4dd56"/>
          <p:cNvPicPr>
            <a:picLocks noChangeAspect="1" noChangeArrowheads="1"/>
          </p:cNvPicPr>
          <p:nvPr/>
        </p:nvPicPr>
        <p:blipFill>
          <a:blip r:embed="rId3" cstate="print"/>
          <a:srcRect l="7071" t="4523" r="7071" b="11057"/>
          <a:stretch>
            <a:fillRect/>
          </a:stretch>
        </p:blipFill>
        <p:spPr bwMode="auto">
          <a:xfrm>
            <a:off x="1000100" y="5143512"/>
            <a:ext cx="1285884" cy="1266302"/>
          </a:xfrm>
          <a:prstGeom prst="rect">
            <a:avLst/>
          </a:prstGeom>
          <a:noFill/>
        </p:spPr>
      </p:pic>
      <p:pic>
        <p:nvPicPr>
          <p:cNvPr id="8193" name="Рисунок 5" descr="MasterCard"/>
          <p:cNvPicPr>
            <a:picLocks noChangeAspect="1" noChangeArrowheads="1"/>
          </p:cNvPicPr>
          <p:nvPr/>
        </p:nvPicPr>
        <p:blipFill>
          <a:blip r:embed="rId4"/>
          <a:srcRect l="3780" t="2362" r="3671" b="2083"/>
          <a:stretch>
            <a:fillRect/>
          </a:stretch>
        </p:blipFill>
        <p:spPr bwMode="auto">
          <a:xfrm rot="16200000">
            <a:off x="7040624" y="4818028"/>
            <a:ext cx="1401667" cy="2195510"/>
          </a:xfrm>
          <a:prstGeom prst="rect">
            <a:avLst/>
          </a:prstGeom>
          <a:noFill/>
        </p:spPr>
      </p:pic>
      <p:pic>
        <p:nvPicPr>
          <p:cNvPr id="8195" name="Рисунок 4" descr="a7f14be8d47d53b798a09cd2198a2330"/>
          <p:cNvPicPr>
            <a:picLocks noChangeAspect="1" noChangeArrowheads="1"/>
          </p:cNvPicPr>
          <p:nvPr/>
        </p:nvPicPr>
        <p:blipFill>
          <a:blip r:embed="rId5"/>
          <a:srcRect l="5731" t="4594" r="5373" b="2885"/>
          <a:stretch>
            <a:fillRect/>
          </a:stretch>
        </p:blipFill>
        <p:spPr bwMode="auto">
          <a:xfrm rot="5400000">
            <a:off x="3905692" y="4666812"/>
            <a:ext cx="1229241" cy="24683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86050" y="2000240"/>
            <a:ext cx="607223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                        </a:t>
            </a:r>
            <a:endParaRPr lang="ru-RU" sz="4000" b="1" dirty="0" smtClean="0">
              <a:solidFill>
                <a:srgbClr val="FF0000"/>
              </a:solidFill>
            </a:endParaRPr>
          </a:p>
          <a:p>
            <a:pPr algn="ctr"/>
            <a:endParaRPr lang="ru-RU" sz="4000" b="1" dirty="0" smtClean="0">
              <a:solidFill>
                <a:srgbClr val="FF0000"/>
              </a:solidFill>
            </a:endParaRPr>
          </a:p>
          <a:p>
            <a:pPr algn="ctr"/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8596" y="2143116"/>
            <a:ext cx="8501122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Работа со словарем: </a:t>
            </a:r>
          </a:p>
          <a:p>
            <a:pPr>
              <a:buFontTx/>
              <a:buChar char="-"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найдите значение слова - деньги</a:t>
            </a:r>
          </a:p>
          <a:p>
            <a:pPr lvl="0">
              <a:buFontTx/>
              <a:buChar char="-"/>
            </a:pPr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попробуйте дать определение понятию «Деньги»</a:t>
            </a:r>
          </a:p>
          <a:p>
            <a:pPr>
              <a:buFontTx/>
              <a:buChar char="-"/>
            </a:pPr>
            <a:endParaRPr lang="ru-RU" sz="2800" b="1" dirty="0"/>
          </a:p>
        </p:txBody>
      </p:sp>
      <p:pic>
        <p:nvPicPr>
          <p:cNvPr id="2050" name="Picture 2" descr="F:\Проект по финансовой грамотности\картинки\17898144-3D-People-with-Question-Mark-on-White-Background-Stock-Phot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93273" y="4149080"/>
            <a:ext cx="2357454" cy="2357454"/>
          </a:xfrm>
          <a:prstGeom prst="rect">
            <a:avLst/>
          </a:prstGeom>
          <a:noFill/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0" y="0"/>
            <a:ext cx="9144000" cy="105273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0" rIns="0" bIns="0" anchor="b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ru-RU" sz="5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57158" y="1500174"/>
            <a:ext cx="250527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ПАЗЛ № 1</a:t>
            </a:r>
            <a:r>
              <a:rPr lang="ru-RU" sz="3200" b="1" dirty="0" smtClean="0"/>
              <a:t> </a:t>
            </a:r>
            <a:endParaRPr lang="ru-RU" sz="32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7820" y="274489"/>
            <a:ext cx="1810460" cy="1810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86050" y="2000240"/>
            <a:ext cx="607223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                        </a:t>
            </a:r>
            <a:endParaRPr lang="ru-RU" sz="4000" b="1" dirty="0" smtClean="0">
              <a:solidFill>
                <a:srgbClr val="FF0000"/>
              </a:solidFill>
            </a:endParaRPr>
          </a:p>
          <a:p>
            <a:pPr algn="ctr"/>
            <a:endParaRPr lang="ru-RU" sz="4000" b="1" dirty="0" smtClean="0">
              <a:solidFill>
                <a:srgbClr val="FF0000"/>
              </a:solidFill>
            </a:endParaRPr>
          </a:p>
          <a:p>
            <a:pPr algn="ctr"/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8596" y="2143116"/>
            <a:ext cx="8501122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Работа с текстом учебника стр. 15-17: </a:t>
            </a:r>
          </a:p>
          <a:p>
            <a:pPr>
              <a:buFontTx/>
              <a:buChar char="-"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определите функции денег</a:t>
            </a:r>
          </a:p>
          <a:p>
            <a:pPr lvl="0">
              <a:buFontTx/>
              <a:buChar char="-"/>
            </a:pPr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представьте работу в виде схемы</a:t>
            </a:r>
          </a:p>
          <a:p>
            <a:pPr lvl="0">
              <a:buFontTx/>
              <a:buChar char="-"/>
            </a:pPr>
            <a:endParaRPr lang="ru-RU" sz="3600" b="1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endParaRPr lang="ru-RU" sz="2800" b="1" dirty="0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0" y="0"/>
            <a:ext cx="9144000" cy="50004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0" rIns="0" bIns="0" anchor="b">
            <a:normAutofit fontScale="6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5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57158" y="1500174"/>
            <a:ext cx="250527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ПАЗЛ № 2</a:t>
            </a:r>
            <a:r>
              <a:rPr lang="ru-RU" sz="3200" b="1" dirty="0" smtClean="0"/>
              <a:t> </a:t>
            </a:r>
            <a:endParaRPr lang="ru-RU" sz="32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9554" y="250021"/>
            <a:ext cx="1811337" cy="1811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4869" y="4226282"/>
            <a:ext cx="2114261" cy="2122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86050" y="2000240"/>
            <a:ext cx="607223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                        </a:t>
            </a:r>
            <a:endParaRPr lang="ru-RU" sz="4000" b="1" dirty="0" smtClean="0">
              <a:solidFill>
                <a:srgbClr val="FF0000"/>
              </a:solidFill>
            </a:endParaRPr>
          </a:p>
          <a:p>
            <a:pPr algn="ctr"/>
            <a:endParaRPr lang="ru-RU" sz="4000" b="1" dirty="0" smtClean="0">
              <a:solidFill>
                <a:srgbClr val="FF0000"/>
              </a:solidFill>
            </a:endParaRPr>
          </a:p>
          <a:p>
            <a:pPr algn="ctr"/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8596" y="2143116"/>
            <a:ext cx="8501122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Работа с текстом учебника стр. 17-19,  с интернет- ресурсом</a:t>
            </a:r>
          </a:p>
          <a:p>
            <a:pPr>
              <a:buFontTx/>
              <a:buChar char="-"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определите виды денег</a:t>
            </a:r>
          </a:p>
          <a:p>
            <a:pPr>
              <a:buFontTx/>
              <a:buChar char="-"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представьте работу в виде кластера</a:t>
            </a:r>
          </a:p>
          <a:p>
            <a:pPr>
              <a:buFontTx/>
              <a:buChar char="-"/>
            </a:pPr>
            <a:endParaRPr lang="ru-RU" sz="2800" b="1" dirty="0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0" y="0"/>
            <a:ext cx="9144000" cy="50004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0" rIns="0" bIns="0" anchor="b">
            <a:normAutofit fontScale="6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5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57158" y="1500174"/>
            <a:ext cx="250527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ПАЗЛ № 3</a:t>
            </a:r>
            <a:r>
              <a:rPr lang="ru-RU" sz="3200" b="1" dirty="0" smtClean="0"/>
              <a:t> </a:t>
            </a:r>
            <a:endParaRPr lang="ru-RU" sz="32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9957" y="4509120"/>
            <a:ext cx="2438400" cy="200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6943" y="250021"/>
            <a:ext cx="1811337" cy="1811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Критерии оценивания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2"/>
            <a:ext cx="8587680" cy="4525963"/>
          </a:xfrm>
        </p:spPr>
        <p:txBody>
          <a:bodyPr>
            <a:normAutofit/>
          </a:bodyPr>
          <a:lstStyle/>
          <a:p>
            <a:pPr>
              <a:lnSpc>
                <a:spcPct val="114000"/>
              </a:lnSpc>
              <a:spcBef>
                <a:spcPts val="0"/>
              </a:spcBef>
            </a:pP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Раскрытие содержания задания</a:t>
            </a:r>
          </a:p>
          <a:p>
            <a:pPr>
              <a:lnSpc>
                <a:spcPct val="114000"/>
              </a:lnSpc>
              <a:spcBef>
                <a:spcPts val="0"/>
              </a:spcBef>
            </a:pP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Оформление задания</a:t>
            </a:r>
          </a:p>
          <a:p>
            <a:pPr>
              <a:lnSpc>
                <a:spcPct val="114000"/>
              </a:lnSpc>
              <a:spcBef>
                <a:spcPts val="0"/>
              </a:spcBef>
            </a:pP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Защита работы</a:t>
            </a:r>
          </a:p>
          <a:p>
            <a:pPr>
              <a:lnSpc>
                <a:spcPct val="114000"/>
              </a:lnSpc>
              <a:spcBef>
                <a:spcPts val="0"/>
              </a:spcBef>
            </a:pP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Участие в дискуссии при обсуждении работ других групп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959</TotalTime>
  <Words>462</Words>
  <Application>Microsoft Office PowerPoint</Application>
  <PresentationFormat>Экран (4:3)</PresentationFormat>
  <Paragraphs>77</Paragraphs>
  <Slides>15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Трек</vt:lpstr>
      <vt:lpstr>        «Деньги: что это такое» </vt:lpstr>
      <vt:lpstr>Проблемная ситуация</vt:lpstr>
      <vt:lpstr>  Цель:</vt:lpstr>
      <vt:lpstr>                                план:</vt:lpstr>
      <vt:lpstr>Работа в группах</vt:lpstr>
      <vt:lpstr>Слайд 6</vt:lpstr>
      <vt:lpstr>Слайд 7</vt:lpstr>
      <vt:lpstr>Слайд 8</vt:lpstr>
      <vt:lpstr>Критерии оценивания </vt:lpstr>
      <vt:lpstr>Работа с видеосюжетом «Деньги»</vt:lpstr>
      <vt:lpstr>Слайд 11</vt:lpstr>
      <vt:lpstr> Подведем итоги:</vt:lpstr>
      <vt:lpstr>Проблемный вопрос?</vt:lpstr>
      <vt:lpstr>                         рефлексия:</vt:lpstr>
      <vt:lpstr>Домашнее задание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акипкро</dc:creator>
  <cp:lastModifiedBy>ks</cp:lastModifiedBy>
  <cp:revision>109</cp:revision>
  <dcterms:created xsi:type="dcterms:W3CDTF">2016-11-23T05:06:40Z</dcterms:created>
  <dcterms:modified xsi:type="dcterms:W3CDTF">2017-02-11T01:59:13Z</dcterms:modified>
</cp:coreProperties>
</file>