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79" r:id="rId4"/>
    <p:sldId id="256" r:id="rId5"/>
    <p:sldId id="260" r:id="rId6"/>
    <p:sldId id="263" r:id="rId7"/>
    <p:sldId id="264" r:id="rId8"/>
    <p:sldId id="265" r:id="rId9"/>
    <p:sldId id="272" r:id="rId10"/>
    <p:sldId id="271" r:id="rId11"/>
    <p:sldId id="274" r:id="rId12"/>
    <p:sldId id="275" r:id="rId13"/>
    <p:sldId id="276" r:id="rId14"/>
    <p:sldId id="277" r:id="rId15"/>
    <p:sldId id="278" r:id="rId16"/>
    <p:sldId id="270" r:id="rId17"/>
    <p:sldId id="280" r:id="rId18"/>
    <p:sldId id="268" r:id="rId19"/>
    <p:sldId id="269" r:id="rId2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1BBF7-A240-4837-95B3-A50445A0D604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79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92B46-52BC-46F7-A736-83AF8593DC4C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19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381E8-811E-4889-8FAB-C6C81813613B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919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F46DE-F199-4FD8-A362-42EA70AFCEF9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13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F9B40-6A56-4325-AAD9-D2E7AB330946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587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C8FF1-C6B7-43D8-86E4-BF25C7474829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323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F3BD2-6487-4421-8908-26916D8A3A73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515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F716A-EBE5-4C16-BB99-C0572B0730B1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02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74585-0BF8-4EEB-A515-10365492BA32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544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6A499-4BD3-4987-9546-A7C85B0D8E13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766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5597F-7EDD-4CD0-8125-3646D0B398C2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300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1BBF7-A240-4837-95B3-A50445A0D604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471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92B46-52BC-46F7-A736-83AF8593DC4C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92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381E8-811E-4889-8FAB-C6C81813613B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9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F46DE-F199-4FD8-A362-42EA70AFCEF9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882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F9B40-6A56-4325-AAD9-D2E7AB330946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937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C8FF1-C6B7-43D8-86E4-BF25C7474829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2540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F3BD2-6487-4421-8908-26916D8A3A73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1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F716A-EBE5-4C16-BB99-C0572B0730B1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40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74585-0BF8-4EEB-A515-10365492BA32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8146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6A499-4BD3-4987-9546-A7C85B0D8E13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784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5597F-7EDD-4CD0-8125-3646D0B398C2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6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931E1C-9D55-44DE-9142-924DC50A6230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9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931E1C-9D55-44DE-9142-924DC50A6230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0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ru-RU" sz="2400" dirty="0" smtClean="0">
                <a:latin typeface="Monotype Corsiva" pitchFamily="66" charset="0"/>
              </a:rPr>
              <a:t>КГБУДПО «Алтайский краевой институт повышения квалификации работников образования»</a:t>
            </a:r>
            <a:endParaRPr lang="ru-RU" sz="2400" dirty="0"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857364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u="sng" dirty="0" smtClean="0">
                <a:latin typeface="Monotype Corsiva" pitchFamily="66" charset="0"/>
              </a:rPr>
              <a:t>КАКИЕ  БЫВАЮТ ФИНАНСОВЫЕ  РИСКИ</a:t>
            </a:r>
            <a:endParaRPr lang="ru-RU" sz="4800" b="1" i="1" u="sng" dirty="0">
              <a:latin typeface="Monotype Corsiva" pitchFamily="66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86050" y="3500438"/>
            <a:ext cx="614366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Авторы: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Беляева  Татьяна  Николаевна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истории и обществознания МБОУ «Гимназия  № 79»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Протасова Светлана  Михайловна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учитель биологии МБОУ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Чарышская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СОШ»</a:t>
            </a:r>
          </a:p>
          <a:p>
            <a:pPr eaLnBrk="0" hangingPunct="0"/>
            <a:r>
              <a:rPr lang="ru-RU" sz="2000" b="1" dirty="0" err="1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Роева</a:t>
            </a:r>
            <a:r>
              <a:rPr lang="ru-RU" sz="2000" b="1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u-RU" sz="2000" b="1" dirty="0" err="1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Нурия</a:t>
            </a:r>
            <a:r>
              <a:rPr lang="ru-RU" sz="2000" b="1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Идиатуловна</a:t>
            </a:r>
            <a:r>
              <a:rPr lang="ru-RU" sz="2000" b="1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,</a:t>
            </a:r>
            <a:r>
              <a:rPr lang="ru-RU" sz="2000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математики МБОУ «Гимназия № 79»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5715016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Monotype Corsiva" pitchFamily="66" charset="0"/>
              </a:rPr>
              <a:t>Барнаул</a:t>
            </a:r>
          </a:p>
          <a:p>
            <a:pPr algn="ctr"/>
            <a:r>
              <a:rPr lang="ru-RU" dirty="0" smtClean="0">
                <a:latin typeface="Monotype Corsiva" pitchFamily="66" charset="0"/>
              </a:rPr>
              <a:t>2017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«Если ученик в школе не научился сам ничего творить, то и в жизни он всегд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0"/>
            <a:ext cx="8072462" cy="6072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оссенс - ассоциативная головоломка нового поколения. Слово «кроссенс» означ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0"/>
            <a:ext cx="800102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Журнал «Наука и жизнь» 2002 год Сергей Федин Владимир Бусленко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0"/>
            <a:ext cx="8001024" cy="67151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/>
          <p:cNvSpPr/>
          <p:nvPr/>
        </p:nvSpPr>
        <p:spPr>
          <a:xfrm>
            <a:off x="1285852" y="4857760"/>
            <a:ext cx="2500330" cy="92869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Владимир </a:t>
            </a:r>
            <a:r>
              <a:rPr lang="ru-RU" sz="2400" b="1" dirty="0" err="1" smtClean="0">
                <a:solidFill>
                  <a:schemeClr val="tx1"/>
                </a:solidFill>
              </a:rPr>
              <a:t>Бусленко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ds02.infourok.ru/uploads/ex/0449/00076ad0-ca1f8d80/310/img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26" y="571480"/>
            <a:ext cx="3168000" cy="252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643042" y="3500439"/>
          <a:ext cx="6096000" cy="1932399"/>
        </p:xfrm>
        <a:graphic>
          <a:graphicData uri="http://schemas.openxmlformats.org/drawingml/2006/table">
            <a:tbl>
              <a:tblPr/>
              <a:tblGrid>
                <a:gridCol w="1989260"/>
                <a:gridCol w="2359125"/>
                <a:gridCol w="1747615"/>
              </a:tblGrid>
              <a:tr h="64413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413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413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53" name="Прямая со стрелкой 9"/>
          <p:cNvSpPr>
            <a:spLocks noChangeShapeType="1"/>
          </p:cNvSpPr>
          <p:nvPr/>
        </p:nvSpPr>
        <p:spPr bwMode="auto">
          <a:xfrm flipV="1">
            <a:off x="3143240" y="3929066"/>
            <a:ext cx="3457575" cy="285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579B8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Прямая со стрелкой 10"/>
          <p:cNvSpPr>
            <a:spLocks noChangeShapeType="1"/>
          </p:cNvSpPr>
          <p:nvPr/>
        </p:nvSpPr>
        <p:spPr bwMode="auto">
          <a:xfrm rot="5400000">
            <a:off x="6023619" y="4477711"/>
            <a:ext cx="1143008" cy="45719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Прямая со стрелкой 11"/>
          <p:cNvSpPr>
            <a:spLocks noChangeShapeType="1"/>
          </p:cNvSpPr>
          <p:nvPr/>
        </p:nvSpPr>
        <p:spPr bwMode="auto">
          <a:xfrm rot="10800000">
            <a:off x="3071802" y="5072074"/>
            <a:ext cx="3457575" cy="0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Прямая со стрелкой 12"/>
          <p:cNvSpPr>
            <a:spLocks noChangeShapeType="1"/>
          </p:cNvSpPr>
          <p:nvPr/>
        </p:nvSpPr>
        <p:spPr bwMode="auto">
          <a:xfrm rot="16200000" flipV="1">
            <a:off x="2760811" y="4765842"/>
            <a:ext cx="576264" cy="45719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Прямая со стрелкой 13"/>
          <p:cNvSpPr>
            <a:spLocks noChangeShapeType="1"/>
          </p:cNvSpPr>
          <p:nvPr/>
        </p:nvSpPr>
        <p:spPr bwMode="auto">
          <a:xfrm>
            <a:off x="3000364" y="4500570"/>
            <a:ext cx="1285875" cy="0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22251"/>
            <a:ext cx="7198568" cy="5391978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258888" y="115889"/>
            <a:ext cx="7772400" cy="864840"/>
          </a:xfrm>
        </p:spPr>
        <p:txBody>
          <a:bodyPr/>
          <a:lstStyle/>
          <a:p>
            <a:r>
              <a:rPr lang="ru-RU" b="1" i="1" dirty="0" smtClean="0">
                <a:latin typeface="Monotype Corsiva" panose="03010101010201010101" pitchFamily="66" charset="0"/>
              </a:rPr>
              <a:t>Проверь себя! Поверь в себя!!!</a:t>
            </a:r>
            <a:endParaRPr lang="ru-RU" b="1" i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0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Monotype Corsiva" panose="03010101010201010101" pitchFamily="66" charset="0"/>
              </a:rPr>
              <a:t>Ключ к тесту</a:t>
            </a:r>
            <a:endParaRPr lang="ru-RU" b="1" i="1" dirty="0">
              <a:latin typeface="Monotype Corsiva" panose="03010101010201010101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335" y="388938"/>
            <a:ext cx="2219325" cy="2057400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727754"/>
              </p:ext>
            </p:extLst>
          </p:nvPr>
        </p:nvGraphicFramePr>
        <p:xfrm>
          <a:off x="1259632" y="2708920"/>
          <a:ext cx="7632848" cy="1728192"/>
        </p:xfrm>
        <a:graphic>
          <a:graphicData uri="http://schemas.openxmlformats.org/drawingml/2006/table">
            <a:tbl>
              <a:tblPr firstRow="1" firstCol="1" bandRow="1"/>
              <a:tblGrid>
                <a:gridCol w="873209"/>
                <a:gridCol w="904140"/>
                <a:gridCol w="1011210"/>
                <a:gridCol w="1012003"/>
                <a:gridCol w="1012003"/>
                <a:gridCol w="904140"/>
                <a:gridCol w="1012003"/>
                <a:gridCol w="904140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3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29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45" y="532002"/>
            <a:ext cx="7938655" cy="613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45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"/>
            <a:ext cx="8244408" cy="980728"/>
          </a:xfrm>
        </p:spPr>
        <p:txBody>
          <a:bodyPr/>
          <a:lstStyle/>
          <a:p>
            <a:r>
              <a:rPr lang="ru-RU" b="1" i="1" dirty="0" smtClean="0">
                <a:latin typeface="Monotype Corsiva" panose="03010101010201010101" pitchFamily="66" charset="0"/>
              </a:rPr>
              <a:t>Создание кластера по теме занятия</a:t>
            </a:r>
            <a:endParaRPr lang="ru-RU" b="1" i="1" dirty="0"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7704" y="1162116"/>
            <a:ext cx="5688631" cy="568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9881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203848" y="1268760"/>
            <a:ext cx="5544989" cy="2808312"/>
          </a:xfrm>
          <a:solidFill>
            <a:schemeClr val="bg1"/>
          </a:solidFill>
        </p:spPr>
        <p:txBody>
          <a:bodyPr/>
          <a:lstStyle/>
          <a:p>
            <a:r>
              <a:rPr lang="ru-RU" sz="2400" b="1" dirty="0" smtClean="0"/>
              <a:t>Я </a:t>
            </a:r>
            <a:r>
              <a:rPr lang="ru-RU" sz="2400" b="1" dirty="0"/>
              <a:t>прошла не одну – много разных дорог 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И над пропастью шла не подумав о </a:t>
            </a:r>
            <a:r>
              <a:rPr lang="ru-RU" sz="2400" b="1" dirty="0" smtClean="0"/>
              <a:t>риске</a:t>
            </a:r>
            <a:r>
              <a:rPr lang="ru-RU" sz="2400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Поняла я, что мир и </a:t>
            </a:r>
            <a:r>
              <a:rPr lang="ru-RU" sz="2400" b="1" dirty="0" smtClean="0"/>
              <a:t>красив, </a:t>
            </a:r>
            <a:r>
              <a:rPr lang="ru-RU" sz="2400" b="1" dirty="0"/>
              <a:t>и жесток,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А у счастья не взять гарантийной расписки</a:t>
            </a:r>
            <a:r>
              <a:rPr lang="ru-RU" sz="2400" b="1" dirty="0" smtClean="0"/>
              <a:t>!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5080" y="1501173"/>
            <a:ext cx="8229600" cy="2304256"/>
          </a:xfrm>
        </p:spPr>
        <p:txBody>
          <a:bodyPr/>
          <a:lstStyle/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задание: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внимательно прочитайте задачи и подумайте с какими рисками встретились наши субъекты экономических отношений?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200751" cy="2913099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250" y="4041055"/>
            <a:ext cx="2515639" cy="24418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996952"/>
            <a:ext cx="6550496" cy="1470025"/>
          </a:xfrm>
        </p:spPr>
        <p:txBody>
          <a:bodyPr/>
          <a:lstStyle/>
          <a:p>
            <a:pPr algn="l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*Что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объединяет данные задачи по рискам?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Сможете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вы сформулировать тему нашего занятия?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*Как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думаете, о чем сегодня пойдет речь?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*Какие учебные задачи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должны решить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*Какие цели вы поставите перед собой на сегодняшнее занятие?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8228512" cy="720080"/>
          </a:xfrm>
        </p:spPr>
        <p:txBody>
          <a:bodyPr/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Тема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: </a:t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ru-RU" sz="3200" b="1" i="1" u="sng" dirty="0" smtClean="0">
                <a:latin typeface="Monotype Corsiva" pitchFamily="66" charset="0"/>
              </a:rPr>
              <a:t>КАКИЕ  </a:t>
            </a:r>
            <a:r>
              <a:rPr lang="ru-RU" sz="3200" b="1" i="1" u="sng" smtClean="0">
                <a:latin typeface="Monotype Corsiva" pitchFamily="66" charset="0"/>
              </a:rPr>
              <a:t>БЫВАЮТ  ФИНАНСОВЫЕ  </a:t>
            </a:r>
            <a:r>
              <a:rPr lang="ru-RU" sz="3200" b="1" i="1" u="sng" dirty="0" smtClean="0">
                <a:latin typeface="Monotype Corsiva" pitchFamily="66" charset="0"/>
              </a:rPr>
              <a:t>РИСКИ</a:t>
            </a:r>
            <a:br>
              <a:rPr lang="ru-RU" sz="3200" b="1" i="1" u="sng" dirty="0" smtClean="0">
                <a:latin typeface="Monotype Corsiva" pitchFamily="66" charset="0"/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460432" cy="1752600"/>
          </a:xfrm>
        </p:spPr>
        <p:txBody>
          <a:bodyPr/>
          <a:lstStyle/>
          <a:p>
            <a:r>
              <a:rPr lang="ru-RU" b="1" dirty="0">
                <a:latin typeface="Monotype Corsiva" panose="03010101010201010101" pitchFamily="66" charset="0"/>
              </a:rPr>
              <a:t>Цели: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b="1" i="1" dirty="0">
                <a:latin typeface="Monotype Corsiva" panose="03010101010201010101" pitchFamily="66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усвоить понятие финансовых рисков, видов финансовых рисков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представление о способах сокращения финансовых потерь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защищать личную информацию, в том числе в сети Интернет; соотносить риски и выгоды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причины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финансовых рисков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и оценивать финансовые риски, реально оценивать свои финансовые возможности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9700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203" y="-8413"/>
            <a:ext cx="7772400" cy="989141"/>
          </a:xfrm>
        </p:spPr>
        <p:txBody>
          <a:bodyPr/>
          <a:lstStyle/>
          <a:p>
            <a:r>
              <a:rPr lang="ru-RU" sz="5400" b="1" i="1" dirty="0">
                <a:latin typeface="Monotype Corsiva" panose="03010101010201010101" pitchFamily="66" charset="0"/>
              </a:rPr>
              <a:t>Терминологическое  домино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946" y="809836"/>
            <a:ext cx="7992888" cy="61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196456" y="116632"/>
            <a:ext cx="7772400" cy="720378"/>
          </a:xfrm>
        </p:spPr>
        <p:txBody>
          <a:bodyPr/>
          <a:lstStyle/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Работа в группах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846" y="837010"/>
            <a:ext cx="7671620" cy="576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61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35075"/>
            <a:ext cx="6923112" cy="5318261"/>
          </a:xfr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476375" y="115888"/>
            <a:ext cx="7772400" cy="865187"/>
          </a:xfrm>
        </p:spPr>
        <p:txBody>
          <a:bodyPr/>
          <a:lstStyle/>
          <a:p>
            <a:r>
              <a:rPr lang="ru-RU" b="1" i="1" dirty="0" smtClean="0">
                <a:latin typeface="Monotype Corsiva" panose="03010101010201010101" pitchFamily="66" charset="0"/>
              </a:rPr>
              <a:t>Презентация работы групп</a:t>
            </a:r>
            <a:endParaRPr lang="ru-RU" b="1" i="1" dirty="0">
              <a:latin typeface="Monotype Corsiva" panose="03010101010201010101" pitchFamily="66" charset="0"/>
            </a:endParaRPr>
          </a:p>
        </p:txBody>
      </p:sp>
      <p:pic>
        <p:nvPicPr>
          <p:cNvPr id="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836713"/>
            <a:ext cx="7579568" cy="5769024"/>
          </a:xfrm>
        </p:spPr>
      </p:pic>
    </p:spTree>
    <p:extLst>
      <p:ext uri="{BB962C8B-B14F-4D97-AF65-F5344CB8AC3E}">
        <p14:creationId xmlns:p14="http://schemas.microsoft.com/office/powerpoint/2010/main" val="33493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bookz.ru/pics/audiokniga_bogatii-_24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1000108"/>
            <a:ext cx="4143372" cy="41433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929190" y="285728"/>
            <a:ext cx="39290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 меня было два отца, поэтому я мог делать выбор между противоположными точками зрения: богатого человека и бедного.</a:t>
            </a:r>
          </a:p>
          <a:p>
            <a:r>
              <a:rPr lang="ru-RU" dirty="0" smtClean="0"/>
              <a:t>Одна из причин того, почему богатые становятся богаче, бедные – беднее, а средний класс не вылезает из долгов, заключается в том, что науку о деньгах преподают дома, а не в школе. </a:t>
            </a:r>
          </a:p>
          <a:p>
            <a:r>
              <a:rPr lang="ru-RU" dirty="0" smtClean="0"/>
              <a:t>К сожалению, школы не дают детям знаний о деньгах. Учителя сосредоточиваются на развитии академических и профессиональных навыков, но не финансовых. Вот почему хорошие банковские работники, врачи и экономисты, которые прекрасно успевали во время учебы, могут всю жизнь испытывать финансовые затруднения.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Цветные карандаши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Цветные карандаши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283</Words>
  <Application>Microsoft Office PowerPoint</Application>
  <PresentationFormat>Экран (4:3)</PresentationFormat>
  <Paragraphs>53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Monotype Corsiva</vt:lpstr>
      <vt:lpstr>Times New Roman</vt:lpstr>
      <vt:lpstr>Wingdings</vt:lpstr>
      <vt:lpstr>Diseño predeterminado</vt:lpstr>
      <vt:lpstr>Цветные карандаши</vt:lpstr>
      <vt:lpstr>1_Цветные карандаши</vt:lpstr>
      <vt:lpstr>КГБУДПО «Алтайский краевой институт повышения квалификации работников образования»</vt:lpstr>
      <vt:lpstr>Я прошла не одну – много разных дорог , И над пропастью шла не подумав о риске. Поняла я, что мир и красив, и жесток,  А у счастья не взять гарантийной расписки!</vt:lpstr>
      <vt:lpstr>Проблемное задание: Ребята, внимательно прочитайте задачи и подумайте с какими рисками встретились наши субъекты экономических отношений? </vt:lpstr>
      <vt:lpstr>*Что объединяет данные задачи по рискам?  *Сможете ли вы сформулировать тему нашего занятия? *Как вы думаете, о чем сегодня пойдет речь? *Какие учебные задачи мы должны решить? *Какие цели вы поставите перед собой на сегодняшнее занятие? </vt:lpstr>
      <vt:lpstr>Тема:  КАКИЕ  БЫВАЮТ  ФИНАНСОВЫЕ  РИСКИ </vt:lpstr>
      <vt:lpstr>Терминологическое  домино</vt:lpstr>
      <vt:lpstr>Работа в группах</vt:lpstr>
      <vt:lpstr>Презентация работы групп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Проверь себя! Поверь в себя!!!</vt:lpstr>
      <vt:lpstr>Ключ к тесту</vt:lpstr>
      <vt:lpstr>Презентация PowerPoint</vt:lpstr>
      <vt:lpstr>Создание кластера по теме занятия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Нурия Роева</cp:lastModifiedBy>
  <cp:revision>47</cp:revision>
  <dcterms:created xsi:type="dcterms:W3CDTF">2009-10-07T17:55:06Z</dcterms:created>
  <dcterms:modified xsi:type="dcterms:W3CDTF">2017-02-10T14:29:53Z</dcterms:modified>
</cp:coreProperties>
</file>