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85" r:id="rId3"/>
    <p:sldId id="289" r:id="rId4"/>
    <p:sldId id="290" r:id="rId5"/>
    <p:sldId id="260" r:id="rId6"/>
    <p:sldId id="259" r:id="rId7"/>
    <p:sldId id="258" r:id="rId8"/>
    <p:sldId id="291" r:id="rId9"/>
    <p:sldId id="292" r:id="rId10"/>
    <p:sldId id="293" r:id="rId11"/>
    <p:sldId id="294" r:id="rId12"/>
    <p:sldId id="295" r:id="rId13"/>
    <p:sldId id="309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14" r:id="rId27"/>
    <p:sldId id="308" r:id="rId28"/>
    <p:sldId id="310" r:id="rId29"/>
    <p:sldId id="311" r:id="rId30"/>
    <p:sldId id="312" r:id="rId31"/>
    <p:sldId id="313" r:id="rId32"/>
    <p:sldId id="315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itlemaster_m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ltGray">
          <a:xfrm>
            <a:off x="0" y="0"/>
            <a:ext cx="9144000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62200" y="3429000"/>
            <a:ext cx="6400800" cy="14478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620000" cy="2057400"/>
          </a:xfrm>
          <a:solidFill>
            <a:schemeClr val="bg1">
              <a:alpha val="50000"/>
            </a:schemeClr>
          </a:solidFill>
          <a:ln w="76200">
            <a:solidFill>
              <a:schemeClr val="tx1"/>
            </a:solidFill>
          </a:ln>
        </p:spPr>
        <p:txBody>
          <a:bodyPr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04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AED728-7498-4D9B-8F82-D2790CE720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81B8A-09D1-404C-AC09-1B49214489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BC492-3875-43DC-9568-3588BF0DC6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384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0" y="1600200"/>
            <a:ext cx="31242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07ACE-F00B-4E48-94B1-59E07676F9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8C4203-9C23-456B-8515-FEAC8B68A6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EC8D9-65AA-40EA-92CF-086CE9DCDC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FFADE-1C97-4E06-9AB1-FE95E2DD37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A477F-CA22-4B62-A74A-9C59EE86BF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3D19E-834E-44F5-9C2F-A57D40FEC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3C246-3578-4F0D-A0F0-BB0C474D40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228600"/>
            <a:ext cx="160020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438400" y="228600"/>
            <a:ext cx="46482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E67C3-DCEF-4618-896B-EC5379128E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2667000" cy="6858000"/>
            <a:chOff x="0" y="0"/>
            <a:chExt cx="1680" cy="4320"/>
          </a:xfrm>
        </p:grpSpPr>
        <p:sp>
          <p:nvSpPr>
            <p:cNvPr id="19459" name="Rectangle 3"/>
            <p:cNvSpPr>
              <a:spLocks noChangeArrowheads="1"/>
            </p:cNvSpPr>
            <p:nvPr/>
          </p:nvSpPr>
          <p:spPr bwMode="hidden">
            <a:xfrm>
              <a:off x="124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4549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033" name="Picture 4" descr="slidemaster_med3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ltGray">
            <a:xfrm>
              <a:off x="0" y="0"/>
              <a:ext cx="134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946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228600"/>
            <a:ext cx="6400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1600200"/>
            <a:ext cx="6400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248400"/>
            <a:ext cx="190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7E932EFD-3C14-4F37-85FB-246038F4AF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nansy.ru/" TargetMode="External"/><Relationship Id="rId2" Type="http://schemas.openxmlformats.org/officeDocument/2006/relationships/hyperlink" Target="http://www.proshkolu.ru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28736"/>
            <a:ext cx="7772400" cy="2286016"/>
          </a:xfrm>
        </p:spPr>
        <p:txBody>
          <a:bodyPr/>
          <a:lstStyle/>
          <a:p>
            <a:pPr eaLnBrk="1" hangingPunct="1">
              <a:defRPr/>
            </a:pPr>
            <a:r>
              <a:rPr lang="ru-RU" sz="6000" b="1" i="1" dirty="0" smtClean="0"/>
              <a:t>Проект: Создание своего бизнеса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62200" y="3857628"/>
            <a:ext cx="6400800" cy="2786082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b="1" dirty="0" smtClean="0"/>
              <a:t>Авторы: Корсаков Ж.Н., Борзенко О.А., </a:t>
            </a:r>
          </a:p>
          <a:p>
            <a:pPr eaLnBrk="1" hangingPunct="1">
              <a:defRPr/>
            </a:pPr>
            <a:r>
              <a:rPr lang="ru-RU" sz="2000" b="1" dirty="0" err="1" smtClean="0"/>
              <a:t>Кохавец</a:t>
            </a:r>
            <a:r>
              <a:rPr lang="ru-RU" sz="2000" b="1" dirty="0" smtClean="0"/>
              <a:t> А.Л., Павлова М.А., Иванова И.В.</a:t>
            </a:r>
            <a:endParaRPr lang="ru-RU" sz="2000" dirty="0" smtClean="0"/>
          </a:p>
          <a:p>
            <a:r>
              <a:rPr lang="ru-RU" sz="2000" b="1" dirty="0" err="1" smtClean="0"/>
              <a:t>Скоморохова</a:t>
            </a:r>
            <a:r>
              <a:rPr lang="ru-RU" sz="2000" b="1" dirty="0" smtClean="0"/>
              <a:t> Ю.Н</a:t>
            </a:r>
            <a:r>
              <a:rPr lang="ru-RU" sz="2000" b="1" smtClean="0"/>
              <a:t>., Руденко Ю.А.</a:t>
            </a:r>
            <a:endParaRPr lang="ru-RU" sz="20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0"/>
            <a:ext cx="4572000" cy="1200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Constantia" pitchFamily="18" charset="0"/>
              </a:rPr>
              <a:t>Региональный методический центр по финансовой грамотности системы общего и среднего профессионального образования</a:t>
            </a:r>
          </a:p>
        </p:txBody>
      </p:sp>
      <p:pic>
        <p:nvPicPr>
          <p:cNvPr id="5" name="Рисунок 4" descr="sta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3314"/>
            <a:ext cx="2143108" cy="1762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 eaLnBrk="1" hangingPunct="1">
              <a:defRPr/>
            </a:pPr>
            <a:r>
              <a:rPr lang="ru-RU" sz="4400" b="1" dirty="0" smtClean="0">
                <a:solidFill>
                  <a:schemeClr val="bg1"/>
                </a:solidFill>
              </a:rPr>
              <a:t>Пояснительная записка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5984" y="1714488"/>
            <a:ext cx="6715172" cy="4381512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ru-RU" sz="2400" dirty="0" smtClean="0"/>
              <a:t>Методическая разработка составлена для проведения учебного занятия по теме: «Моя фирма. Разработка проектного задания» раздела «Создание нового бизнеса» учебного курса «Финансовая грамотность». </a:t>
            </a:r>
          </a:p>
          <a:p>
            <a:r>
              <a:rPr lang="ru-RU" sz="2400" dirty="0" smtClean="0"/>
              <a:t>Учебное занятие проводится со студентами 1 курса при изучении раздела «Общеобразовательные дисциплины», </a:t>
            </a:r>
            <a:r>
              <a:rPr lang="ru-RU" sz="2400" dirty="0" err="1" smtClean="0"/>
              <a:t>дисциплины</a:t>
            </a:r>
            <a:r>
              <a:rPr lang="ru-RU" sz="2400" dirty="0" smtClean="0"/>
              <a:t> по выбору. </a:t>
            </a:r>
          </a:p>
          <a:p>
            <a:pPr eaLnBrk="1" hangingPunct="1">
              <a:defRPr/>
            </a:pPr>
            <a:endParaRPr lang="ru-RU" sz="54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Пояснительная записка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2400" dirty="0" smtClean="0"/>
              <a:t>Работа по теме занимает 5 часов аудиторной занятости  состоит из следующих этапов:</a:t>
            </a:r>
          </a:p>
          <a:p>
            <a:r>
              <a:rPr lang="ru-RU" sz="2400" dirty="0" smtClean="0"/>
              <a:t>1 этап: (1-2  урок) Изучение экономической природы фирмы и видов фирм по способам   их организации.</a:t>
            </a:r>
          </a:p>
          <a:p>
            <a:r>
              <a:rPr lang="ru-RU" sz="2400" dirty="0" smtClean="0"/>
              <a:t>Лекция с элементами игры.</a:t>
            </a:r>
          </a:p>
          <a:p>
            <a:r>
              <a:rPr lang="ru-RU" sz="2400" dirty="0" smtClean="0"/>
              <a:t>2 этап: (3 урок) Разработка проектного задания.</a:t>
            </a:r>
          </a:p>
          <a:p>
            <a:r>
              <a:rPr lang="ru-RU" sz="2400" dirty="0" smtClean="0"/>
              <a:t>3 этап: (4 урок) Оценка результатов</a:t>
            </a:r>
          </a:p>
          <a:p>
            <a:r>
              <a:rPr lang="ru-RU" sz="2400" dirty="0" smtClean="0"/>
              <a:t>4 этап : (5 урок)  Защита проекта</a:t>
            </a:r>
          </a:p>
          <a:p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357166"/>
            <a:ext cx="6400800" cy="471490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2000" b="1" i="1" dirty="0" smtClean="0"/>
              <a:t>Планируемый результат: </a:t>
            </a:r>
            <a:endParaRPr lang="ru-RU" sz="2000" dirty="0" smtClean="0"/>
          </a:p>
          <a:p>
            <a:r>
              <a:rPr lang="ru-RU" sz="2400" dirty="0" smtClean="0"/>
              <a:t>1. Сбор информации и документальное оформление проекта собственной фирмы;</a:t>
            </a:r>
          </a:p>
          <a:p>
            <a:r>
              <a:rPr lang="ru-RU" sz="2400" dirty="0" smtClean="0"/>
              <a:t>2. Создание компьютерной презентации своей фирмы;</a:t>
            </a:r>
          </a:p>
          <a:p>
            <a:r>
              <a:rPr lang="ru-RU" sz="2400" dirty="0" smtClean="0"/>
              <a:t>3. Усвоение темы проекта, экономических терминов, элементарное понимание деятельности в сфере бизнеса;</a:t>
            </a:r>
          </a:p>
          <a:p>
            <a:r>
              <a:rPr lang="ru-RU" sz="2400" dirty="0" smtClean="0"/>
              <a:t>4. Овладение умениями и навыками проектной деятельности.</a:t>
            </a:r>
          </a:p>
          <a:p>
            <a:pPr>
              <a:buNone/>
            </a:pPr>
            <a:r>
              <a:rPr lang="ru-RU" sz="2400" dirty="0" smtClean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_WvjQM3seX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325" y="5072074"/>
            <a:ext cx="3899675" cy="1785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ru-RU" b="1" i="1" dirty="0" smtClean="0"/>
              <a:t>Цель:</a:t>
            </a:r>
            <a:endParaRPr lang="ru-RU" b="1" i="1" dirty="0" smtClean="0">
              <a:solidFill>
                <a:schemeClr val="bg1"/>
              </a:solidFill>
            </a:endParaRP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None/>
              <a:defRPr/>
            </a:pPr>
            <a:r>
              <a:rPr lang="ru-RU" dirty="0" smtClean="0"/>
              <a:t>рассказать обучающимся о </a:t>
            </a:r>
            <a:r>
              <a:rPr lang="ru-RU" u="sng" dirty="0" smtClean="0"/>
              <a:t>возможности повышения  своего  благосостояния  путём  организации  собственного  бизнеса,  </a:t>
            </a:r>
            <a:r>
              <a:rPr lang="ru-RU" dirty="0" smtClean="0"/>
              <a:t>а   также о трудностях, которые  необходимо преодолеть при выборе такого  варианта жизненной карьеры.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endParaRPr lang="ru-RU" b="1" dirty="0" smtClean="0"/>
          </a:p>
        </p:txBody>
      </p:sp>
      <p:pic>
        <p:nvPicPr>
          <p:cNvPr id="6" name="Рисунок 5" descr="sta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198" y="142852"/>
            <a:ext cx="2754314" cy="1762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357422" y="0"/>
            <a:ext cx="6400800" cy="5714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4000" b="1" i="1" dirty="0" smtClean="0">
                <a:solidFill>
                  <a:schemeClr val="tx1"/>
                </a:solidFill>
              </a:rPr>
              <a:t>Цели занятия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571479"/>
          <a:ext cx="9143999" cy="6317577"/>
        </p:xfrm>
        <a:graphic>
          <a:graphicData uri="http://schemas.openxmlformats.org/drawingml/2006/table">
            <a:tbl>
              <a:tblPr/>
              <a:tblGrid>
                <a:gridCol w="2343486"/>
                <a:gridCol w="2276698"/>
                <a:gridCol w="2276698"/>
                <a:gridCol w="2247117"/>
              </a:tblGrid>
              <a:tr h="9080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Личностные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личностные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характеристики и установки)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59" marR="9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" b="1">
                          <a:latin typeface="Times New Roman"/>
                          <a:ea typeface="Times New Roman"/>
                          <a:cs typeface="Times New Roman"/>
                        </a:rPr>
                        <a:t>Метапредметные</a:t>
                      </a:r>
                      <a:endParaRPr lang="ru-RU" sz="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59" marR="9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  <a:cs typeface="Times New Roman"/>
                        </a:rPr>
                        <a:t>Предметные</a:t>
                      </a: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 (базовые знания)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59" marR="9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724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i="1">
                          <a:latin typeface="Times New Roman"/>
                          <a:ea typeface="Times New Roman"/>
                          <a:cs typeface="Times New Roman"/>
                        </a:rPr>
                        <a:t>Умения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59" marR="9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i="1">
                          <a:latin typeface="Times New Roman"/>
                          <a:ea typeface="Times New Roman"/>
                          <a:cs typeface="Times New Roman"/>
                        </a:rPr>
                        <a:t>Компетенции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59" marR="9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219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- навыки  сотрудничества  со  сверстниками  при  реализации  групповых проектов;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готовность и способность вести диалог с другими людьми в проектной  деятельности,  достигать  в  нём  взаимопонимания,  находить общие цели и сотрудничать для их достижения;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способность к творческой и ответственной деятельности при раз-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работкепроекта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ответственное отношение к своей семье, связанное с пониманием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рискованности  занятия  бизнесом  и  возможности  потерпеть  неудачу;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 осознанный  выбор  будущей  профессии  и  возможностей  реализации собственных жизненных планов через понимание сложности и ответственности занятия бизнесом;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гражданская позиция как активного и ответственного члена российского общества, осознающего свои конституционные права и обязанности,  уважающего  закон  и  правопорядок,  обладающего 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чувством собственного достоинства;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готовность  к  труду  и  образованию,  в  том  числе  самообразованию, на протяжении всей жизни как условию успешной предпринимательской деятельности;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 осознание  необходимости  продуманного  начала  своей  бизнес-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деятельности.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59" marR="9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отличать предпринимательскую деятельность от работы по найму;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 развивать  в  себе  необходимые  качества  для  предпринимательской деятельности и приобретать недостающие навыки;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 рассчитывать  простейшие  финансовые  показатели  деятельности 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фирмы и анализировать их;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сравнивать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бизнес-проекты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формулировать  бизнес-идею;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определять необходимые ресурсы для создания бизнеса;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оценить издержки производства товара (услуги);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 различать  потенциальные  источники  финансирования  на  этапе  создания бизнеса;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оценить, как быстро могут окупиться вложения, сделанные на начальном этапе создания бизнеса;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различать организационно-правовые формы предприятия с точки зрения их преимуществ и недостатков для ведения бизнеса;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находить актуальную информацию по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стартапам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и ведению бизнеса;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59" marR="9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организовывать собственную деятельность, выбирать типовые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методы и способы выполнения профессиональных задач, оценивать их эффективность и качество (ОК-2);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принимать решения в стандартных и нестандартных ситуациях и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нести за них ответственность (ОК-3);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осуществлять поиск и использование информации, необходимой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для  эффективного  выполнения  профессиональных  задач,  профессионального и личностного развития (ОК-4);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использовать  информационно-коммуникационные  технологии  в 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профессиональной деятельности (ОК-5);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работать в коллективе и команде, эффективно общаться с коллегами, руководством, потребителями (ОК-6);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брать на себя ответственность за работу членов команды (подчинённых), результат выполнения заданий (ОК-7);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находить идеи для собственного дела;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 выделять  круг  вопросов,  которые  надо  обдумать  при  создании 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своего бизнеса, а также типы рисков, такому бизнесу угрожающие;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придумывать нестандартные решения для бизнеса;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оценивать предложения по созданию и ведению бизнеса;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владеть  языковыми  средствами  —  ясно,  логично  и  точно  излагать  свою  точку  зрения,  использовать  адекватные  языковые 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средства;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59" marR="9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•  что такое предпринимательство;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каковы преимущества и недостатки предпринимательской деятельности;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каковы основные показатели эффективности фирмы;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какие факторы влияют на прибыль компании;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чему равна справедливая стоимость компании;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 как  можно  повысить  эффективность  бизнеса  путём  устранения  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потерь на производстве;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каковы типичные ошибки начинающих предпринимателей;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каковы основные этапы создания собственного бизнеса;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каковы основные правила создания нового бизнеса;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какие бывают источники денежных средств для создания бизнеса;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каковы основные правовые аспекты ведения бизнеса;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каковы преимущества и недостатки различных организационно-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правовых форм предприятия;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 что такое бизнес-план и зачем он нужен;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что  создание  собственного  бизнеса  связано  с  большими  рисками;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• какие существуют программы (регионе, городе), направленные  на  поддержку  и  развитие  молодых  предпринимателей;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259" marR="925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0"/>
            <a:ext cx="6400800" cy="100010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Информационно-методическое обеспечение занятия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b="1" i="1" dirty="0" smtClean="0">
              <a:solidFill>
                <a:schemeClr val="bg1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14546" y="928670"/>
            <a:ext cx="6929454" cy="5929330"/>
          </a:xfrm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>
              <a:buNone/>
            </a:pPr>
            <a:endParaRPr lang="ru-RU" sz="2000" dirty="0" smtClean="0"/>
          </a:p>
          <a:p>
            <a:r>
              <a:rPr lang="ru-RU" sz="2000" dirty="0" smtClean="0"/>
              <a:t>1</a:t>
            </a:r>
            <a:r>
              <a:rPr lang="ru-RU" sz="1900" dirty="0" smtClean="0"/>
              <a:t>. компьютер</a:t>
            </a:r>
          </a:p>
          <a:p>
            <a:r>
              <a:rPr lang="ru-RU" sz="1900" dirty="0" smtClean="0"/>
              <a:t>2. </a:t>
            </a:r>
            <a:r>
              <a:rPr lang="ru-RU" sz="1900" dirty="0" err="1" smtClean="0"/>
              <a:t>мульмедийная</a:t>
            </a:r>
            <a:r>
              <a:rPr lang="ru-RU" sz="1900" dirty="0" smtClean="0"/>
              <a:t> доска</a:t>
            </a:r>
          </a:p>
          <a:p>
            <a:r>
              <a:rPr lang="ru-RU" sz="1900" dirty="0" smtClean="0"/>
              <a:t>3. проектор</a:t>
            </a:r>
          </a:p>
          <a:p>
            <a:pPr>
              <a:buNone/>
            </a:pPr>
            <a:r>
              <a:rPr lang="ru-RU" sz="2000" b="1" dirty="0" smtClean="0"/>
              <a:t>Литература</a:t>
            </a:r>
            <a:endParaRPr lang="ru-RU" sz="2000" dirty="0" smtClean="0"/>
          </a:p>
          <a:p>
            <a:r>
              <a:rPr lang="ru-RU" sz="1800" dirty="0" smtClean="0"/>
              <a:t>1. Боголюбов Л.Н. Школьный словарь по обществознанию- М., Просвещение, 2009г. – 288с. </a:t>
            </a:r>
          </a:p>
          <a:p>
            <a:r>
              <a:rPr lang="ru-RU" sz="1800" dirty="0" smtClean="0"/>
              <a:t>2. </a:t>
            </a:r>
            <a:r>
              <a:rPr lang="ru-RU" sz="1800" dirty="0" err="1" smtClean="0"/>
              <a:t>Липсиц</a:t>
            </a:r>
            <a:r>
              <a:rPr lang="ru-RU" sz="1800" dirty="0" smtClean="0"/>
              <a:t> И.В. Экономика. Учебник 10-11 </a:t>
            </a:r>
            <a:r>
              <a:rPr lang="ru-RU" sz="1800" dirty="0" err="1" smtClean="0"/>
              <a:t>кл.-М</a:t>
            </a:r>
            <a:r>
              <a:rPr lang="ru-RU" sz="1800" dirty="0" smtClean="0"/>
              <a:t>, Вита-пресс, 2010. – 311с.</a:t>
            </a:r>
          </a:p>
          <a:p>
            <a:r>
              <a:rPr lang="ru-RU" sz="1800" dirty="0" smtClean="0"/>
              <a:t>3. Моисеев А.В. Экономический словарь-справочник-М, Просвещение, 2005.- 375с.</a:t>
            </a:r>
          </a:p>
          <a:p>
            <a:r>
              <a:rPr lang="ru-RU" sz="1800" dirty="0" smtClean="0"/>
              <a:t>4. Савицкая Е. В., Серегина С. Ф. Уроки экономики в школе. - М.: Вита- пресс, 2011. – 205 с.</a:t>
            </a:r>
          </a:p>
          <a:p>
            <a:r>
              <a:rPr lang="ru-RU" sz="1800" dirty="0" smtClean="0"/>
              <a:t>5. Савицкая Е.В. Уроки экономики в школе. В двух частях-М, Вита-пресс, 2005</a:t>
            </a:r>
          </a:p>
          <a:p>
            <a:r>
              <a:rPr lang="ru-RU" sz="1800" dirty="0" smtClean="0"/>
              <a:t>6. Симоненко В.Д. Основы предпринимательства: Учебное пособие. – М.: Вита-Пресс, 2005. – 176с.</a:t>
            </a:r>
          </a:p>
          <a:p>
            <a:r>
              <a:rPr lang="ru-RU" sz="1800" dirty="0" smtClean="0"/>
              <a:t>7. </a:t>
            </a:r>
            <a:r>
              <a:rPr lang="ru-RU" sz="1800" dirty="0" err="1" smtClean="0"/>
              <a:t>Фрейнкман</a:t>
            </a:r>
            <a:r>
              <a:rPr lang="ru-RU" sz="1800" dirty="0" smtClean="0"/>
              <a:t> Е.Ю. Экономика и бизнес. Начальный курс: Учебное пособие. – М.: Начало-Пресс, 1995. – 160с.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1800" b="1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36" y="714356"/>
            <a:ext cx="2000264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14290"/>
            <a:ext cx="6400800" cy="78581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Интернет-ресурсы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1600200"/>
            <a:ext cx="6400800" cy="475775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000" dirty="0" smtClean="0"/>
              <a:t>1.Архив  учебных  программ  и  презентаций. –Режим  доступа: http://www.rusedu.ru </a:t>
            </a:r>
          </a:p>
          <a:p>
            <a:r>
              <a:rPr lang="ru-RU" sz="2000" dirty="0" smtClean="0"/>
              <a:t>2.Единая  коллекция  Цифровых  Образовательных  Ресурсов. –Режим доступа: </a:t>
            </a:r>
            <a:r>
              <a:rPr lang="en-US" sz="2000" dirty="0" smtClean="0"/>
              <a:t>http</a:t>
            </a:r>
            <a:r>
              <a:rPr lang="ru-RU" sz="2000" dirty="0" smtClean="0"/>
              <a:t>:// </a:t>
            </a:r>
            <a:r>
              <a:rPr lang="en-US" sz="2000" dirty="0" err="1" smtClean="0"/>
              <a:t>schoolcollection</a:t>
            </a:r>
            <a:r>
              <a:rPr lang="ru-RU" sz="2000" dirty="0" smtClean="0"/>
              <a:t>.</a:t>
            </a:r>
            <a:r>
              <a:rPr lang="en-US" sz="2000" dirty="0" err="1" smtClean="0"/>
              <a:t>edu</a:t>
            </a:r>
            <a:r>
              <a:rPr lang="ru-RU" sz="2000" dirty="0" smtClean="0"/>
              <a:t>.</a:t>
            </a:r>
            <a:r>
              <a:rPr lang="en-US" sz="2000" dirty="0" err="1" smtClean="0"/>
              <a:t>ru</a:t>
            </a:r>
            <a:endParaRPr lang="ru-RU" sz="2000" dirty="0" smtClean="0"/>
          </a:p>
          <a:p>
            <a:r>
              <a:rPr lang="ru-RU" sz="2000" dirty="0" smtClean="0"/>
              <a:t>3.Интернет-портал   «</a:t>
            </a:r>
            <a:r>
              <a:rPr lang="ru-RU" sz="2000" dirty="0" err="1" smtClean="0"/>
              <a:t>Рrо</a:t>
            </a:r>
            <a:r>
              <a:rPr lang="ru-RU" sz="2000" dirty="0" smtClean="0"/>
              <a:t>   </a:t>
            </a:r>
            <a:r>
              <a:rPr lang="ru-RU" sz="2000" dirty="0" err="1" smtClean="0"/>
              <a:t>школу.ru</a:t>
            </a:r>
            <a:r>
              <a:rPr lang="ru-RU" sz="2000" dirty="0" smtClean="0"/>
              <a:t>». –Режим   доступа: </a:t>
            </a:r>
            <a:r>
              <a:rPr lang="ru-RU" sz="2000" u="sng" dirty="0" smtClean="0">
                <a:hlinkClick r:id="rId2"/>
              </a:rPr>
              <a:t>http://www.proshkolu.ru</a:t>
            </a:r>
            <a:endParaRPr lang="ru-RU" sz="2000" dirty="0" smtClean="0"/>
          </a:p>
          <a:p>
            <a:r>
              <a:rPr lang="en-US" sz="2000" dirty="0" smtClean="0"/>
              <a:t>4. http://economicus.ru</a:t>
            </a:r>
            <a:endParaRPr lang="ru-RU" sz="2000" dirty="0" smtClean="0"/>
          </a:p>
          <a:p>
            <a:r>
              <a:rPr lang="ru-RU" sz="2000" dirty="0" smtClean="0"/>
              <a:t>5. </a:t>
            </a:r>
            <a:r>
              <a:rPr lang="en-US" sz="2000" dirty="0" err="1" smtClean="0"/>
              <a:t>ido</a:t>
            </a:r>
            <a:r>
              <a:rPr lang="ru-RU" sz="2000" dirty="0" smtClean="0"/>
              <a:t>.</a:t>
            </a:r>
            <a:r>
              <a:rPr lang="en-US" sz="2000" dirty="0" err="1" smtClean="0"/>
              <a:t>rudn</a:t>
            </a:r>
            <a:r>
              <a:rPr lang="ru-RU" sz="2000" dirty="0" smtClean="0"/>
              <a:t>.</a:t>
            </a:r>
            <a:r>
              <a:rPr lang="en-US" sz="2000" dirty="0" err="1" smtClean="0"/>
              <a:t>ru</a:t>
            </a:r>
            <a:endParaRPr lang="ru-RU" sz="2000" dirty="0" smtClean="0"/>
          </a:p>
          <a:p>
            <a:r>
              <a:rPr lang="ru-RU" sz="2000" dirty="0" smtClean="0"/>
              <a:t>6. </a:t>
            </a:r>
            <a:r>
              <a:rPr lang="ru-RU" sz="2000" dirty="0" err="1" smtClean="0"/>
              <a:t>ecsocman.edu.ru-едеральный</a:t>
            </a:r>
            <a:r>
              <a:rPr lang="ru-RU" sz="2000" dirty="0" smtClean="0"/>
              <a:t>  образовательный  портал "Экономика, </a:t>
            </a:r>
            <a:r>
              <a:rPr lang="ru-RU" sz="2000" dirty="0" err="1" smtClean="0"/>
              <a:t>Социология,Менеджмент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8. </a:t>
            </a:r>
            <a:r>
              <a:rPr lang="ru-RU" sz="2000" u="sng" dirty="0" smtClean="0">
                <a:hlinkClick r:id="rId3"/>
              </a:rPr>
              <a:t>http://www.finansy.ru</a:t>
            </a: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84294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/>
              <a:t>Мотивация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1285860"/>
            <a:ext cx="6400800" cy="250033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Все мы мечтаем о том, чтобы быть материально обеспеченным человеком.  Какие, на ваш взгляд,  есть способы стать «богатым»?</a:t>
            </a:r>
          </a:p>
          <a:p>
            <a:endParaRPr lang="ru-RU" dirty="0"/>
          </a:p>
        </p:txBody>
      </p:sp>
      <p:pic>
        <p:nvPicPr>
          <p:cNvPr id="1026" name="Picture 2" descr="https://nethouse.ru/static/img/0000/0000/1251/1251935.jt5r0e0cxe.500x500.jpg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428892" cy="2394888"/>
          </a:xfrm>
          <a:prstGeom prst="rect">
            <a:avLst/>
          </a:prstGeom>
          <a:noFill/>
        </p:spPr>
      </p:pic>
      <p:pic>
        <p:nvPicPr>
          <p:cNvPr id="1028" name="Picture 4" descr="http://knopki-bablo.net/wp-content/uploads/2016/08/Sposoby_bystro_razbogatet-300x2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57430"/>
            <a:ext cx="2428892" cy="2286016"/>
          </a:xfrm>
          <a:prstGeom prst="rect">
            <a:avLst/>
          </a:prstGeom>
          <a:noFill/>
        </p:spPr>
      </p:pic>
      <p:pic>
        <p:nvPicPr>
          <p:cNvPr id="1032" name="Picture 8" descr="https://proxy.imgsmail.ru/?h=QerNpbPM65vGw-IPrrH93A&amp;e=1353415325&amp;url717=www.passion.ru/sites/passion.ru/files/imagecache/img460x313/content/images/s_article/62742/bodyimages/kak-razbogatet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" y="4643446"/>
            <a:ext cx="2428860" cy="2214554"/>
          </a:xfrm>
          <a:prstGeom prst="rect">
            <a:avLst/>
          </a:prstGeom>
          <a:noFill/>
        </p:spPr>
      </p:pic>
      <p:pic>
        <p:nvPicPr>
          <p:cNvPr id="1036" name="Picture 12" descr="https://im1-tub-ru.yandex.net/i?id=7e54e25e800336c4cda8f26f389c4dcb-l&amp;n=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3929066"/>
            <a:ext cx="6286544" cy="2928934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0496" y="228600"/>
            <a:ext cx="4838704" cy="12192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Ваши варианты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       1. Много трудиться</a:t>
            </a:r>
          </a:p>
          <a:p>
            <a:r>
              <a:rPr lang="ru-RU" dirty="0" smtClean="0"/>
              <a:t>        2. Выйти замуж за богатого</a:t>
            </a:r>
          </a:p>
          <a:p>
            <a:r>
              <a:rPr lang="ru-RU" dirty="0" smtClean="0"/>
              <a:t>3. Открыть свой бизнес</a:t>
            </a:r>
          </a:p>
          <a:p>
            <a:r>
              <a:rPr lang="ru-RU" dirty="0" smtClean="0"/>
              <a:t>4.  и т.д.</a:t>
            </a:r>
          </a:p>
          <a:p>
            <a:r>
              <a:rPr lang="ru-RU" dirty="0" smtClean="0"/>
              <a:t>5. </a:t>
            </a:r>
            <a:endParaRPr lang="ru-RU" dirty="0"/>
          </a:p>
        </p:txBody>
      </p:sp>
      <p:pic>
        <p:nvPicPr>
          <p:cNvPr id="28676" name="Picture 4" descr="https://i.ytimg.com/vi/GTuLj9ZXTdk/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643338" cy="2732504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0"/>
            <a:ext cx="6400800" cy="12192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Предъявление практической задачи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1600200"/>
            <a:ext cx="6400800" cy="504351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2400" dirty="0" smtClean="0"/>
              <a:t>Давайте разберем с вами 4 вариант: Создание своего дела (бизнеса).</a:t>
            </a:r>
          </a:p>
          <a:p>
            <a:r>
              <a:rPr lang="ru-RU" sz="2400" dirty="0" smtClean="0"/>
              <a:t>Жизненная ситуация: Девушка Настя в 2017 году закончила  АПТ, полностью овладела профессией, продемонстрировала отличные профессиональные навыки и имеет страстное желание работать по профессии. У нее есть 2 варианта: </a:t>
            </a:r>
          </a:p>
          <a:p>
            <a:r>
              <a:rPr lang="ru-RU" sz="2400" dirty="0" smtClean="0"/>
              <a:t>1. Работать по найму</a:t>
            </a:r>
          </a:p>
          <a:p>
            <a:r>
              <a:rPr lang="ru-RU" sz="2400" dirty="0" smtClean="0"/>
              <a:t>2. Открыть свое дело</a:t>
            </a:r>
          </a:p>
          <a:p>
            <a:pPr>
              <a:buNone/>
            </a:pPr>
            <a:r>
              <a:rPr lang="ru-RU" dirty="0" smtClean="0"/>
              <a:t>Что вы посоветуете Насте?</a:t>
            </a:r>
            <a:endParaRPr lang="ru-RU" dirty="0"/>
          </a:p>
        </p:txBody>
      </p:sp>
      <p:pic>
        <p:nvPicPr>
          <p:cNvPr id="4" name="Picture 2" descr="https://im3-tub-ru.yandex.net/i?id=f636d366754bad6410b160577fe641b0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35742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70007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Постановка учебной задачи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1142984"/>
            <a:ext cx="6400800" cy="2214578"/>
          </a:xfrm>
        </p:spPr>
        <p:txBody>
          <a:bodyPr/>
          <a:lstStyle/>
          <a:p>
            <a:r>
              <a:rPr lang="ru-RU" dirty="0" smtClean="0"/>
              <a:t>Студентам раздается   Проект: Создание фирмы, с этапами работы. На изучение дается 2 мин.</a:t>
            </a:r>
          </a:p>
          <a:p>
            <a:endParaRPr lang="ru-RU" dirty="0"/>
          </a:p>
        </p:txBody>
      </p:sp>
      <p:pic>
        <p:nvPicPr>
          <p:cNvPr id="29700" name="Picture 4" descr="https://im3-tub-ru.yandex.net/i?id=f1f2fec652658e38fefc6028797959bc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214686"/>
            <a:ext cx="6000792" cy="3397253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77150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Планирование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1357298"/>
            <a:ext cx="6400800" cy="528641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2000" dirty="0" smtClean="0"/>
              <a:t>Перед представлением презентации преподаватель делит группу на подгруппы. </a:t>
            </a:r>
          </a:p>
          <a:p>
            <a:r>
              <a:rPr lang="ru-RU" sz="2000" dirty="0" smtClean="0"/>
              <a:t>Распределение на 5 групп по желанию и психологической совместимости.</a:t>
            </a:r>
          </a:p>
          <a:p>
            <a:r>
              <a:rPr lang="ru-RU" sz="2000" dirty="0" smtClean="0"/>
              <a:t>В группе выделяется лидер - курирующий  всю разработку проекта, ответственные  за отдельные вопросы по созданию фирмы и ответственные за создание </a:t>
            </a:r>
            <a:r>
              <a:rPr lang="ru-RU" sz="2000" dirty="0" err="1" smtClean="0"/>
              <a:t>мультимедийной</a:t>
            </a:r>
            <a:r>
              <a:rPr lang="ru-RU" sz="2000" dirty="0" smtClean="0"/>
              <a:t> презентации проекта.</a:t>
            </a:r>
          </a:p>
          <a:p>
            <a:r>
              <a:rPr lang="ru-RU" sz="2000" dirty="0" smtClean="0"/>
              <a:t>Обучающиеся в ходе работы  над проектом выступают в двух качествах: 1 – владелец и создатель фирмы и 2 – эксперт (оценка фирмы конкурента).</a:t>
            </a:r>
          </a:p>
          <a:p>
            <a:r>
              <a:rPr lang="ru-RU" sz="2000" dirty="0" smtClean="0"/>
              <a:t>Команды  будут  выступать  с  презентацией  в  формате  </a:t>
            </a:r>
            <a:r>
              <a:rPr lang="ru-RU" sz="2000" dirty="0" err="1" smtClean="0"/>
              <a:t>PowerPoint</a:t>
            </a:r>
            <a:r>
              <a:rPr lang="ru-RU" sz="2000" dirty="0" smtClean="0"/>
              <a:t> 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70007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Этапы работы (Алгоритм)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1071546"/>
            <a:ext cx="6400800" cy="550072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1200" b="1" dirty="0" smtClean="0"/>
              <a:t>Проект: Создание фирмы</a:t>
            </a:r>
          </a:p>
          <a:p>
            <a:pPr>
              <a:buNone/>
            </a:pPr>
            <a:r>
              <a:rPr lang="ru-RU" sz="1200" b="1" dirty="0" smtClean="0"/>
              <a:t>1. Название фирмы</a:t>
            </a:r>
          </a:p>
          <a:p>
            <a:pPr>
              <a:buNone/>
            </a:pPr>
            <a:r>
              <a:rPr lang="ru-RU" sz="1200" b="1" dirty="0" smtClean="0"/>
              <a:t>2. Владельцы фирмы</a:t>
            </a:r>
          </a:p>
          <a:p>
            <a:pPr>
              <a:buNone/>
            </a:pPr>
            <a:r>
              <a:rPr lang="ru-RU" sz="1200" b="1" dirty="0" smtClean="0"/>
              <a:t>3. Форма организации фирмы (индивидуальная, товарищество, ООО, АО)</a:t>
            </a:r>
          </a:p>
          <a:p>
            <a:pPr>
              <a:buNone/>
            </a:pPr>
            <a:r>
              <a:rPr lang="ru-RU" sz="1200" b="1" dirty="0" smtClean="0"/>
              <a:t>4. Цель создания фирмы</a:t>
            </a:r>
          </a:p>
          <a:p>
            <a:pPr>
              <a:buNone/>
            </a:pPr>
            <a:r>
              <a:rPr lang="ru-RU" sz="1200" b="1" dirty="0" smtClean="0"/>
              <a:t>5. Размер уставного капитала</a:t>
            </a:r>
          </a:p>
          <a:p>
            <a:pPr>
              <a:buNone/>
            </a:pPr>
            <a:r>
              <a:rPr lang="ru-RU" sz="1200" b="1" dirty="0" smtClean="0"/>
              <a:t>6. ЧТО? </a:t>
            </a:r>
          </a:p>
          <a:p>
            <a:pPr>
              <a:buNone/>
            </a:pPr>
            <a:r>
              <a:rPr lang="ru-RU" sz="1200" b="1" dirty="0" smtClean="0"/>
              <a:t>    Какие товары и услуги будет производить фирма? Обосновать свой выбор товара или услуги, выявить потенциального потребителя (будет ли спрос на данный товар).</a:t>
            </a:r>
          </a:p>
          <a:p>
            <a:pPr>
              <a:buNone/>
            </a:pPr>
            <a:r>
              <a:rPr lang="ru-RU" sz="1200" b="1" dirty="0" smtClean="0"/>
              <a:t>7. СКОЛЬКО? </a:t>
            </a:r>
          </a:p>
          <a:p>
            <a:pPr>
              <a:buNone/>
            </a:pPr>
            <a:r>
              <a:rPr lang="ru-RU" sz="1200" b="1" dirty="0" smtClean="0"/>
              <a:t>   А) Каким будет объем производимых товаров и услуг?</a:t>
            </a:r>
          </a:p>
          <a:p>
            <a:pPr>
              <a:buNone/>
            </a:pPr>
            <a:r>
              <a:rPr lang="ru-RU" sz="1200" b="1" dirty="0" smtClean="0"/>
              <a:t>   Б) Каковы размеры основного капитала (оборудование, здания, станки, компьютеры, проф. инструменты,)?</a:t>
            </a:r>
          </a:p>
          <a:p>
            <a:pPr>
              <a:buNone/>
            </a:pPr>
            <a:r>
              <a:rPr lang="ru-RU" sz="1200" b="1" dirty="0" smtClean="0"/>
              <a:t>    В) Сколько наемных рабочих – затраты на заработную плату?</a:t>
            </a:r>
          </a:p>
          <a:p>
            <a:pPr>
              <a:buNone/>
            </a:pPr>
            <a:r>
              <a:rPr lang="ru-RU" sz="1200" b="1" dirty="0" smtClean="0"/>
              <a:t>    Г) Предполагаемые затраты?</a:t>
            </a:r>
          </a:p>
          <a:p>
            <a:pPr>
              <a:buNone/>
            </a:pPr>
            <a:r>
              <a:rPr lang="ru-RU" sz="1200" b="1" dirty="0" smtClean="0"/>
              <a:t>8. ГДЕ?</a:t>
            </a:r>
          </a:p>
          <a:p>
            <a:pPr>
              <a:buNone/>
            </a:pPr>
            <a:r>
              <a:rPr lang="ru-RU" sz="1200" b="1" dirty="0" smtClean="0"/>
              <a:t>    Какие факторы принимаются во внимание, решая задачу размещения производства (объяснить выбор места):</a:t>
            </a:r>
          </a:p>
          <a:p>
            <a:pPr>
              <a:buNone/>
            </a:pPr>
            <a:r>
              <a:rPr lang="ru-RU" sz="1200" b="1" dirty="0" smtClean="0"/>
              <a:t>      - транспортные издержки</a:t>
            </a:r>
          </a:p>
          <a:p>
            <a:pPr>
              <a:buNone/>
            </a:pPr>
            <a:r>
              <a:rPr lang="ru-RU" sz="1200" b="1" dirty="0" smtClean="0"/>
              <a:t>      - аренда или постройка нового здания</a:t>
            </a:r>
          </a:p>
          <a:p>
            <a:pPr>
              <a:buNone/>
            </a:pPr>
            <a:r>
              <a:rPr lang="ru-RU" sz="1200" b="1" dirty="0" smtClean="0"/>
              <a:t>       - центр города, окраина или сельская местность?</a:t>
            </a:r>
          </a:p>
          <a:p>
            <a:pPr>
              <a:buNone/>
            </a:pPr>
            <a:r>
              <a:rPr lang="ru-RU" sz="1200" b="1" dirty="0" smtClean="0"/>
              <a:t> 9. Предполагаемая прибыль фирмы: месяц, год?</a:t>
            </a:r>
          </a:p>
          <a:p>
            <a:pPr>
              <a:buNone/>
            </a:pPr>
            <a:r>
              <a:rPr lang="ru-RU" sz="1200" b="1" dirty="0" smtClean="0"/>
              <a:t>10. Срок окупаемости фирмы?</a:t>
            </a:r>
          </a:p>
          <a:p>
            <a:endParaRPr lang="ru-RU" dirty="0"/>
          </a:p>
        </p:txBody>
      </p:sp>
      <p:pic>
        <p:nvPicPr>
          <p:cNvPr id="31746" name="Picture 2" descr="http://biznesbrend.ru/wp-content/uploads/2016/05/pomeshhenie-1500x11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221052"/>
            <a:ext cx="2155770" cy="1636948"/>
          </a:xfrm>
          <a:prstGeom prst="rect">
            <a:avLst/>
          </a:prstGeom>
          <a:noFill/>
        </p:spPr>
      </p:pic>
      <p:pic>
        <p:nvPicPr>
          <p:cNvPr id="31748" name="Picture 4" descr="https://im0-tub-ru.yandex.net/i?id=fb2c01659cc9deaac088e7f408381bc5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-2" y="0"/>
            <a:ext cx="2143110" cy="1785926"/>
          </a:xfrm>
          <a:prstGeom prst="rect">
            <a:avLst/>
          </a:prstGeom>
          <a:noFill/>
        </p:spPr>
      </p:pic>
      <p:pic>
        <p:nvPicPr>
          <p:cNvPr id="31750" name="Picture 6" descr="http://i.siteapi.org/d75LKTFrJuYc8L9emgn-CqOiabk=/fit-in/1024x768/center/top/f43f030376766e6.s.siteapi.org/img/fea9e0ff1181d0fc035bd5836b5af58d7a7b9f3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86124"/>
            <a:ext cx="2214546" cy="1928802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228600"/>
            <a:ext cx="6696092" cy="70007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Комментарии преподавателя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1142984"/>
            <a:ext cx="6400800" cy="221457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Название вашего салона – любое, которое вам нравиться. (Белоснежка, Лилия, Краса Сибири и т.п.)</a:t>
            </a:r>
            <a:endParaRPr lang="ru-RU" dirty="0"/>
          </a:p>
        </p:txBody>
      </p:sp>
      <p:pic>
        <p:nvPicPr>
          <p:cNvPr id="32770" name="Picture 2" descr="http://2.bp.blogspot.com/-t9J_KiA4M_A/UI7hr_2sdDI/AAAAAAAAgUQ/pE9gsoQXHkc/s1600/20120906-DSC000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286124"/>
            <a:ext cx="6000792" cy="1885919"/>
          </a:xfrm>
          <a:prstGeom prst="rect">
            <a:avLst/>
          </a:prstGeom>
          <a:noFill/>
        </p:spPr>
      </p:pic>
      <p:pic>
        <p:nvPicPr>
          <p:cNvPr id="32772" name="Picture 4" descr="http://www.kakfirma.com/wp-content/uploads/2013/07/1230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5286388"/>
            <a:ext cx="3062108" cy="1571612"/>
          </a:xfrm>
          <a:prstGeom prst="rect">
            <a:avLst/>
          </a:prstGeom>
          <a:noFill/>
        </p:spPr>
      </p:pic>
      <p:pic>
        <p:nvPicPr>
          <p:cNvPr id="32774" name="Picture 6" descr="http://elhow.ru/images/articles/10/109/10933/inn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067300"/>
            <a:ext cx="2384555" cy="1790700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84294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Владельцы фирмы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Все работающие в группе над проектом.</a:t>
            </a:r>
          </a:p>
          <a:p>
            <a:r>
              <a:rPr lang="ru-RU" u="sng" dirty="0" smtClean="0"/>
              <a:t>Форма организации </a:t>
            </a:r>
            <a:r>
              <a:rPr lang="ru-RU" dirty="0" smtClean="0"/>
              <a:t>(приложение №1) + предыдущая лекция</a:t>
            </a:r>
          </a:p>
          <a:p>
            <a:r>
              <a:rPr lang="ru-RU" u="sng" dirty="0" smtClean="0"/>
              <a:t>Цель создания фирмы:</a:t>
            </a:r>
          </a:p>
          <a:p>
            <a:pPr>
              <a:buNone/>
            </a:pPr>
            <a:r>
              <a:rPr lang="ru-RU" dirty="0" smtClean="0"/>
              <a:t>Получение дохода (прибыли от работы фирмы).</a:t>
            </a:r>
            <a:endParaRPr lang="ru-RU" dirty="0"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70007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Размер уставного капитала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928670"/>
            <a:ext cx="6400800" cy="300039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dirty="0" smtClean="0"/>
              <a:t>Сколько денег необходимо для создания вашего бизнеса?</a:t>
            </a:r>
          </a:p>
          <a:p>
            <a:r>
              <a:rPr lang="ru-RU" sz="2800" dirty="0" smtClean="0"/>
              <a:t>Где вы возьмете эти деньги:</a:t>
            </a:r>
          </a:p>
          <a:p>
            <a:pPr>
              <a:buFontTx/>
              <a:buChar char="-"/>
            </a:pPr>
            <a:r>
              <a:rPr lang="ru-RU" sz="2800" dirty="0" smtClean="0"/>
              <a:t>Свои личные сбережения</a:t>
            </a:r>
          </a:p>
          <a:p>
            <a:pPr>
              <a:buFontTx/>
              <a:buChar char="-"/>
            </a:pPr>
            <a:r>
              <a:rPr lang="ru-RU" sz="2800" dirty="0" smtClean="0"/>
              <a:t>Заемные деньги (где и под какой процент?)</a:t>
            </a:r>
            <a:endParaRPr lang="ru-RU" sz="2800" dirty="0"/>
          </a:p>
        </p:txBody>
      </p:sp>
      <p:pic>
        <p:nvPicPr>
          <p:cNvPr id="33796" name="Picture 4" descr="https://im3-tub-ru.yandex.net/i?id=85bf5f29e7ad5b48722b0d64905f1037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4000500"/>
            <a:ext cx="6096000" cy="2857500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98582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Какие услуги будете оказывать?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5984" y="1571612"/>
            <a:ext cx="3143272" cy="49292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dirty="0" smtClean="0"/>
              <a:t>Стрижки</a:t>
            </a:r>
          </a:p>
          <a:p>
            <a:r>
              <a:rPr lang="ru-RU" sz="2800" dirty="0" smtClean="0"/>
              <a:t>Прически</a:t>
            </a:r>
          </a:p>
          <a:p>
            <a:r>
              <a:rPr lang="ru-RU" sz="2800" dirty="0" smtClean="0"/>
              <a:t>Окраска</a:t>
            </a:r>
          </a:p>
          <a:p>
            <a:r>
              <a:rPr lang="ru-RU" sz="2800" dirty="0" smtClean="0"/>
              <a:t>Маникюр</a:t>
            </a:r>
          </a:p>
          <a:p>
            <a:r>
              <a:rPr lang="ru-RU" sz="2800" dirty="0" smtClean="0"/>
              <a:t>Педикюр</a:t>
            </a:r>
          </a:p>
          <a:p>
            <a:r>
              <a:rPr lang="ru-RU" sz="2800" dirty="0" err="1" smtClean="0"/>
              <a:t>Татуаж</a:t>
            </a:r>
            <a:endParaRPr lang="ru-RU" sz="2800" dirty="0" smtClean="0"/>
          </a:p>
          <a:p>
            <a:r>
              <a:rPr lang="ru-RU" sz="2800" dirty="0" smtClean="0"/>
              <a:t>Косметические </a:t>
            </a:r>
          </a:p>
          <a:p>
            <a:pPr>
              <a:buNone/>
            </a:pPr>
            <a:r>
              <a:rPr lang="ru-RU" sz="2800" dirty="0" smtClean="0"/>
              <a:t>процедуры </a:t>
            </a:r>
          </a:p>
          <a:p>
            <a:r>
              <a:rPr lang="ru-RU" sz="2800" dirty="0" smtClean="0"/>
              <a:t>И т.д.</a:t>
            </a:r>
            <a:endParaRPr lang="ru-RU" sz="2800" dirty="0"/>
          </a:p>
        </p:txBody>
      </p:sp>
      <p:pic>
        <p:nvPicPr>
          <p:cNvPr id="35842" name="Picture 2" descr="http://s9.favim.com/orig/140110/fashion-wigs-for-women-review-tidebuy-morden-Favim.com-12442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6060" y="1357298"/>
            <a:ext cx="2207940" cy="2973359"/>
          </a:xfrm>
          <a:prstGeom prst="rect">
            <a:avLst/>
          </a:prstGeom>
          <a:noFill/>
        </p:spPr>
      </p:pic>
      <p:pic>
        <p:nvPicPr>
          <p:cNvPr id="35844" name="Picture 4" descr="https://im3-tub-ru.yandex.net/i?id=f5cfc45f49e7078d4775c85bd6aa616e-l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4572008"/>
            <a:ext cx="3286148" cy="2071702"/>
          </a:xfrm>
          <a:prstGeom prst="rect">
            <a:avLst/>
          </a:prstGeom>
          <a:noFill/>
        </p:spPr>
      </p:pic>
      <p:pic>
        <p:nvPicPr>
          <p:cNvPr id="35846" name="Picture 6" descr="https://im2-tub-ru.yandex.net/i?id=f097048895502a9b2d13ada5896e39d3-l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1785926"/>
            <a:ext cx="2281654" cy="2400300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0"/>
            <a:ext cx="6500858" cy="78579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Потенциальный потребитель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1" name="Рисунок 10"/>
          <p:cNvSpPr>
            <a:spLocks noGrp="1"/>
          </p:cNvSpPr>
          <p:nvPr>
            <p:ph type="pic" idx="1"/>
          </p:nvPr>
        </p:nvSpPr>
        <p:spPr/>
      </p:sp>
      <p:sp>
        <p:nvSpPr>
          <p:cNvPr id="12" name="Текст 11"/>
          <p:cNvSpPr>
            <a:spLocks noGrp="1"/>
          </p:cNvSpPr>
          <p:nvPr>
            <p:ph type="body" sz="half" idx="2"/>
          </p:nvPr>
        </p:nvSpPr>
        <p:spPr>
          <a:xfrm>
            <a:off x="2285984" y="5643578"/>
            <a:ext cx="3143272" cy="1000132"/>
          </a:xfrm>
        </p:spPr>
        <p:txBody>
          <a:bodyPr/>
          <a:lstStyle/>
          <a:p>
            <a:r>
              <a:rPr lang="ru-RU" sz="3200" b="1" dirty="0" smtClean="0"/>
              <a:t>Пол</a:t>
            </a:r>
          </a:p>
          <a:p>
            <a:r>
              <a:rPr lang="ru-RU" sz="3200" b="1" dirty="0" smtClean="0"/>
              <a:t>возраст</a:t>
            </a:r>
            <a:endParaRPr lang="ru-RU" sz="3200" b="1" dirty="0"/>
          </a:p>
        </p:txBody>
      </p:sp>
      <p:pic>
        <p:nvPicPr>
          <p:cNvPr id="36866" name="Picture 2" descr="https://im3-tub-ru.yandex.net/i?id=46275534becdd5286cafdc2868c7cd39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143108" cy="6858000"/>
          </a:xfrm>
          <a:prstGeom prst="rect">
            <a:avLst/>
          </a:prstGeom>
          <a:noFill/>
        </p:spPr>
      </p:pic>
      <p:pic>
        <p:nvPicPr>
          <p:cNvPr id="36868" name="Picture 4" descr="http://ic.pics.livejournal.com/dasha_tsin/48127047/732763/732763_6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857232"/>
            <a:ext cx="2571736" cy="4190996"/>
          </a:xfrm>
          <a:prstGeom prst="rect">
            <a:avLst/>
          </a:prstGeom>
          <a:noFill/>
        </p:spPr>
      </p:pic>
      <p:pic>
        <p:nvPicPr>
          <p:cNvPr id="36870" name="Picture 6" descr="https://im3-tub-ru.yandex.net/i?id=f76d5907e4cf137b4c2fb6c25091dadf-l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2571736" y="857232"/>
            <a:ext cx="2742767" cy="4022725"/>
          </a:xfrm>
          <a:prstGeom prst="rect">
            <a:avLst/>
          </a:prstGeom>
          <a:noFill/>
        </p:spPr>
      </p:pic>
      <p:pic>
        <p:nvPicPr>
          <p:cNvPr id="36874" name="Picture 10" descr="http://0.s3.envato.com/files/4986190/andresr283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3214686"/>
            <a:ext cx="2333602" cy="3405477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77150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СКОЛЬКО?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438400" y="1214422"/>
            <a:ext cx="6400800" cy="535785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dirty="0" smtClean="0"/>
              <a:t>А) Каким будет объем производимых товаров и услуг?</a:t>
            </a:r>
          </a:p>
          <a:p>
            <a:r>
              <a:rPr lang="ru-RU" sz="2800" dirty="0" smtClean="0"/>
              <a:t>Б) Каковы размеры основного капитала (оборудование, здания, станки, компьютеры, проф. инструменты,)?</a:t>
            </a:r>
          </a:p>
          <a:p>
            <a:r>
              <a:rPr lang="ru-RU" sz="2800" dirty="0" smtClean="0"/>
              <a:t>В) Сколько наемных рабочих – затраты на заработную плату?</a:t>
            </a:r>
          </a:p>
          <a:p>
            <a:r>
              <a:rPr lang="ru-RU" sz="2800" dirty="0" smtClean="0"/>
              <a:t>Г) Предполагаемые затраты?</a:t>
            </a:r>
          </a:p>
          <a:p>
            <a:pPr>
              <a:buNone/>
            </a:pPr>
            <a:r>
              <a:rPr lang="ru-RU" sz="2800" u="sng" dirty="0" smtClean="0"/>
              <a:t>Смотреть приложение издержки фирмы</a:t>
            </a:r>
          </a:p>
          <a:p>
            <a:endParaRPr lang="ru-RU" dirty="0"/>
          </a:p>
        </p:txBody>
      </p:sp>
      <p:pic>
        <p:nvPicPr>
          <p:cNvPr id="37890" name="Picture 2" descr="http://photo-zhurnal.ru/images/2128802_kartinki-parikmaherskie-nozhnic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2428860" cy="1785926"/>
          </a:xfrm>
          <a:prstGeom prst="rect">
            <a:avLst/>
          </a:prstGeom>
          <a:noFill/>
        </p:spPr>
      </p:pic>
      <p:pic>
        <p:nvPicPr>
          <p:cNvPr id="37892" name="Picture 4" descr="https://im0-tub-ru.yandex.net/i?id=bd317dd243ac9b4bf670b237e83cb783-l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14488"/>
            <a:ext cx="2357421" cy="1857387"/>
          </a:xfrm>
          <a:prstGeom prst="rect">
            <a:avLst/>
          </a:prstGeom>
          <a:noFill/>
        </p:spPr>
      </p:pic>
      <p:pic>
        <p:nvPicPr>
          <p:cNvPr id="37896" name="Picture 8" descr="https://im1-tub-ru.yandex.net/i?id=f1a5e2a8931d86c42d7d90253d965d64-l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71876"/>
            <a:ext cx="2214578" cy="2023570"/>
          </a:xfrm>
          <a:prstGeom prst="rect">
            <a:avLst/>
          </a:prstGeom>
          <a:noFill/>
        </p:spPr>
      </p:pic>
      <p:pic>
        <p:nvPicPr>
          <p:cNvPr id="37898" name="Picture 10" descr="http://8nog.com.ua/img/categories/31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572140"/>
            <a:ext cx="2496080" cy="1285860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70007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ГДЕ?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1214422"/>
            <a:ext cx="6400800" cy="292895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 smtClean="0"/>
              <a:t>Какие факторы принимаются во внимание, решая задачу размещения производства (объяснить выбор места):</a:t>
            </a:r>
          </a:p>
          <a:p>
            <a:r>
              <a:rPr lang="ru-RU" sz="2400" dirty="0" smtClean="0"/>
              <a:t>- транспортные издержки</a:t>
            </a:r>
          </a:p>
          <a:p>
            <a:r>
              <a:rPr lang="ru-RU" sz="2400" dirty="0" smtClean="0"/>
              <a:t>- аренда или постройка нового здания</a:t>
            </a:r>
          </a:p>
          <a:p>
            <a:r>
              <a:rPr lang="ru-RU" sz="2400" dirty="0" smtClean="0"/>
              <a:t>- центр города, окраина или сельская местность?</a:t>
            </a:r>
          </a:p>
          <a:p>
            <a:endParaRPr lang="ru-RU" dirty="0"/>
          </a:p>
        </p:txBody>
      </p:sp>
      <p:pic>
        <p:nvPicPr>
          <p:cNvPr id="38916" name="Picture 4" descr="http://boombob.ru/img/picture/Jul/22/4e6660effa1acee0de7783ed1150a416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4143356"/>
            <a:ext cx="6000792" cy="2714644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Предполагаемая прибыль фирмы: месяц, год?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1571612"/>
            <a:ext cx="6400800" cy="485778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 smtClean="0"/>
              <a:t>Определить стоимость всех видов услуг;</a:t>
            </a:r>
          </a:p>
          <a:p>
            <a:r>
              <a:rPr lang="ru-RU" sz="2400" dirty="0" smtClean="0"/>
              <a:t>Предполагаемое количество всех видов услуг  Х  на стоимость за месяц;</a:t>
            </a:r>
          </a:p>
          <a:p>
            <a:r>
              <a:rPr lang="ru-RU" sz="2400" dirty="0" smtClean="0"/>
              <a:t>Вычесть заработную плату за месяц</a:t>
            </a:r>
          </a:p>
          <a:p>
            <a:r>
              <a:rPr lang="ru-RU" sz="2400" dirty="0" smtClean="0"/>
              <a:t>Вычесть затраты фирмы: оборудование, комплектующие, аренда, оплата кредита, налоги, ЖКХ, вода, свет и т.д. – за месяц</a:t>
            </a:r>
          </a:p>
          <a:p>
            <a:r>
              <a:rPr lang="ru-RU" sz="2400" dirty="0" smtClean="0"/>
              <a:t>Остаток – это примерная прибыль за 1 месяц</a:t>
            </a:r>
          </a:p>
          <a:p>
            <a:r>
              <a:rPr lang="ru-RU" sz="2400" dirty="0" smtClean="0"/>
              <a:t>Умножить на 12 месяцев = прибыль за год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3428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428604"/>
            <a:ext cx="5410208" cy="607223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Не учтена естественная прибыль предпринимателя!</a:t>
            </a:r>
          </a:p>
          <a:p>
            <a:r>
              <a:rPr lang="ru-RU" b="1" dirty="0" smtClean="0"/>
              <a:t>Окупаемость (Рентабельность) фирмы:</a:t>
            </a:r>
          </a:p>
          <a:p>
            <a:r>
              <a:rPr lang="ru-RU" sz="2000" dirty="0" smtClean="0"/>
              <a:t>Правильнее будет начать считать окупаемость бизнеса, учитывая затраты на его открытие. Давайте возьмем обычный магазин – за какое время он окупится? Считается, что для его открытия нужно потратить деньги на закупку товара и оборудования. Естественно, зарплата персоналу, аренда, налоги – все это важно. 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3575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70007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dirty="0" smtClean="0"/>
              <a:t>Методика расчета окупаемости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1214422"/>
            <a:ext cx="6400800" cy="435771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u="sng" dirty="0" smtClean="0"/>
              <a:t>На организацию салона вы потратили 800 000 рублей</a:t>
            </a:r>
          </a:p>
          <a:p>
            <a:r>
              <a:rPr lang="ru-RU" sz="2400" u="sng" dirty="0" smtClean="0"/>
              <a:t>При годовом чистом доходе в 600 000 </a:t>
            </a:r>
            <a:r>
              <a:rPr lang="ru-RU" sz="2400" u="sng" dirty="0" err="1" smtClean="0"/>
              <a:t>тыс</a:t>
            </a:r>
            <a:r>
              <a:rPr lang="ru-RU" sz="2400" u="sng" dirty="0" smtClean="0"/>
              <a:t> рублей вы окупите затраты за  16 месяцев.</a:t>
            </a:r>
          </a:p>
          <a:p>
            <a:r>
              <a:rPr lang="ru-RU" sz="2400" u="sng" dirty="0" smtClean="0"/>
              <a:t>600 000 : 12 = 50 000 руб. месяц</a:t>
            </a:r>
          </a:p>
          <a:p>
            <a:r>
              <a:rPr lang="ru-RU" sz="2400" u="sng" dirty="0" smtClean="0"/>
              <a:t>800 000 : 50000 = 16 месяцев</a:t>
            </a:r>
          </a:p>
          <a:p>
            <a:endParaRPr lang="ru-RU" dirty="0"/>
          </a:p>
        </p:txBody>
      </p:sp>
      <p:pic>
        <p:nvPicPr>
          <p:cNvPr id="4" name="Picture 5" descr="http://activerain.com/image_store/uploads/5/3/8/7/2/ar13537728432783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3598" y="4576775"/>
            <a:ext cx="2580402" cy="22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285728"/>
            <a:ext cx="6400800" cy="628654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Показатель рентабельности – это простое соотношение расходов и полученных доходов. Если, подводя итоги за прошлый годы, бухгалтерия огласила, что компания получила прибыль, бизнес считается рентабельным и окупаемым.</a:t>
            </a:r>
          </a:p>
          <a:p>
            <a:r>
              <a:rPr lang="ru-RU" u="sng" dirty="0" smtClean="0"/>
              <a:t>Планируйте свою деятельность, и она обязательно будет  успешной!</a:t>
            </a:r>
          </a:p>
          <a:p>
            <a:endParaRPr lang="ru-RU" dirty="0"/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7715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800" dirty="0" smtClean="0"/>
              <a:t>Требования для защиты презентации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4546" y="1071546"/>
            <a:ext cx="6624654" cy="578645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 smtClean="0"/>
              <a:t>Презентация должна освещать все пункты плана. </a:t>
            </a:r>
          </a:p>
          <a:p>
            <a:r>
              <a:rPr lang="ru-RU" sz="2400" dirty="0" smtClean="0"/>
              <a:t> В  презентации  должны  принимать  участие  все  члены  команды.</a:t>
            </a:r>
          </a:p>
          <a:p>
            <a:r>
              <a:rPr lang="ru-RU" sz="2400" dirty="0" smtClean="0"/>
              <a:t>Все  презентации  должны  укладываться  в  определённое  преподавателем  время.</a:t>
            </a:r>
          </a:p>
          <a:p>
            <a:r>
              <a:rPr lang="ru-RU" sz="2400" dirty="0" smtClean="0"/>
              <a:t>Глубина проработки </a:t>
            </a:r>
            <a:r>
              <a:rPr lang="ru-RU" sz="2400" dirty="0" err="1" smtClean="0"/>
              <a:t>бизнес-идеи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Добавляются бонусные балла за хорошее оформление презентации: как визуальное и текстовое (на слайдах), так и устное.</a:t>
            </a:r>
          </a:p>
          <a:p>
            <a:r>
              <a:rPr lang="ru-RU" sz="2400" dirty="0" smtClean="0"/>
              <a:t>Учитывается как команды отвечали на дополнительные вопросы.</a:t>
            </a:r>
          </a:p>
          <a:p>
            <a:r>
              <a:rPr lang="ru-RU" sz="2400" dirty="0" smtClean="0"/>
              <a:t>Активное  участие  в  обсуждении  проектов других команд.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Тест: Предпринимательские способности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40" y="1600200"/>
            <a:ext cx="5695960" cy="497207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b="1" i="1" dirty="0" smtClean="0"/>
              <a:t>Наличие предпринимательских способностей свидетельствует о том, что у человека есть шанс быть успешным в жизни. Предпринимательские качества помогают организовать свое дело, его раскрутить, добиться хороших результатов, заработать денег. Как показывает практика, к сожалению, не все люди наделены таким даром</a:t>
            </a:r>
            <a:r>
              <a:rPr lang="ru-RU" b="1" i="1" dirty="0" smtClean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62" name="Picture 2" descr="https://im3-tub-ru.yandex.net/i?id=a60a884b4468eb6443ee4e9567c89c62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588"/>
            <a:ext cx="2948765" cy="5286412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7715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Выполнение задания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438400" y="1600200"/>
          <a:ext cx="6400800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№</a:t>
                      </a:r>
                      <a:r>
                        <a:rPr lang="ru-RU" sz="2800" b="1" baseline="0" dirty="0" smtClean="0">
                          <a:solidFill>
                            <a:schemeClr val="tx1"/>
                          </a:solidFill>
                        </a:rPr>
                        <a:t> вопроса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буква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tx1"/>
                          </a:solidFill>
                        </a:rPr>
                        <a:t>балл</a:t>
                      </a:r>
                      <a:endParaRPr lang="ru-RU" sz="2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А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3</a:t>
                      </a:r>
                      <a:endParaRPr lang="ru-RU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2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Б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0</a:t>
                      </a:r>
                      <a:endParaRPr lang="ru-RU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3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В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</a:t>
                      </a:r>
                      <a:endParaRPr lang="ru-RU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№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итого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24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400800" cy="84294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Итоги теста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1285860"/>
            <a:ext cx="6400800" cy="557214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800" dirty="0" smtClean="0"/>
              <a:t>Если Вы набрали от </a:t>
            </a:r>
            <a:r>
              <a:rPr lang="ru-RU" sz="1800" b="1" u="sng" dirty="0" smtClean="0"/>
              <a:t>0 до 12 баллов.</a:t>
            </a:r>
            <a:r>
              <a:rPr lang="ru-RU" sz="1800" dirty="0" smtClean="0"/>
              <a:t> Предпринимательство, к сожалению, не для Вас. Может, стоит себя попробовать в других сферах. Или же все-таки, наконец, перестать всего бояться и научиться рисковать, чтобы изменить свою жизнь к лучшему.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Если Вы набрали </a:t>
            </a:r>
            <a:r>
              <a:rPr lang="ru-RU" sz="1800" b="1" u="sng" dirty="0" smtClean="0"/>
              <a:t>от 13 до 17 баллов. </a:t>
            </a:r>
            <a:r>
              <a:rPr lang="ru-RU" sz="1800" dirty="0" smtClean="0"/>
              <a:t>У Вас неплохие результаты. Задатки предпринимательства у Вас есть однозначно. Если Вы наметите себе заманчивую коммерческую цель, Вы непременно должны попробовать ее осуществить. Может, сделав трудный первый шаг, дальше все «пойдет по маслу»?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Если Вы набрали от </a:t>
            </a:r>
            <a:r>
              <a:rPr lang="ru-RU" sz="1800" b="1" u="sng" dirty="0" smtClean="0"/>
              <a:t>18 до 20 баллов.</a:t>
            </a:r>
            <a:r>
              <a:rPr lang="ru-RU" sz="1800" dirty="0" smtClean="0"/>
              <a:t> У Вас отличные предпринимательские способности. Есть все шансы заняться собственным бизнесом. Дерзайте и Вы добьетесь хороших результатов! Непременно используйте свои таланты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5984" y="428604"/>
            <a:ext cx="6553216" cy="228601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Тем, кто набрал наибольшее количество баллов – пока нет повода для гордости! Докажите, на что вы способны!</a:t>
            </a:r>
            <a:endParaRPr lang="ru-RU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50" y="3143250"/>
            <a:ext cx="4857750" cy="352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38400" y="1600200"/>
            <a:ext cx="6400800" cy="490063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Нарисуйте на бумаге смайлик, соответствующий вашему настроению для участия в данном проекте.</a:t>
            </a:r>
            <a:endParaRPr lang="ru-RU" dirty="0"/>
          </a:p>
        </p:txBody>
      </p:sp>
      <p:pic>
        <p:nvPicPr>
          <p:cNvPr id="47106" name="Picture 2" descr="https://im1-tub-ru.yandex.net/i?id=b36a76f2a1f522ce037ecb0e5ea6e25f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286124"/>
            <a:ext cx="2378826" cy="1785950"/>
          </a:xfrm>
          <a:prstGeom prst="rect">
            <a:avLst/>
          </a:prstGeom>
          <a:noFill/>
        </p:spPr>
      </p:pic>
      <p:pic>
        <p:nvPicPr>
          <p:cNvPr id="47110" name="Picture 6" descr="https://im1-tub-ru.yandex.net/i?id=0972cbb83af91d00c84561199d540041-l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3286124"/>
            <a:ext cx="1714512" cy="1714512"/>
          </a:xfrm>
          <a:prstGeom prst="rect">
            <a:avLst/>
          </a:prstGeom>
          <a:noFill/>
        </p:spPr>
      </p:pic>
      <p:pic>
        <p:nvPicPr>
          <p:cNvPr id="47114" name="Picture 10" descr="https://otvet.imgsmail.ru/download/219095712_64fb2070a6cd27a5305bd923ce31e80b_8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3500438"/>
            <a:ext cx="2000264" cy="2000264"/>
          </a:xfrm>
          <a:prstGeom prst="rect">
            <a:avLst/>
          </a:prstGeom>
          <a:noFill/>
        </p:spPr>
      </p:pic>
      <p:pic>
        <p:nvPicPr>
          <p:cNvPr id="47118" name="Picture 14" descr="http://mediasnab.ru/image/cache/data/Ut000003923_1-500x500-product_popup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6" y="5072074"/>
            <a:ext cx="1785926" cy="1785926"/>
          </a:xfrm>
          <a:prstGeom prst="rect">
            <a:avLst/>
          </a:prstGeom>
          <a:noFill/>
        </p:spPr>
      </p:pic>
      <p:pic>
        <p:nvPicPr>
          <p:cNvPr id="47120" name="Picture 16" descr="https://thumbs.dreamstime.com/z/%D0%BF%D0%BE-%D0%B0%D0%B2-%D0%B5%D0%BD%D0%BD%D1%8B%D0%B9-%D1%81%D0%BC%D0%B0%D0%B9-%D0%B8%D0%BA-560949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12" y="4000504"/>
            <a:ext cx="1547936" cy="2500330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ЖДУ  ПРЕКРАСНЫХ  ПРОЕКТОВ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86446" y="1600200"/>
            <a:ext cx="3052754" cy="44958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dirty="0" smtClean="0"/>
              <a:t>СПАСИБО   ЗА  ВНИМАНИЕ!!!</a:t>
            </a:r>
            <a:endParaRPr lang="ru-RU" dirty="0"/>
          </a:p>
        </p:txBody>
      </p:sp>
      <p:sp>
        <p:nvSpPr>
          <p:cNvPr id="51202" name="AutoShape 2" descr="http://ru.stockfresh.com/thumbs/lenm/1968015_%D0%B4%D0%B8%D0%B7%D0%B0%D0%B9%D0%BD%D0%B0-%D0%B3%D1%80%D0%B0%D1%84%D0%B8%D1%87%D0%B5%D1%81%D0%BA%D0%B8%D1%85-cartoon-%D1%81%D0%B0%D0%B9%D1%82-%D0%B7%D0%BD%D0%B0%D1%87%D0%BE%D0%BA-%D0%B2%D0%B5%D0%BA%D1%82%D0%BE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04" name="AutoShape 4" descr="http://ru.stockfresh.com/thumbs/lenm/1968015_%D0%B4%D0%B8%D0%B7%D0%B0%D0%B9%D0%BD%D0%B0-%D0%B3%D1%80%D0%B0%D1%84%D0%B8%D1%87%D0%B5%D1%81%D0%BA%D0%B8%D1%85-cartoon-%D1%81%D0%B0%D0%B9%D1%82-%D0%B7%D0%BD%D0%B0%D1%87%D0%BE%D0%BA-%D0%B2%D0%B5%D0%BA%D1%82%D0%BE%D1%80%D0%B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06" name="Picture 6" descr="https://yt3.ggpht.com/-NrP3Kr4mb2o/AAAAAAAAAAI/AAAAAAAAAAA/dDmFCOmzg50/s900-c-k-no-rj-c0xffffff/phot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571612"/>
            <a:ext cx="4786346" cy="4786346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План">
  <a:themeElements>
    <a:clrScheme name="План 8">
      <a:dk1>
        <a:srgbClr val="000000"/>
      </a:dk1>
      <a:lt1>
        <a:srgbClr val="FFFFFF"/>
      </a:lt1>
      <a:dk2>
        <a:srgbClr val="8C0039"/>
      </a:dk2>
      <a:lt2>
        <a:srgbClr val="660066"/>
      </a:lt2>
      <a:accent1>
        <a:srgbClr val="C58BF9"/>
      </a:accent1>
      <a:accent2>
        <a:srgbClr val="9966FF"/>
      </a:accent2>
      <a:accent3>
        <a:srgbClr val="FFFFFF"/>
      </a:accent3>
      <a:accent4>
        <a:srgbClr val="000000"/>
      </a:accent4>
      <a:accent5>
        <a:srgbClr val="DFC4FB"/>
      </a:accent5>
      <a:accent6>
        <a:srgbClr val="8A5CE7"/>
      </a:accent6>
      <a:hlink>
        <a:srgbClr val="E4005C"/>
      </a:hlink>
      <a:folHlink>
        <a:srgbClr val="C36C03"/>
      </a:folHlink>
    </a:clrScheme>
    <a:fontScheme name="План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лан 1">
        <a:dk1>
          <a:srgbClr val="777777"/>
        </a:dk1>
        <a:lt1>
          <a:srgbClr val="FFFFFF"/>
        </a:lt1>
        <a:dk2>
          <a:srgbClr val="333333"/>
        </a:dk2>
        <a:lt2>
          <a:srgbClr val="FFF4C3"/>
        </a:lt2>
        <a:accent1>
          <a:srgbClr val="C892FA"/>
        </a:accent1>
        <a:accent2>
          <a:srgbClr val="9966FF"/>
        </a:accent2>
        <a:accent3>
          <a:srgbClr val="ADADAD"/>
        </a:accent3>
        <a:accent4>
          <a:srgbClr val="DADADA"/>
        </a:accent4>
        <a:accent5>
          <a:srgbClr val="E0C7FC"/>
        </a:accent5>
        <a:accent6>
          <a:srgbClr val="8A5CE7"/>
        </a:accent6>
        <a:hlink>
          <a:srgbClr val="E4005C"/>
        </a:hlink>
        <a:folHlink>
          <a:srgbClr val="DC7A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2">
        <a:dk1>
          <a:srgbClr val="1C1C1C"/>
        </a:dk1>
        <a:lt1>
          <a:srgbClr val="FFFFFF"/>
        </a:lt1>
        <a:dk2>
          <a:srgbClr val="5F5F5F"/>
        </a:dk2>
        <a:lt2>
          <a:srgbClr val="FFFFCC"/>
        </a:lt2>
        <a:accent1>
          <a:srgbClr val="4A5B64"/>
        </a:accent1>
        <a:accent2>
          <a:srgbClr val="AF9387"/>
        </a:accent2>
        <a:accent3>
          <a:srgbClr val="B6B6B6"/>
        </a:accent3>
        <a:accent4>
          <a:srgbClr val="DADADA"/>
        </a:accent4>
        <a:accent5>
          <a:srgbClr val="B1B5B8"/>
        </a:accent5>
        <a:accent6>
          <a:srgbClr val="9E857A"/>
        </a:accent6>
        <a:hlink>
          <a:srgbClr val="F3C43F"/>
        </a:hlink>
        <a:folHlink>
          <a:srgbClr val="66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3">
        <a:dk1>
          <a:srgbClr val="4D4D4D"/>
        </a:dk1>
        <a:lt1>
          <a:srgbClr val="FFFFFF"/>
        </a:lt1>
        <a:dk2>
          <a:srgbClr val="666699"/>
        </a:dk2>
        <a:lt2>
          <a:srgbClr val="FFFFCC"/>
        </a:lt2>
        <a:accent1>
          <a:srgbClr val="8D8DB3"/>
        </a:accent1>
        <a:accent2>
          <a:srgbClr val="7A25D7"/>
        </a:accent2>
        <a:accent3>
          <a:srgbClr val="B8B8CA"/>
        </a:accent3>
        <a:accent4>
          <a:srgbClr val="DADADA"/>
        </a:accent4>
        <a:accent5>
          <a:srgbClr val="C5C5D6"/>
        </a:accent5>
        <a:accent6>
          <a:srgbClr val="6E20C3"/>
        </a:accent6>
        <a:hlink>
          <a:srgbClr val="66CCFF"/>
        </a:hlink>
        <a:folHlink>
          <a:srgbClr val="3333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4">
        <a:dk1>
          <a:srgbClr val="10187C"/>
        </a:dk1>
        <a:lt1>
          <a:srgbClr val="F8F8F8"/>
        </a:lt1>
        <a:dk2>
          <a:srgbClr val="538DC7"/>
        </a:dk2>
        <a:lt2>
          <a:srgbClr val="CCECFF"/>
        </a:lt2>
        <a:accent1>
          <a:srgbClr val="879EC7"/>
        </a:accent1>
        <a:accent2>
          <a:srgbClr val="461B8B"/>
        </a:accent2>
        <a:accent3>
          <a:srgbClr val="B3C5E0"/>
        </a:accent3>
        <a:accent4>
          <a:srgbClr val="D4D4D4"/>
        </a:accent4>
        <a:accent5>
          <a:srgbClr val="C3CCE0"/>
        </a:accent5>
        <a:accent6>
          <a:srgbClr val="3F177D"/>
        </a:accent6>
        <a:hlink>
          <a:srgbClr val="0000FF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5">
        <a:dk1>
          <a:srgbClr val="002F2E"/>
        </a:dk1>
        <a:lt1>
          <a:srgbClr val="FFFFFF"/>
        </a:lt1>
        <a:dk2>
          <a:srgbClr val="008080"/>
        </a:dk2>
        <a:lt2>
          <a:srgbClr val="FFFFCC"/>
        </a:lt2>
        <a:accent1>
          <a:srgbClr val="0E6A52"/>
        </a:accent1>
        <a:accent2>
          <a:srgbClr val="3553A7"/>
        </a:accent2>
        <a:accent3>
          <a:srgbClr val="AAC0C0"/>
        </a:accent3>
        <a:accent4>
          <a:srgbClr val="DADADA"/>
        </a:accent4>
        <a:accent5>
          <a:srgbClr val="AAB9B3"/>
        </a:accent5>
        <a:accent6>
          <a:srgbClr val="2F4A97"/>
        </a:accent6>
        <a:hlink>
          <a:srgbClr val="1ACE9F"/>
        </a:hlink>
        <a:folHlink>
          <a:srgbClr val="B5B5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лан 6">
        <a:dk1>
          <a:srgbClr val="000000"/>
        </a:dk1>
        <a:lt1>
          <a:srgbClr val="E3FFFF"/>
        </a:lt1>
        <a:dk2>
          <a:srgbClr val="4400A8"/>
        </a:dk2>
        <a:lt2>
          <a:srgbClr val="005452"/>
        </a:lt2>
        <a:accent1>
          <a:srgbClr val="92CAC9"/>
        </a:accent1>
        <a:accent2>
          <a:srgbClr val="009999"/>
        </a:accent2>
        <a:accent3>
          <a:srgbClr val="EFFFFF"/>
        </a:accent3>
        <a:accent4>
          <a:srgbClr val="000000"/>
        </a:accent4>
        <a:accent5>
          <a:srgbClr val="C7E1E1"/>
        </a:accent5>
        <a:accent6>
          <a:srgbClr val="008A8A"/>
        </a:accent6>
        <a:hlink>
          <a:srgbClr val="187C16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7">
        <a:dk1>
          <a:srgbClr val="000000"/>
        </a:dk1>
        <a:lt1>
          <a:srgbClr val="CCFF99"/>
        </a:lt1>
        <a:dk2>
          <a:srgbClr val="CC99FF"/>
        </a:dk2>
        <a:lt2>
          <a:srgbClr val="1B3600"/>
        </a:lt2>
        <a:accent1>
          <a:srgbClr val="009900"/>
        </a:accent1>
        <a:accent2>
          <a:srgbClr val="B7CA02"/>
        </a:accent2>
        <a:accent3>
          <a:srgbClr val="E2FFCA"/>
        </a:accent3>
        <a:accent4>
          <a:srgbClr val="000000"/>
        </a:accent4>
        <a:accent5>
          <a:srgbClr val="AACAAA"/>
        </a:accent5>
        <a:accent6>
          <a:srgbClr val="A6B702"/>
        </a:accent6>
        <a:hlink>
          <a:srgbClr val="FFCC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лан 8">
        <a:dk1>
          <a:srgbClr val="000000"/>
        </a:dk1>
        <a:lt1>
          <a:srgbClr val="FFFFFF"/>
        </a:lt1>
        <a:dk2>
          <a:srgbClr val="8C0039"/>
        </a:dk2>
        <a:lt2>
          <a:srgbClr val="660066"/>
        </a:lt2>
        <a:accent1>
          <a:srgbClr val="C58BF9"/>
        </a:accent1>
        <a:accent2>
          <a:srgbClr val="9966FF"/>
        </a:accent2>
        <a:accent3>
          <a:srgbClr val="FFFFFF"/>
        </a:accent3>
        <a:accent4>
          <a:srgbClr val="000000"/>
        </a:accent4>
        <a:accent5>
          <a:srgbClr val="DFC4FB"/>
        </a:accent5>
        <a:accent6>
          <a:srgbClr val="8A5CE7"/>
        </a:accent6>
        <a:hlink>
          <a:srgbClr val="E4005C"/>
        </a:hlink>
        <a:folHlink>
          <a:srgbClr val="C36C0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542</TotalTime>
  <Words>2061</Words>
  <Application>Microsoft Office PowerPoint</Application>
  <PresentationFormat>Экран (4:3)</PresentationFormat>
  <Paragraphs>242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План</vt:lpstr>
      <vt:lpstr>Проект: Создание своего бизнеса</vt:lpstr>
      <vt:lpstr>Пояснительная записка</vt:lpstr>
      <vt:lpstr>Пояснительная записка</vt:lpstr>
      <vt:lpstr>Слайд 4</vt:lpstr>
      <vt:lpstr>Цель:</vt:lpstr>
      <vt:lpstr>Цели занятия</vt:lpstr>
      <vt:lpstr> Информационно-методическое обеспечение занятия </vt:lpstr>
      <vt:lpstr> Интернет-ресурсы </vt:lpstr>
      <vt:lpstr>Мотивация</vt:lpstr>
      <vt:lpstr>Ваши варианты</vt:lpstr>
      <vt:lpstr>Предъявление практической задачи</vt:lpstr>
      <vt:lpstr> Постановка учебной задачи </vt:lpstr>
      <vt:lpstr>Планирование</vt:lpstr>
      <vt:lpstr>   Этапы работы (Алгоритм)   </vt:lpstr>
      <vt:lpstr>Комментарии преподавателя</vt:lpstr>
      <vt:lpstr>Владельцы фирмы</vt:lpstr>
      <vt:lpstr>Размер уставного капитала</vt:lpstr>
      <vt:lpstr>Какие услуги будете оказывать?</vt:lpstr>
      <vt:lpstr> Потенциальный потребитель </vt:lpstr>
      <vt:lpstr> СКОЛЬКО?  </vt:lpstr>
      <vt:lpstr> ГДЕ? </vt:lpstr>
      <vt:lpstr>Предполагаемая прибыль фирмы: месяц, год?</vt:lpstr>
      <vt:lpstr>Слайд 23</vt:lpstr>
      <vt:lpstr>Методика расчета окупаемости</vt:lpstr>
      <vt:lpstr>Слайд 25</vt:lpstr>
      <vt:lpstr>Требования для защиты презентации</vt:lpstr>
      <vt:lpstr>Тест: Предпринимательские способности</vt:lpstr>
      <vt:lpstr>Выполнение задания</vt:lpstr>
      <vt:lpstr>Итоги теста</vt:lpstr>
      <vt:lpstr>Слайд 30</vt:lpstr>
      <vt:lpstr>Рефлексия</vt:lpstr>
      <vt:lpstr>ЖДУ  ПРЕКРАСНЫХ  ПРОЕКТОВ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в бизнесе</dc:title>
  <dc:creator>Admin</dc:creator>
  <cp:lastModifiedBy>Пользователь</cp:lastModifiedBy>
  <cp:revision>52</cp:revision>
  <dcterms:created xsi:type="dcterms:W3CDTF">2008-11-30T16:47:14Z</dcterms:created>
  <dcterms:modified xsi:type="dcterms:W3CDTF">2017-03-04T02:56:09Z</dcterms:modified>
</cp:coreProperties>
</file>