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DD1C4B-6436-4433-A768-BF8558AFA1EB}">
  <a:tblStyle styleId="{3BDD1C4B-6436-4433-A768-BF8558AFA1EB}" styleName="Table_0">
    <a:wholeTbl>
      <a:tcStyle>
        <a:tcBdr>
          <a:left>
            <a:ln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A3A607A0-DF20-465D-B0C7-B65B19D7CC26}" styleName="Table_1">
    <a:wholeTbl>
      <a:tcTxStyle b="off" i="off">
        <a:font>
          <a:latin typeface="Trebuchet MS"/>
          <a:ea typeface="Trebuchet MS"/>
          <a:cs typeface="Trebuchet MS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EF9EA"/>
          </a:solidFill>
        </a:fill>
      </a:tcStyle>
    </a:wholeTbl>
    <a:band1H>
      <a:tcStyle>
        <a:tcBdr/>
        <a:fill>
          <a:solidFill>
            <a:srgbClr val="DBF2D1"/>
          </a:solidFill>
        </a:fill>
      </a:tcStyle>
    </a:band1H>
    <a:band1V>
      <a:tcStyle>
        <a:tcBdr/>
        <a:fill>
          <a:solidFill>
            <a:srgbClr val="DBF2D1"/>
          </a:solidFill>
        </a:fill>
      </a:tcStyle>
    </a:band1V>
    <a:lastCol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6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8226367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9162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763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40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933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0279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3010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41421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54833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Shape 23"/>
          <p:cNvGrpSpPr/>
          <p:nvPr/>
        </p:nvGrpSpPr>
        <p:grpSpPr>
          <a:xfrm>
            <a:off x="0" y="-8466"/>
            <a:ext cx="12192000" cy="6866467"/>
            <a:chOff x="0" y="-8466"/>
            <a:chExt cx="12192000" cy="6866467"/>
          </a:xfrm>
        </p:grpSpPr>
        <p:cxnSp>
          <p:nvCxnSpPr>
            <p:cNvPr id="24" name="Shape 24"/>
            <p:cNvCxnSpPr/>
            <p:nvPr/>
          </p:nvCxnSpPr>
          <p:spPr>
            <a:xfrm>
              <a:off x="9371011" y="0"/>
              <a:ext cx="1219199" cy="6858000"/>
            </a:xfrm>
            <a:prstGeom prst="straightConnector1">
              <a:avLst/>
            </a:prstGeom>
            <a:noFill/>
            <a:ln w="9525" cap="flat" cmpd="sng">
              <a:solidFill>
                <a:srgbClr val="BFBFB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" name="Shape 25"/>
            <p:cNvCxnSpPr/>
            <p:nvPr/>
          </p:nvCxnSpPr>
          <p:spPr>
            <a:xfrm flipH="1">
              <a:off x="7425266" y="3681412"/>
              <a:ext cx="4763558" cy="3176586"/>
            </a:xfrm>
            <a:prstGeom prst="straightConnector1">
              <a:avLst/>
            </a:prstGeom>
            <a:noFill/>
            <a:ln w="9525" cap="flat" cmpd="sng">
              <a:solidFill>
                <a:srgbClr val="D8D8D8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" name="Shape 26"/>
            <p:cNvSpPr/>
            <p:nvPr/>
          </p:nvSpPr>
          <p:spPr>
            <a:xfrm>
              <a:off x="9181475" y="-8466"/>
              <a:ext cx="3007348" cy="68664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621" y="0"/>
                  </a:moveTo>
                  <a:lnTo>
                    <a:pt x="120000" y="0"/>
                  </a:lnTo>
                  <a:lnTo>
                    <a:pt x="120000" y="119999"/>
                  </a:lnTo>
                  <a:lnTo>
                    <a:pt x="0" y="119999"/>
                  </a:lnTo>
                  <a:lnTo>
                    <a:pt x="81621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27" name="Shape 27"/>
            <p:cNvSpPr/>
            <p:nvPr/>
          </p:nvSpPr>
          <p:spPr>
            <a:xfrm>
              <a:off x="9603442" y="-8466"/>
              <a:ext cx="2588558" cy="68664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20000" y="119999"/>
                  </a:lnTo>
                  <a:lnTo>
                    <a:pt x="56067" y="119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28" name="Shape 28"/>
            <p:cNvSpPr/>
            <p:nvPr/>
          </p:nvSpPr>
          <p:spPr>
            <a:xfrm>
              <a:off x="8932332" y="3048000"/>
              <a:ext cx="3259667" cy="3809999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" name="Shape 29"/>
            <p:cNvSpPr/>
            <p:nvPr/>
          </p:nvSpPr>
          <p:spPr>
            <a:xfrm>
              <a:off x="9334500" y="-8466"/>
              <a:ext cx="2854326" cy="68664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20000" y="119999"/>
                  </a:lnTo>
                  <a:lnTo>
                    <a:pt x="103873" y="119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30" name="Shape 30"/>
            <p:cNvSpPr/>
            <p:nvPr/>
          </p:nvSpPr>
          <p:spPr>
            <a:xfrm>
              <a:off x="10898729" y="-8466"/>
              <a:ext cx="1290093" cy="68664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4852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94852" y="0"/>
                  </a:lnTo>
                  <a:close/>
                </a:path>
              </a:pathLst>
            </a:custGeom>
            <a:solidFill>
              <a:srgbClr val="BDEB9F">
                <a:alpha val="69803"/>
              </a:srgbClr>
            </a:solidFill>
            <a:ln>
              <a:noFill/>
            </a:ln>
          </p:spPr>
        </p:sp>
        <p:sp>
          <p:nvSpPr>
            <p:cNvPr id="31" name="Shape 31"/>
            <p:cNvSpPr/>
            <p:nvPr/>
          </p:nvSpPr>
          <p:spPr>
            <a:xfrm>
              <a:off x="10938999" y="-8466"/>
              <a:ext cx="1249825" cy="68664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106515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32" name="Shape 32"/>
            <p:cNvSpPr/>
            <p:nvPr/>
          </p:nvSpPr>
          <p:spPr>
            <a:xfrm>
              <a:off x="10371665" y="3589867"/>
              <a:ext cx="1817159" cy="3268132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34" name="Shape 34"/>
          <p:cNvSpPr txBox="1">
            <a:spLocks noGrp="1"/>
          </p:cNvSpPr>
          <p:nvPr>
            <p:ph type="ctrTitle"/>
          </p:nvPr>
        </p:nvSpPr>
        <p:spPr>
          <a:xfrm>
            <a:off x="1507066" y="2404533"/>
            <a:ext cx="7766936" cy="16463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5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ubTitle" idx="1"/>
          </p:nvPr>
        </p:nvSpPr>
        <p:spPr>
          <a:xfrm>
            <a:off x="1507066" y="4050832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677335" y="609600"/>
            <a:ext cx="8596668" cy="340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4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с подписью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931333" y="609600"/>
            <a:ext cx="8094134" cy="302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4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1366138" y="3632200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body" idx="2"/>
          </p:nvPr>
        </p:nvSpPr>
        <p:spPr>
          <a:xfrm>
            <a:off x="677335" y="4470400"/>
            <a:ext cx="8596668" cy="1570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541870" y="790377"/>
            <a:ext cx="609599" cy="5847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8000" b="0" i="0" u="none" strike="noStrike" cap="none">
                <a:solidFill>
                  <a:srgbClr val="BDEB9F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8893010" y="2886556"/>
            <a:ext cx="609599" cy="5847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8000" b="0" i="0" u="none" strike="noStrike" cap="none">
                <a:solidFill>
                  <a:srgbClr val="BDEB9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арточка имени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677335" y="1931988"/>
            <a:ext cx="8596668" cy="259545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4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карточки имени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931333" y="609600"/>
            <a:ext cx="8094134" cy="302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4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77331" y="4013200"/>
            <a:ext cx="8596668" cy="5142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2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18" name="Shape 118"/>
          <p:cNvSpPr txBox="1"/>
          <p:nvPr/>
        </p:nvSpPr>
        <p:spPr>
          <a:xfrm>
            <a:off x="541870" y="790377"/>
            <a:ext cx="609599" cy="5847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8000" b="0" i="0" u="none" strike="noStrike" cap="none">
                <a:solidFill>
                  <a:srgbClr val="BDEB9F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</a:p>
        </p:txBody>
      </p:sp>
      <p:sp>
        <p:nvSpPr>
          <p:cNvPr id="119" name="Shape 119"/>
          <p:cNvSpPr txBox="1"/>
          <p:nvPr/>
        </p:nvSpPr>
        <p:spPr>
          <a:xfrm>
            <a:off x="8893010" y="2886556"/>
            <a:ext cx="609599" cy="5847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8000" b="0" i="0" u="none" strike="noStrike" cap="none">
                <a:solidFill>
                  <a:srgbClr val="BDEB9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стина или ложь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685799" y="609600"/>
            <a:ext cx="8588202" cy="302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4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77331" y="4013200"/>
            <a:ext cx="8596668" cy="5142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2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5" name="Shape 125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677333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 rot="5400000">
            <a:off x="3035281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514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79999"/>
              <a:buFont typeface="Noto Sans Symbols"/>
              <a:buChar char="▶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marR="0" lvl="1" indent="-20446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marR="0" lvl="2" indent="-1574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marR="0" lvl="4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 rot="5400000">
            <a:off x="5994318" y="2582952"/>
            <a:ext cx="5251450" cy="130474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 rot="5400000">
            <a:off x="1581685" y="-294750"/>
            <a:ext cx="5251449" cy="70601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514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79999"/>
              <a:buFont typeface="Noto Sans Symbols"/>
              <a:buChar char="▶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marR="0" lvl="1" indent="-20446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marR="0" lvl="2" indent="-1574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marR="0" lvl="4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677333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514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79999"/>
              <a:buFont typeface="Noto Sans Symbols"/>
              <a:buChar char="▶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marR="0" lvl="1" indent="-20446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marR="0" lvl="2" indent="-1574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marR="0" lvl="4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677335" y="2700866"/>
            <a:ext cx="8596668" cy="1826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40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860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2000" b="0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677333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4184035" cy="38807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514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79999"/>
              <a:buFont typeface="Noto Sans Symbols"/>
              <a:buChar char="▶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marR="0" lvl="1" indent="-20446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marR="0" lvl="2" indent="-1574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marR="0" lvl="4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2"/>
          </p:nvPr>
        </p:nvSpPr>
        <p:spPr>
          <a:xfrm>
            <a:off x="5089969" y="2160589"/>
            <a:ext cx="4184033" cy="388077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514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79999"/>
              <a:buFont typeface="Noto Sans Symbols"/>
              <a:buChar char="▶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marR="0" lvl="1" indent="-20446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marR="0" lvl="2" indent="-1574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marR="0" lvl="4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77333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75745" y="2160983"/>
            <a:ext cx="4185622" cy="5762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2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20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75745" y="2737244"/>
            <a:ext cx="4185622" cy="33041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514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79999"/>
              <a:buFont typeface="Noto Sans Symbols"/>
              <a:buChar char="▶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marR="0" lvl="1" indent="-20446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marR="0" lvl="2" indent="-1574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marR="0" lvl="4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3"/>
          </p:nvPr>
        </p:nvSpPr>
        <p:spPr>
          <a:xfrm>
            <a:off x="5088382" y="2160983"/>
            <a:ext cx="4185617" cy="5762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2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20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8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4"/>
          </p:nvPr>
        </p:nvSpPr>
        <p:spPr>
          <a:xfrm>
            <a:off x="5088383" y="2737244"/>
            <a:ext cx="4185616" cy="33041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514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79999"/>
              <a:buFont typeface="Noto Sans Symbols"/>
              <a:buChar char="▶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marR="0" lvl="1" indent="-20446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marR="0" lvl="2" indent="-1574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marR="0" lvl="4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677333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677333" y="1498604"/>
            <a:ext cx="3854527" cy="1278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20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4760460" y="514924"/>
            <a:ext cx="4513540" cy="55264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514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79999"/>
              <a:buFont typeface="Noto Sans Symbols"/>
              <a:buChar char="▶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marR="0" lvl="1" indent="-20446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marR="0" lvl="2" indent="-1574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marR="0" lvl="4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2"/>
          </p:nvPr>
        </p:nvSpPr>
        <p:spPr>
          <a:xfrm>
            <a:off x="677333" y="2777068"/>
            <a:ext cx="3854527" cy="258444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063" marR="0" lvl="1" indent="-1256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126" marR="0" lvl="2" indent="-1242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189" marR="0" lvl="3" indent="-1228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251" marR="0" lvl="4" indent="-1215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5314" marR="0" lvl="5" indent="-1201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2377" marR="0" lvl="6" indent="-1187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199440" marR="0" lvl="7" indent="-117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6503" marR="0" lvl="8" indent="-1160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677333" y="4800600"/>
            <a:ext cx="8596667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2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idx="2"/>
          </p:nvPr>
        </p:nvSpPr>
        <p:spPr>
          <a:xfrm>
            <a:off x="677333" y="609600"/>
            <a:ext cx="8596668" cy="38457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77333" y="5367337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1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EDEDED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hape 6"/>
          <p:cNvGrpSpPr/>
          <p:nvPr/>
        </p:nvGrpSpPr>
        <p:grpSpPr>
          <a:xfrm>
            <a:off x="0" y="-8466"/>
            <a:ext cx="12192000" cy="6866467"/>
            <a:chOff x="0" y="-8466"/>
            <a:chExt cx="12192000" cy="6866467"/>
          </a:xfrm>
        </p:grpSpPr>
        <p:cxnSp>
          <p:nvCxnSpPr>
            <p:cNvPr id="7" name="Shape 7"/>
            <p:cNvCxnSpPr/>
            <p:nvPr/>
          </p:nvCxnSpPr>
          <p:spPr>
            <a:xfrm>
              <a:off x="9371011" y="0"/>
              <a:ext cx="1219199" cy="6858000"/>
            </a:xfrm>
            <a:prstGeom prst="straightConnector1">
              <a:avLst/>
            </a:prstGeom>
            <a:noFill/>
            <a:ln w="9525" cap="flat" cmpd="sng">
              <a:solidFill>
                <a:srgbClr val="BFBFB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" name="Shape 8"/>
            <p:cNvCxnSpPr/>
            <p:nvPr/>
          </p:nvCxnSpPr>
          <p:spPr>
            <a:xfrm flipH="1">
              <a:off x="7425266" y="3681412"/>
              <a:ext cx="4763558" cy="3176586"/>
            </a:xfrm>
            <a:prstGeom prst="straightConnector1">
              <a:avLst/>
            </a:prstGeom>
            <a:noFill/>
            <a:ln w="9525" cap="flat" cmpd="sng">
              <a:solidFill>
                <a:srgbClr val="D8D8D8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" name="Shape 9"/>
            <p:cNvSpPr/>
            <p:nvPr/>
          </p:nvSpPr>
          <p:spPr>
            <a:xfrm>
              <a:off x="9181475" y="-8466"/>
              <a:ext cx="3007348" cy="68664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621" y="0"/>
                  </a:moveTo>
                  <a:lnTo>
                    <a:pt x="120000" y="0"/>
                  </a:lnTo>
                  <a:lnTo>
                    <a:pt x="120000" y="119999"/>
                  </a:lnTo>
                  <a:lnTo>
                    <a:pt x="0" y="119999"/>
                  </a:lnTo>
                  <a:lnTo>
                    <a:pt x="81621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10" name="Shape 10"/>
            <p:cNvSpPr/>
            <p:nvPr/>
          </p:nvSpPr>
          <p:spPr>
            <a:xfrm>
              <a:off x="9603442" y="-8466"/>
              <a:ext cx="2588558" cy="68664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20000" y="119999"/>
                  </a:lnTo>
                  <a:lnTo>
                    <a:pt x="56067" y="119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1" name="Shape 11"/>
            <p:cNvSpPr/>
            <p:nvPr/>
          </p:nvSpPr>
          <p:spPr>
            <a:xfrm>
              <a:off x="8932332" y="3048000"/>
              <a:ext cx="3259667" cy="3809999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>
              <a:off x="9334500" y="-8466"/>
              <a:ext cx="2854326" cy="68664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20000" y="119999"/>
                  </a:lnTo>
                  <a:lnTo>
                    <a:pt x="103873" y="119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13" name="Shape 13"/>
            <p:cNvSpPr/>
            <p:nvPr/>
          </p:nvSpPr>
          <p:spPr>
            <a:xfrm>
              <a:off x="10898729" y="-8466"/>
              <a:ext cx="1290093" cy="68664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4852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94852" y="0"/>
                  </a:lnTo>
                  <a:close/>
                </a:path>
              </a:pathLst>
            </a:custGeom>
            <a:solidFill>
              <a:srgbClr val="BDEB9F">
                <a:alpha val="69803"/>
              </a:srgbClr>
            </a:solidFill>
            <a:ln>
              <a:noFill/>
            </a:ln>
          </p:spPr>
        </p:sp>
        <p:sp>
          <p:nvSpPr>
            <p:cNvPr id="14" name="Shape 14"/>
            <p:cNvSpPr/>
            <p:nvPr/>
          </p:nvSpPr>
          <p:spPr>
            <a:xfrm>
              <a:off x="10938999" y="-8466"/>
              <a:ext cx="1249825" cy="68664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106515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15" name="Shape 15"/>
            <p:cNvSpPr/>
            <p:nvPr/>
          </p:nvSpPr>
          <p:spPr>
            <a:xfrm>
              <a:off x="10371665" y="3589867"/>
              <a:ext cx="1817159" cy="3268132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x="0" y="4013200"/>
              <a:ext cx="448732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677333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Trebuchet MS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514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79999"/>
              <a:buFont typeface="Noto Sans Symbols"/>
              <a:buChar char="▶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marR="0" lvl="1" indent="-20446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marR="0" lvl="2" indent="-1574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marR="0" lvl="4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6763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676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Char char="▶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dt" idx="10"/>
          </p:nvPr>
        </p:nvSpPr>
        <p:spPr>
          <a:xfrm>
            <a:off x="7205132" y="6041362"/>
            <a:ext cx="9119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ftr" idx="11"/>
          </p:nvPr>
        </p:nvSpPr>
        <p:spPr>
          <a:xfrm>
            <a:off x="677333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9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ru-RU" sz="900" b="0" i="0" u="none" strike="noStrike" cap="non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ctrTitle"/>
          </p:nvPr>
        </p:nvSpPr>
        <p:spPr>
          <a:xfrm>
            <a:off x="1422144" y="1853550"/>
            <a:ext cx="7766936" cy="164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accent2"/>
              </a:buClr>
              <a:buSzPct val="25000"/>
              <a:buFont typeface="Trebuchet MS"/>
              <a:buNone/>
            </a:pPr>
            <a:r>
              <a:rPr lang="ru-RU" sz="5400" b="0" i="0" u="none" strike="noStrike" cap="none">
                <a:solidFill>
                  <a:schemeClr val="accent2"/>
                </a:solidFill>
                <a:latin typeface="Trebuchet MS"/>
                <a:ea typeface="Trebuchet MS"/>
                <a:cs typeface="Trebuchet MS"/>
                <a:sym typeface="Trebuchet MS"/>
              </a:rPr>
              <a:t>Деловая игра "Фондовый рынок"</a:t>
            </a:r>
          </a:p>
        </p:txBody>
      </p:sp>
      <p:sp>
        <p:nvSpPr>
          <p:cNvPr id="144" name="Shape 144"/>
          <p:cNvSpPr txBox="1">
            <a:spLocks noGrp="1"/>
          </p:cNvSpPr>
          <p:nvPr>
            <p:ph type="subTitle" idx="1"/>
          </p:nvPr>
        </p:nvSpPr>
        <p:spPr>
          <a:xfrm>
            <a:off x="1169445" y="3499851"/>
            <a:ext cx="8019634" cy="271337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Авторы:</a:t>
            </a:r>
          </a:p>
          <a:p>
            <a:pPr marL="0" marR="0" lvl="0" indent="0" algn="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Бетина Марина Юрьевна</a:t>
            </a:r>
          </a:p>
          <a:p>
            <a:pPr marL="0" marR="0" lvl="0" indent="0" algn="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Бочкова Светлана Сергеевна</a:t>
            </a:r>
          </a:p>
          <a:p>
            <a:pPr marL="0" marR="0" lvl="0" indent="0" algn="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Гладких Александра Евгеньевна</a:t>
            </a:r>
          </a:p>
          <a:p>
            <a:pPr marL="0" marR="0" lvl="0" indent="0" algn="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Рянжина Юлия Андреевна</a:t>
            </a:r>
          </a:p>
          <a:p>
            <a:pPr marL="0" marR="0" lvl="0" indent="0" algn="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Смирнов Кирилл Владимирович</a:t>
            </a:r>
          </a:p>
          <a:p>
            <a:pPr marL="0" marR="0" lvl="0" indent="0" algn="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2400" b="0" i="0" u="none" strike="noStrike" cap="none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677333" y="1524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accent1"/>
              </a:buClr>
              <a:buSzPct val="25000"/>
              <a:buFont typeface="Trebuchet MS"/>
              <a:buNone/>
            </a:pPr>
            <a:r>
              <a:rPr lang="ru-RU"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Цель и задачи: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544985" y="1106488"/>
            <a:ext cx="9212624" cy="48250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</a:pPr>
            <a:r>
              <a:rPr lang="ru-RU" sz="2400" b="0" i="0" u="sng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Цель:</a:t>
            </a:r>
            <a:r>
              <a:rPr lang="ru-RU" sz="2400" b="1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2400" dirty="0">
                <a:solidFill>
                  <a:srgbClr val="434343"/>
                </a:solidFill>
              </a:rPr>
              <a:t>создать условия для вовлечения и ориентации учащихся на рынке ценных бумаг, способствовать принятию оптимальных финансовых решений на фондовом рынке, посредством практической деловой игры</a:t>
            </a:r>
            <a:r>
              <a:rPr lang="ru-RU" sz="2400" b="0" i="0" u="none" strike="noStrike" cap="none" dirty="0">
                <a:solidFill>
                  <a:srgbClr val="434343"/>
                </a:solidFill>
                <a:latin typeface="Trebuchet MS"/>
                <a:ea typeface="Trebuchet MS"/>
                <a:cs typeface="Trebuchet MS"/>
                <a:sym typeface="Trebuchet MS"/>
              </a:rPr>
              <a:t>. </a:t>
            </a: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</a:pPr>
            <a:r>
              <a:rPr lang="ru-RU" sz="2400" b="0" i="0" u="sng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Основные задачи:</a:t>
            </a:r>
          </a:p>
          <a:p>
            <a:pPr marL="722313" marR="0" lvl="0" indent="-277813" algn="l" rtl="0"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2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Познакомить учащихся с понятием и сущностью фондового рынка.</a:t>
            </a:r>
          </a:p>
          <a:p>
            <a:pPr marL="722313" marR="0" lvl="0" indent="-277813" algn="l" rtl="0"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2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Способствовать развитию логического мышления, умения делать выводы, работать во времени.</a:t>
            </a:r>
          </a:p>
          <a:p>
            <a:pPr marL="722313" marR="0" lvl="0" indent="-277813" algn="l" rtl="0"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2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Формировать воспитание экономически грамотного гражданина.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title"/>
          </p:nvPr>
        </p:nvSpPr>
        <p:spPr>
          <a:xfrm>
            <a:off x="677333" y="12833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accent1"/>
              </a:buClr>
              <a:buSzPct val="25000"/>
              <a:buFont typeface="Trebuchet MS"/>
              <a:buNone/>
            </a:pPr>
            <a:r>
              <a:rPr lang="ru-RU"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Основные элементы проекта</a:t>
            </a:r>
          </a:p>
        </p:txBody>
      </p:sp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77333" y="1044325"/>
            <a:ext cx="8596668" cy="41767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ru-RU" sz="2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Модуль 2 «Фондовый рынок: как его использовать для роста доходов» </a:t>
            </a:r>
          </a:p>
          <a:p>
            <a:pPr marL="342900" marR="0" lvl="0" indent="-342900" algn="l" rtl="0">
              <a:spcBef>
                <a:spcPts val="2200"/>
              </a:spcBef>
              <a:spcAft>
                <a:spcPts val="0"/>
              </a:spcAft>
              <a:buClr>
                <a:srgbClr val="0070C0"/>
              </a:buClr>
              <a:buSzPct val="110000"/>
              <a:buFont typeface="Trebuchet MS"/>
              <a:buAutoNum type="arabicPeriod"/>
            </a:pPr>
            <a:r>
              <a:rPr lang="ru-RU" sz="2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Что такое ценные бумаги и какие они бывают</a:t>
            </a: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10000"/>
              <a:buFont typeface="Trebuchet MS"/>
              <a:buAutoNum type="arabicPeriod"/>
            </a:pPr>
            <a:r>
              <a:rPr lang="ru-RU" sz="2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Профессиональные участники рынка ценных бумаг</a:t>
            </a: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10000"/>
              <a:buFont typeface="Trebuchet MS"/>
              <a:buAutoNum type="arabicPeriod"/>
            </a:pPr>
            <a:r>
              <a:rPr lang="ru-RU" sz="2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Граждане на рынке ценных бумаг</a:t>
            </a: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10000"/>
              <a:buFont typeface="Trebuchet MS"/>
              <a:buAutoNum type="arabicPeriod"/>
            </a:pPr>
            <a:r>
              <a:rPr lang="ru-RU" sz="2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Зачем нужны паевые инвестиционные фонды и общие фонды банковского управления</a:t>
            </a: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10000"/>
              <a:buFont typeface="Trebuchet MS"/>
              <a:buAutoNum type="arabicPeriod"/>
            </a:pPr>
            <a:r>
              <a:rPr lang="ru-RU" sz="2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Операции на валютном рынке: риски и возможности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title"/>
          </p:nvPr>
        </p:nvSpPr>
        <p:spPr>
          <a:xfrm>
            <a:off x="665458" y="86750"/>
            <a:ext cx="8596800" cy="1320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/>
              <a:t>Деловая игра «Фондовый рынок»</a:t>
            </a:r>
          </a:p>
        </p:txBody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5893975" y="1055500"/>
            <a:ext cx="6108000" cy="5515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-69850" algn="just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ru-RU" sz="2400">
                <a:solidFill>
                  <a:srgbClr val="000000"/>
                </a:solidFill>
              </a:rPr>
              <a:t>Учащимся (или в дальнейшем им как экспертной комиссии) предлагается оценить эффективность выбранных инструментов фондового рынка  по трем критериям: ликвидность, надежность, доходность в двух периодах: краткосрочном (1-3 месяца) и долгосрочном (от 6 месяцев и более), при этом заполнить следующую таблицу по проектной работе.</a:t>
            </a:r>
          </a:p>
          <a:p>
            <a:pPr lvl="0">
              <a:spcBef>
                <a:spcPts val="0"/>
              </a:spcBef>
              <a:buNone/>
            </a:pPr>
            <a:endParaRPr sz="2400">
              <a:solidFill>
                <a:srgbClr val="000000"/>
              </a:solidFill>
            </a:endParaRPr>
          </a:p>
        </p:txBody>
      </p:sp>
      <p:graphicFrame>
        <p:nvGraphicFramePr>
          <p:cNvPr id="163" name="Shape 163"/>
          <p:cNvGraphicFramePr/>
          <p:nvPr>
            <p:extLst>
              <p:ext uri="{D42A27DB-BD31-4B8C-83A1-F6EECF244321}">
                <p14:modId xmlns:p14="http://schemas.microsoft.com/office/powerpoint/2010/main" val="1986925493"/>
              </p:ext>
            </p:extLst>
          </p:nvPr>
        </p:nvGraphicFramePr>
        <p:xfrm>
          <a:off x="159650" y="1593850"/>
          <a:ext cx="5639425" cy="3670300"/>
        </p:xfrm>
        <a:graphic>
          <a:graphicData uri="http://schemas.openxmlformats.org/drawingml/2006/table">
            <a:tbl>
              <a:tblPr bandRow="1" bandCol="1">
                <a:noFill/>
                <a:tableStyleId>{3BDD1C4B-6436-4433-A768-BF8558AFA1EB}</a:tableStyleId>
              </a:tblPr>
              <a:tblGrid>
                <a:gridCol w="1762750"/>
                <a:gridCol w="1314450"/>
                <a:gridCol w="1247775"/>
                <a:gridCol w="1314450"/>
              </a:tblGrid>
              <a:tr h="73660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buNone/>
                      </a:pPr>
                      <a:endParaRPr sz="16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73025" marR="73025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Ликвидность</a:t>
                      </a:r>
                    </a:p>
                  </a:txBody>
                  <a:tcPr marL="73025" marR="73025" marT="0" marB="0" anchor="ctr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5F9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Надежность</a:t>
                      </a:r>
                    </a:p>
                  </a:txBody>
                  <a:tcPr marL="73025" marR="73025" marT="0" marB="0" anchor="ctr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Доходность</a:t>
                      </a:r>
                    </a:p>
                  </a:txBody>
                  <a:tcPr marL="73025" marR="73025" marT="0" marB="0" anchor="ctr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CFC"/>
                    </a:solidFill>
                  </a:tcPr>
                </a:tc>
              </a:tr>
              <a:tr h="1473200">
                <a:tc>
                  <a:txBody>
                    <a:bodyPr/>
                    <a:lstStyle/>
                    <a:p>
                      <a:pPr marL="270510" lvl="0" indent="-90169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Times New Roman"/>
                        <a:buAutoNum type="romanU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Краткосрочный период </a:t>
                      </a:r>
                    </a:p>
                    <a:p>
                      <a:pPr marL="270510" lvl="0" indent="0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(1-3 месяца)</a:t>
                      </a:r>
                    </a:p>
                  </a:txBody>
                  <a:tcPr marL="73025" marR="73025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6ED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</a:p>
                  </a:txBody>
                  <a:tcPr marL="73025" marR="73025" marT="0" marB="0" anchor="ctr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</a:p>
                  </a:txBody>
                  <a:tcPr marL="73025" marR="73025" marT="0" marB="0" anchor="ctr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</a:p>
                  </a:txBody>
                  <a:tcPr marL="73025" marR="73025" marT="0" marB="0" anchor="ctr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0">
                <a:tc>
                  <a:txBody>
                    <a:bodyPr/>
                    <a:lstStyle/>
                    <a:p>
                      <a:pPr marL="270510" lvl="0" indent="-90169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Times New Roman"/>
                        <a:buAutoNum type="romanUcPeriod"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Долгосрочный период </a:t>
                      </a:r>
                    </a:p>
                    <a:p>
                      <a:pPr marL="270510" lvl="0" indent="0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(от 6 месяцев и более)</a:t>
                      </a:r>
                    </a:p>
                  </a:txBody>
                  <a:tcPr marL="73025" marR="73025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EC4E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</a:p>
                  </a:txBody>
                  <a:tcPr marL="73025" marR="73025" marT="0" marB="0" anchor="ctr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</a:p>
                  </a:txBody>
                  <a:tcPr marL="73025" marR="73025" marT="0" marB="0" anchor="ctr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</a:p>
                  </a:txBody>
                  <a:tcPr marL="73025" marR="73025" marT="0" marB="0" anchor="ctr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" name="Shape 168"/>
          <p:cNvGraphicFramePr/>
          <p:nvPr>
            <p:extLst>
              <p:ext uri="{D42A27DB-BD31-4B8C-83A1-F6EECF244321}">
                <p14:modId xmlns:p14="http://schemas.microsoft.com/office/powerpoint/2010/main" val="490802949"/>
              </p:ext>
            </p:extLst>
          </p:nvPr>
        </p:nvGraphicFramePr>
        <p:xfrm>
          <a:off x="295000" y="1168475"/>
          <a:ext cx="8410175" cy="4576890"/>
        </p:xfrm>
        <a:graphic>
          <a:graphicData uri="http://schemas.openxmlformats.org/drawingml/2006/table">
            <a:tbl>
              <a:tblPr bandRow="1" bandCol="1">
                <a:noFill/>
                <a:tableStyleId>{3BDD1C4B-6436-4433-A768-BF8558AFA1EB}</a:tableStyleId>
              </a:tblPr>
              <a:tblGrid>
                <a:gridCol w="8410175"/>
              </a:tblGrid>
              <a:tr h="276325">
                <a:tc>
                  <a:txBody>
                    <a:bodyPr/>
                    <a:lstStyle/>
                    <a:p>
                      <a:pPr marL="22860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Font typeface="Times New Roman"/>
                        <a:buNone/>
                      </a:pPr>
                      <a:r>
                        <a:rPr lang="ru-RU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Ликвидность</a:t>
                      </a:r>
                      <a:endParaRPr lang="ru-RU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450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«Легко ли забрать вложенные в инвестиции деньги, если они срочно понадобились?»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75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0-1 баллов</a:t>
                      </a:r>
                      <a:r>
                        <a:rPr lang="ru-RU" b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вложение вернуть нельзя (до истечения установленного срока);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25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2-3 балла</a:t>
                      </a:r>
                      <a:r>
                        <a:rPr lang="ru-RU" b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вложение можно вернуть без получения прибыли, либо прибыль незначительна;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125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4-5 баллов</a:t>
                      </a:r>
                      <a:r>
                        <a:rPr lang="ru-RU" b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вложение можно вернуть и получить прибыль.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25">
                <a:tc>
                  <a:txBody>
                    <a:bodyPr/>
                    <a:lstStyle/>
                    <a:p>
                      <a:pPr marL="22860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Font typeface="Times New Roman"/>
                        <a:buNone/>
                      </a:pPr>
                      <a:r>
                        <a:rPr lang="ru-RU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Надежность</a:t>
                      </a:r>
                      <a:endParaRPr lang="ru-RU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525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«Могут ли пропасть вложенные средства, можно ли будет вернуть хотя бы первоначальную сумму, вложенную в инвестиции?»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25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 i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0-1 баллов</a:t>
                      </a:r>
                      <a:r>
                        <a:rPr lang="ru-RU" b="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вложение подвержено большому риску, вложение не застраховано государством;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25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2-3 балл</a:t>
                      </a:r>
                      <a:r>
                        <a:rPr lang="ru-RU" b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неустойчивый характер получение прибыли/убытков, вложение не застраховано государством;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75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4-5 балл</a:t>
                      </a:r>
                      <a:r>
                        <a:rPr lang="ru-RU" b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получение дохода гарантировано, вложение застраховано государством.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25">
                <a:tc>
                  <a:txBody>
                    <a:bodyPr/>
                    <a:lstStyle/>
                    <a:p>
                      <a:pPr marL="22860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Font typeface="Times New Roman"/>
                        <a:buNone/>
                      </a:pPr>
                      <a:r>
                        <a:rPr lang="ru-RU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 Доходность</a:t>
                      </a:r>
                      <a:endParaRPr lang="ru-RU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350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«Каков будет доход, если деньги возвращены до установленного срока/ в установленный срок?»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25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0-1 баллов</a:t>
                      </a:r>
                      <a:r>
                        <a:rPr lang="ru-RU" b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дохода нет, возможны убытки;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25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2-3 балл</a:t>
                      </a:r>
                      <a:r>
                        <a:rPr lang="ru-RU" b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доход незначительный;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25">
                <a:tc>
                  <a:txBody>
                    <a:bodyPr/>
                    <a:lstStyle/>
                    <a:p>
                      <a:pPr lvl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b="0" i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4-5 балл</a:t>
                      </a:r>
                      <a:r>
                        <a:rPr lang="ru-RU" b="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доход ощутим.</a:t>
                      </a:r>
                    </a:p>
                  </a:txBody>
                  <a:tcPr marL="73025" marR="73025" marT="0" marB="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9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9" name="Shape 169"/>
          <p:cNvSpPr txBox="1"/>
          <p:nvPr/>
        </p:nvSpPr>
        <p:spPr>
          <a:xfrm>
            <a:off x="8887636" y="1407650"/>
            <a:ext cx="2948400" cy="406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50000"/>
              </a:lnSpc>
              <a:spcBef>
                <a:spcPts val="1200"/>
              </a:spcBef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  <a:sym typeface="Times New Roman"/>
              </a:rPr>
              <a:t>Критерии оценивания.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Максимальная оценка при оценивании каждого параметра </a:t>
            </a:r>
            <a:r>
              <a:rPr lang="ru-RU" sz="2400" i="1" dirty="0" smtClean="0">
                <a:latin typeface="Times New Roman"/>
                <a:ea typeface="Times New Roman"/>
                <a:cs typeface="Times New Roman"/>
                <a:sym typeface="Times New Roman"/>
              </a:rPr>
              <a:t>5 </a:t>
            </a:r>
            <a:r>
              <a:rPr lang="ru-RU" sz="2400" i="1" dirty="0">
                <a:latin typeface="Times New Roman"/>
                <a:ea typeface="Times New Roman"/>
                <a:cs typeface="Times New Roman"/>
                <a:sym typeface="Times New Roman"/>
              </a:rPr>
              <a:t>балла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, минимальная – </a:t>
            </a:r>
            <a:r>
              <a:rPr lang="ru-RU" sz="2400" i="1" dirty="0">
                <a:latin typeface="Times New Roman"/>
                <a:ea typeface="Times New Roman"/>
                <a:cs typeface="Times New Roman"/>
                <a:sym typeface="Times New Roman"/>
              </a:rPr>
              <a:t>0 баллов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xfrm>
            <a:off x="665458" y="86750"/>
            <a:ext cx="8596800" cy="1320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/>
              <a:t>Деловая игра «Фондовый рынок»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8596800" cy="3880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76" name="Shape 176"/>
          <p:cNvPicPr preferRelativeResize="0"/>
          <p:nvPr/>
        </p:nvPicPr>
        <p:blipFill rotWithShape="1">
          <a:blip r:embed="rId3">
            <a:alphaModFix/>
          </a:blip>
          <a:srcRect t="16828" b="8904"/>
          <a:stretch/>
        </p:blipFill>
        <p:spPr>
          <a:xfrm>
            <a:off x="449101" y="819369"/>
            <a:ext cx="9535746" cy="5665652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Shape 177"/>
          <p:cNvSpPr txBox="1">
            <a:spLocks noGrp="1"/>
          </p:cNvSpPr>
          <p:nvPr>
            <p:ph type="title"/>
          </p:nvPr>
        </p:nvSpPr>
        <p:spPr>
          <a:xfrm>
            <a:off x="665458" y="86750"/>
            <a:ext cx="8596800" cy="1320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/>
              <a:t>Деловая игра «Фондовый рынок»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xfrm>
            <a:off x="677333" y="140368"/>
            <a:ext cx="9032150" cy="1320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accent1"/>
              </a:buClr>
              <a:buSzPct val="25000"/>
              <a:buFont typeface="Trebuchet MS"/>
              <a:buNone/>
            </a:pPr>
            <a:r>
              <a:rPr lang="ru-RU"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Варианты использования в педагогической практике</a:t>
            </a:r>
          </a:p>
        </p:txBody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677333" y="1563688"/>
            <a:ext cx="8596668" cy="447616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ru-RU" sz="2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Представить в виде внеурочной деятельности серию деловых </a:t>
            </a:r>
            <a:r>
              <a:rPr lang="ru-RU" sz="2400" b="0" i="0" u="none" strike="noStrike" cap="none" dirty="0" smtClean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игр или проектной работы </a:t>
            </a:r>
            <a:r>
              <a:rPr lang="ru-RU" sz="2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по Модулю 2 «Фондовый рынок: как его использовать для роста доходов» </a:t>
            </a:r>
          </a:p>
          <a:p>
            <a:pPr marL="457200" marR="0" lvl="0" indent="-457200" algn="l" rtl="0">
              <a:spcBef>
                <a:spcPts val="2200"/>
              </a:spcBef>
              <a:spcAft>
                <a:spcPts val="0"/>
              </a:spcAft>
              <a:buClr>
                <a:srgbClr val="0070C0"/>
              </a:buClr>
              <a:buSzPct val="110000"/>
              <a:buFont typeface="Trebuchet MS"/>
              <a:buAutoNum type="arabicPeriod"/>
            </a:pPr>
            <a:r>
              <a:rPr lang="ru-RU" sz="2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Пробная игра;</a:t>
            </a:r>
          </a:p>
          <a:p>
            <a:pPr marL="457200" marR="0" lvl="0" indent="-45720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10000"/>
              <a:buFont typeface="Trebuchet MS"/>
              <a:buAutoNum type="arabicPeriod"/>
            </a:pPr>
            <a:r>
              <a:rPr lang="ru-RU" sz="2400" dirty="0"/>
              <a:t>Вводная</a:t>
            </a:r>
            <a:r>
              <a:rPr lang="ru-RU" sz="2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информация, создание проектов;</a:t>
            </a:r>
          </a:p>
          <a:p>
            <a:pPr marL="457200" marR="0" lvl="0" indent="-45720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10000"/>
              <a:buFont typeface="Trebuchet MS"/>
              <a:buAutoNum type="arabicPeriod"/>
            </a:pPr>
            <a:r>
              <a:rPr lang="ru-RU" sz="2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Доработка, защита проектов;</a:t>
            </a:r>
          </a:p>
          <a:p>
            <a:pPr marL="457200" marR="0" lvl="0" indent="-45720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10000"/>
              <a:buFont typeface="Trebuchet MS"/>
              <a:buAutoNum type="arabicPeriod"/>
            </a:pPr>
            <a:r>
              <a:rPr lang="ru-RU" sz="2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Обмен проектами;</a:t>
            </a:r>
          </a:p>
          <a:p>
            <a:pPr marL="457200" marR="0" lvl="0" indent="-45720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10000"/>
              <a:buFont typeface="Trebuchet MS"/>
              <a:buAutoNum type="arabicPeriod"/>
            </a:pPr>
            <a:r>
              <a:rPr lang="ru-RU" sz="2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Итоги, выявления рисков и возможностей.</a:t>
            </a: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None/>
            </a:pPr>
            <a:endParaRPr sz="2400" b="0" i="0" u="none" strike="noStrike" cap="none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None/>
            </a:pPr>
            <a:endParaRPr sz="2400" b="0" i="0" u="none" strike="noStrike" cap="none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" name="Shape 188"/>
          <p:cNvGraphicFramePr/>
          <p:nvPr>
            <p:extLst>
              <p:ext uri="{D42A27DB-BD31-4B8C-83A1-F6EECF244321}">
                <p14:modId xmlns:p14="http://schemas.microsoft.com/office/powerpoint/2010/main" val="2568063122"/>
              </p:ext>
            </p:extLst>
          </p:nvPr>
        </p:nvGraphicFramePr>
        <p:xfrm>
          <a:off x="348914" y="1338324"/>
          <a:ext cx="10395285" cy="5194824"/>
        </p:xfrm>
        <a:graphic>
          <a:graphicData uri="http://schemas.openxmlformats.org/drawingml/2006/table">
            <a:tbl>
              <a:tblPr firstRow="1" firstCol="1" bandRow="1">
                <a:noFill/>
                <a:tableStyleId>{A3A607A0-DF20-465D-B0C7-B65B19D7CC26}</a:tableStyleId>
              </a:tblPr>
              <a:tblGrid>
                <a:gridCol w="504707"/>
                <a:gridCol w="5191958"/>
                <a:gridCol w="4698620"/>
              </a:tblGrid>
              <a:tr h="446205">
                <a:tc>
                  <a:txBody>
                    <a:bodyPr/>
                    <a:lstStyle/>
                    <a:p>
                      <a:pPr marL="84138" marR="0" lvl="0" indent="-7938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1600" u="none" strike="noStrike" cap="none" dirty="0">
                          <a:solidFill>
                            <a:schemeClr val="dk1"/>
                          </a:solidFill>
                        </a:rPr>
                        <a:t>№</a:t>
                      </a:r>
                    </a:p>
                  </a:txBody>
                  <a:tcPr marL="31250" marR="3125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1600" u="none" strike="noStrike" cap="none" dirty="0">
                          <a:solidFill>
                            <a:schemeClr val="dk1"/>
                          </a:solidFill>
                        </a:rPr>
                        <a:t>Внеклассные мероприятия</a:t>
                      </a:r>
                    </a:p>
                  </a:txBody>
                  <a:tcPr marL="31250" marR="3125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1600" u="none" strike="noStrike" cap="none">
                          <a:solidFill>
                            <a:schemeClr val="dk1"/>
                          </a:solidFill>
                        </a:rPr>
                        <a:t>Необходимые изученные темы из модуля</a:t>
                      </a:r>
                    </a:p>
                  </a:txBody>
                  <a:tcPr marL="31250" marR="31250" marT="0" marB="0" anchor="ctr"/>
                </a:tc>
              </a:tr>
              <a:tr h="51908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Trebuchet MS"/>
                        <a:buNone/>
                      </a:pPr>
                      <a:r>
                        <a:rPr lang="ru-RU" sz="1400" u="none" strike="noStrike" cap="none">
                          <a:solidFill>
                            <a:schemeClr val="dk1"/>
                          </a:solidFill>
                        </a:rPr>
                        <a:t> 1.</a:t>
                      </a:r>
                    </a:p>
                  </a:txBody>
                  <a:tcPr marL="31250" marR="3125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u="none" strike="noStrike" cap="none">
                          <a:solidFill>
                            <a:schemeClr val="dk1"/>
                          </a:solidFill>
                        </a:rPr>
                        <a:t>Деловая игра «Фондовый рынок»</a:t>
                      </a:r>
                    </a:p>
                  </a:txBody>
                  <a:tcPr marL="31250" marR="31250" marT="0" marB="0"/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✓"/>
                      </a:pP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Что такое ценные бумаги и какие они бывают</a:t>
                      </a:r>
                    </a:p>
                  </a:txBody>
                  <a:tcPr marL="31250" marR="31250" marT="0" marB="0"/>
                </a:tc>
              </a:tr>
              <a:tr h="1187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Trebuchet MS"/>
                        <a:buNone/>
                      </a:pPr>
                      <a:r>
                        <a:rPr lang="ru-RU" sz="1400" u="none" strike="noStrike" cap="none">
                          <a:solidFill>
                            <a:schemeClr val="dk1"/>
                          </a:solidFill>
                        </a:rPr>
                        <a:t> 2.</a:t>
                      </a:r>
                    </a:p>
                  </a:txBody>
                  <a:tcPr marL="31250" marR="3125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u="none" strike="noStrike" cap="none" dirty="0">
                          <a:solidFill>
                            <a:schemeClr val="dk1"/>
                          </a:solidFill>
                        </a:rPr>
                        <a:t>Комбинированное занятие по понятиям с практической частью (создание проектов учащимися)</a:t>
                      </a:r>
                    </a:p>
                  </a:txBody>
                  <a:tcPr marL="31250" marR="31250" marT="0" marB="0"/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✓"/>
                      </a:pP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Профессиональные </a:t>
                      </a:r>
                      <a:r>
                        <a:rPr lang="ru-RU" dirty="0"/>
                        <a:t>участники</a:t>
                      </a: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 рынка ценных бумаг</a:t>
                      </a:r>
                    </a:p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✓"/>
                      </a:pP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Граждане на рынке ценных бумаг</a:t>
                      </a:r>
                    </a:p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✓"/>
                      </a:pP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Зачем нужны паевые инвестиционные фонды и общие фонды банковского управления</a:t>
                      </a:r>
                    </a:p>
                  </a:txBody>
                  <a:tcPr marL="31250" marR="31250" marT="0" marB="0"/>
                </a:tc>
              </a:tr>
              <a:tr h="1187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Trebuchet MS"/>
                        <a:buNone/>
                      </a:pPr>
                      <a:r>
                        <a:rPr lang="ru-RU" sz="1400" u="none" strike="noStrike" cap="none">
                          <a:solidFill>
                            <a:schemeClr val="dk1"/>
                          </a:solidFill>
                        </a:rPr>
                        <a:t> 3.</a:t>
                      </a:r>
                    </a:p>
                  </a:txBody>
                  <a:tcPr marL="31250" marR="3125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u="none" strike="noStrike" cap="none">
                          <a:solidFill>
                            <a:schemeClr val="dk1"/>
                          </a:solidFill>
                        </a:rPr>
                        <a:t>Защита проектов</a:t>
                      </a:r>
                    </a:p>
                  </a:txBody>
                  <a:tcPr marL="31250" marR="31250" marT="0" marB="0"/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✓"/>
                      </a:pP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Профессиональные </a:t>
                      </a:r>
                      <a:r>
                        <a:rPr lang="ru-RU" dirty="0"/>
                        <a:t>участники</a:t>
                      </a: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 рынка ценных бумаг</a:t>
                      </a:r>
                    </a:p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✓"/>
                      </a:pP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Граждане на рынке ценных бумаг</a:t>
                      </a:r>
                    </a:p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✓"/>
                      </a:pP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Зачем нужны паевые инвестиционные фонды и общие фонды банковского управления</a:t>
                      </a:r>
                    </a:p>
                  </a:txBody>
                  <a:tcPr marL="31250" marR="31250" marT="0" marB="0"/>
                </a:tc>
              </a:tr>
              <a:tr h="1187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Trebuchet MS"/>
                        <a:buNone/>
                      </a:pPr>
                      <a:r>
                        <a:rPr lang="ru-RU" sz="1400" u="none" strike="noStrike" cap="none">
                          <a:solidFill>
                            <a:schemeClr val="dk1"/>
                          </a:solidFill>
                        </a:rPr>
                        <a:t> 4.</a:t>
                      </a:r>
                    </a:p>
                  </a:txBody>
                  <a:tcPr marL="31250" marR="3125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u="none" strike="noStrike" cap="none" dirty="0">
                          <a:solidFill>
                            <a:schemeClr val="dk1"/>
                          </a:solidFill>
                        </a:rPr>
                        <a:t>Обмен проектами и оценка учащимися</a:t>
                      </a:r>
                    </a:p>
                  </a:txBody>
                  <a:tcPr marL="31250" marR="31250" marT="0" marB="0"/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✓"/>
                      </a:pP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Профессиональные </a:t>
                      </a:r>
                      <a:r>
                        <a:rPr lang="ru-RU" dirty="0"/>
                        <a:t>участники</a:t>
                      </a: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 рынка ценных бумаг</a:t>
                      </a:r>
                    </a:p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✓"/>
                      </a:pP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Граждане на рынке ценных бумаг</a:t>
                      </a:r>
                    </a:p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✓"/>
                      </a:pP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Зачем нужны паевые инвестиционные фонды и общие фонды банковского управления</a:t>
                      </a:r>
                    </a:p>
                  </a:txBody>
                  <a:tcPr marL="31250" marR="31250" marT="0" marB="0"/>
                </a:tc>
              </a:tr>
              <a:tr h="66658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Trebuchet MS"/>
                        <a:buNone/>
                      </a:pPr>
                      <a:r>
                        <a:rPr lang="ru-RU" sz="1400" u="none" strike="noStrike" cap="none">
                          <a:solidFill>
                            <a:schemeClr val="dk1"/>
                          </a:solidFill>
                        </a:rPr>
                        <a:t> 5.</a:t>
                      </a:r>
                    </a:p>
                  </a:txBody>
                  <a:tcPr marL="31250" marR="3125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u="none" strike="noStrike" cap="none" dirty="0">
                          <a:solidFill>
                            <a:schemeClr val="dk1"/>
                          </a:solidFill>
                        </a:rPr>
                        <a:t>Подведение итогов выявление рисков и возможностей </a:t>
                      </a:r>
                    </a:p>
                  </a:txBody>
                  <a:tcPr marL="31250" marR="31250" marT="0" marB="0"/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✓"/>
                      </a:pPr>
                      <a:r>
                        <a:rPr lang="ru-RU" sz="1400" u="none" strike="noStrike" cap="none" dirty="0">
                          <a:solidFill>
                            <a:schemeClr val="dk1"/>
                          </a:solidFill>
                        </a:rPr>
                        <a:t>Операции на валютном рынке: риски и возможности</a:t>
                      </a:r>
                    </a:p>
                  </a:txBody>
                  <a:tcPr marL="31250" marR="31250" marT="0" marB="0"/>
                </a:tc>
              </a:tr>
            </a:tbl>
          </a:graphicData>
        </a:graphic>
      </p:graphicFrame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677333" y="14036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accent1"/>
              </a:buClr>
              <a:buSzPct val="25000"/>
              <a:buFont typeface="Trebuchet MS"/>
              <a:buNone/>
            </a:pPr>
            <a:r>
              <a:rPr lang="ru-RU"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Варианты использования в педагогической практике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Другая 3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3DE61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0070C0"/>
      </a:hlink>
      <a:folHlink>
        <a:srgbClr val="AF8C1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571</Words>
  <Application>Microsoft Office PowerPoint</Application>
  <PresentationFormat>Широкоэкранный</PresentationFormat>
  <Paragraphs>86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Noto Sans Symbols</vt:lpstr>
      <vt:lpstr>Times New Roman</vt:lpstr>
      <vt:lpstr>Trebuchet MS</vt:lpstr>
      <vt:lpstr>Wingdings</vt:lpstr>
      <vt:lpstr>Грань</vt:lpstr>
      <vt:lpstr>Деловая игра "Фондовый рынок"</vt:lpstr>
      <vt:lpstr>Цель и задачи:</vt:lpstr>
      <vt:lpstr>Основные элементы проекта</vt:lpstr>
      <vt:lpstr>Деловая игра «Фондовый рынок»</vt:lpstr>
      <vt:lpstr>Деловая игра «Фондовый рынок»</vt:lpstr>
      <vt:lpstr>Деловая игра «Фондовый рынок»</vt:lpstr>
      <vt:lpstr>Варианты использования в педагогической практике</vt:lpstr>
      <vt:lpstr>Варианты использования в педагогической практике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Деловая игра "Фондовый рынок"</dc:title>
  <cp:lastModifiedBy>Мария</cp:lastModifiedBy>
  <cp:revision>5</cp:revision>
  <dcterms:modified xsi:type="dcterms:W3CDTF">2017-03-31T06:45:27Z</dcterms:modified>
</cp:coreProperties>
</file>