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9"/>
  </p:notesMasterIdLst>
  <p:sldIdLst>
    <p:sldId id="256" r:id="rId2"/>
    <p:sldId id="259" r:id="rId3"/>
    <p:sldId id="327" r:id="rId4"/>
    <p:sldId id="328" r:id="rId5"/>
    <p:sldId id="329" r:id="rId6"/>
    <p:sldId id="330" r:id="rId7"/>
    <p:sldId id="33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Шаранова Н.А." initials="ШН" lastIdx="13" clrIdx="0"/>
  <p:cmAuthor id="1" name="Старостинская" initials="С" lastIdx="1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00AC4E"/>
    <a:srgbClr val="00BC55"/>
    <a:srgbClr val="008A3E"/>
    <a:srgbClr val="FF4B4B"/>
    <a:srgbClr val="16BC61"/>
    <a:srgbClr val="FF6565"/>
    <a:srgbClr val="FF2525"/>
    <a:srgbClr val="FF9797"/>
    <a:srgbClr val="26E6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67" autoAdjust="0"/>
    <p:restoredTop sz="92523" autoAdjust="0"/>
  </p:normalViewPr>
  <p:slideViewPr>
    <p:cSldViewPr>
      <p:cViewPr varScale="1">
        <p:scale>
          <a:sx n="40" d="100"/>
          <a:sy n="40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4291B-9B1C-48CA-B8D4-34A7FBCBCEBD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FB81A-0B65-4076-A980-0F790C9A6D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445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FB81A-0B65-4076-A980-0F790C9A6DD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741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FDAC4CD7-872E-4E7D-94E9-43B8A21F8E27}" type="datetimeFigureOut">
              <a:rPr lang="ru-RU" smtClean="0"/>
              <a:pPr/>
              <a:t>02.06.2016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BF6D83E-9DF5-4B19-BAD7-E5149A8FFA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348880"/>
            <a:ext cx="3313355" cy="1702160"/>
          </a:xfrm>
        </p:spPr>
        <p:txBody>
          <a:bodyPr>
            <a:normAutofit/>
          </a:bodyPr>
          <a:lstStyle/>
          <a:p>
            <a:r>
              <a:rPr lang="ru-RU" sz="3300" dirty="0" smtClean="0">
                <a:solidFill>
                  <a:schemeClr val="accent3"/>
                </a:solidFill>
              </a:rPr>
              <a:t>Финансовая игра</a:t>
            </a:r>
            <a:endParaRPr lang="ru-RU" sz="3100" dirty="0"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061484"/>
            <a:ext cx="3384376" cy="195980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Открытый чемпионат школ по экономике 2015</a:t>
            </a:r>
          </a:p>
          <a:p>
            <a:endParaRPr lang="ru-RU" sz="1000" dirty="0" smtClean="0">
              <a:solidFill>
                <a:schemeClr val="tx1"/>
              </a:solidFill>
            </a:endParaRPr>
          </a:p>
          <a:p>
            <a:pPr algn="r"/>
            <a:r>
              <a:rPr lang="ru-RU" u="sng" dirty="0" smtClean="0">
                <a:solidFill>
                  <a:schemeClr val="tx1"/>
                </a:solidFill>
              </a:rPr>
              <a:t>Разработано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консультационной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компанией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ПАКК</a:t>
            </a:r>
          </a:p>
        </p:txBody>
      </p:sp>
    </p:spTree>
    <p:extLst>
      <p:ext uri="{BB962C8B-B14F-4D97-AF65-F5344CB8AC3E}">
        <p14:creationId xmlns:p14="http://schemas.microsoft.com/office/powerpoint/2010/main" val="95261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Содержание игры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2204864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5 игровых периодов по </a:t>
            </a:r>
            <a:r>
              <a:rPr lang="en-US" sz="2400" dirty="0" smtClean="0"/>
              <a:t>5</a:t>
            </a:r>
            <a:r>
              <a:rPr lang="ru-RU" sz="2400" dirty="0" smtClean="0"/>
              <a:t> минут</a:t>
            </a:r>
            <a:endParaRPr lang="ru-RU" sz="2400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2843808" y="3604333"/>
            <a:ext cx="3498180" cy="2560972"/>
            <a:chOff x="2447764" y="3717032"/>
            <a:chExt cx="3960440" cy="2652236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15351"/>
            <a:stretch/>
          </p:blipFill>
          <p:spPr>
            <a:xfrm>
              <a:off x="2910024" y="3717032"/>
              <a:ext cx="3035920" cy="2503087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2447764" y="5636155"/>
              <a:ext cx="3960440" cy="73311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Кошелек:</a:t>
              </a:r>
            </a:p>
            <a:p>
              <a:pPr algn="ctr"/>
              <a:r>
                <a:rPr lang="ru-RU" sz="2000" dirty="0"/>
                <a:t>с</a:t>
              </a:r>
              <a:r>
                <a:rPr lang="ru-RU" sz="2000" dirty="0" smtClean="0"/>
                <a:t>тартовые 100 000 рублей</a:t>
              </a:r>
              <a:endParaRPr lang="ru-RU" sz="2000" dirty="0"/>
            </a:p>
          </p:txBody>
        </p:sp>
      </p:grpSp>
      <p:sp>
        <p:nvSpPr>
          <p:cNvPr id="13" name="Стрелка вправо 12"/>
          <p:cNvSpPr/>
          <p:nvPr/>
        </p:nvSpPr>
        <p:spPr>
          <a:xfrm>
            <a:off x="709571" y="4002859"/>
            <a:ext cx="2542542" cy="11147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Доходы</a:t>
            </a:r>
            <a:endParaRPr lang="ru-RU" sz="2400" dirty="0"/>
          </a:p>
        </p:txBody>
      </p:sp>
      <p:sp>
        <p:nvSpPr>
          <p:cNvPr id="16" name="Стрелка вправо 15"/>
          <p:cNvSpPr/>
          <p:nvPr/>
        </p:nvSpPr>
        <p:spPr>
          <a:xfrm rot="887907">
            <a:off x="5676222" y="4749933"/>
            <a:ext cx="2771066" cy="13051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Покупка финансовых активов</a:t>
            </a:r>
            <a:endParaRPr lang="ru-RU" sz="2000" dirty="0"/>
          </a:p>
        </p:txBody>
      </p:sp>
      <p:sp>
        <p:nvSpPr>
          <p:cNvPr id="17" name="Стрелка вправо 16"/>
          <p:cNvSpPr/>
          <p:nvPr/>
        </p:nvSpPr>
        <p:spPr>
          <a:xfrm rot="20883182">
            <a:off x="5704229" y="3303126"/>
            <a:ext cx="2768772" cy="1337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Обязательные текущие расходы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539552" y="2708920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. . . . . . . . .</a:t>
            </a:r>
            <a:r>
              <a:rPr lang="ru-RU" sz="2000" b="1" dirty="0">
                <a:solidFill>
                  <a:srgbClr val="00B050"/>
                </a:solidFill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</a:rPr>
              <a:t>. . . . . . . . . . . . . . . . . . . . . . . . . . . . . . . . . . . . . . . . . . . . . . . . . . . . . . .  </a:t>
            </a:r>
            <a:endParaRPr lang="ru-RU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3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Цель игры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2132856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П</a:t>
            </a:r>
            <a:r>
              <a:rPr lang="ru-RU" sz="2400" dirty="0" smtClean="0"/>
              <a:t>о </a:t>
            </a:r>
            <a:r>
              <a:rPr lang="ru-RU" sz="2400" dirty="0"/>
              <a:t>истечении всех 5 периодов </a:t>
            </a:r>
            <a:r>
              <a:rPr lang="ru-RU" sz="2400" b="1" dirty="0" smtClean="0"/>
              <a:t>максимально увеличить </a:t>
            </a:r>
            <a:r>
              <a:rPr lang="ru-RU" sz="2400" dirty="0" smtClean="0"/>
              <a:t>имеющиеся </a:t>
            </a:r>
            <a:r>
              <a:rPr lang="ru-RU" sz="2400" dirty="0"/>
              <a:t>стартовые денежные </a:t>
            </a:r>
            <a:r>
              <a:rPr lang="ru-RU" sz="2400" b="1" dirty="0"/>
              <a:t>средства</a:t>
            </a:r>
            <a:r>
              <a:rPr lang="ru-RU" sz="2400" dirty="0"/>
              <a:t>. </a:t>
            </a:r>
            <a:endParaRPr lang="ru-RU" sz="2400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539552" y="4325034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. . . . . . . . .</a:t>
            </a:r>
            <a:r>
              <a:rPr lang="ru-RU" sz="2000" b="1" dirty="0">
                <a:solidFill>
                  <a:srgbClr val="00B050"/>
                </a:solidFill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</a:rPr>
              <a:t>. . . . . . . . . . . . . . . . . . . . . . . . . . . . . . . . . . . . . . . . . . . . . . . . . . . . . . .  </a:t>
            </a: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http://galerey-room.ru/images/090815_141940129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954617"/>
            <a:ext cx="1152128" cy="129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47864" y="4941168"/>
            <a:ext cx="51616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8</a:t>
            </a:r>
            <a:r>
              <a:rPr lang="ru-RU" sz="2200" dirty="0" smtClean="0"/>
              <a:t> аудиторий = </a:t>
            </a:r>
            <a:r>
              <a:rPr lang="en-US" sz="2200" dirty="0" smtClean="0"/>
              <a:t>24</a:t>
            </a:r>
            <a:r>
              <a:rPr lang="ru-RU" sz="2200" dirty="0" smtClean="0"/>
              <a:t> победител</a:t>
            </a:r>
            <a:r>
              <a:rPr lang="ru-RU" sz="2200" dirty="0"/>
              <a:t>я</a:t>
            </a:r>
            <a:endParaRPr lang="ru-RU" sz="2200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dirty="0" smtClean="0"/>
              <a:t>1 главный приз</a:t>
            </a:r>
            <a:endParaRPr lang="ru-RU" sz="2200" dirty="0"/>
          </a:p>
        </p:txBody>
      </p:sp>
      <p:sp>
        <p:nvSpPr>
          <p:cNvPr id="19" name="TextBox 18"/>
          <p:cNvSpPr txBox="1"/>
          <p:nvPr/>
        </p:nvSpPr>
        <p:spPr>
          <a:xfrm>
            <a:off x="1403648" y="3284984"/>
            <a:ext cx="6336704" cy="76944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200" u="sng" dirty="0" smtClean="0"/>
              <a:t>Итог</a:t>
            </a:r>
            <a:r>
              <a:rPr lang="ru-RU" sz="2200" dirty="0" smtClean="0"/>
              <a:t> = сумма в Кошельке + стоимость всех активов</a:t>
            </a:r>
            <a:br>
              <a:rPr lang="ru-RU" sz="2200" dirty="0" smtClean="0"/>
            </a:br>
            <a:r>
              <a:rPr lang="ru-RU" sz="2200" dirty="0" smtClean="0"/>
              <a:t>(на начало 6го периода)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64461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Финансовые активы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2132856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Финансовые активы</a:t>
            </a:r>
            <a:r>
              <a:rPr lang="ru-RU" sz="2400" dirty="0"/>
              <a:t> - это деньги или права на них, подразумевающие получение дохода. </a:t>
            </a:r>
            <a:endParaRPr lang="ru-RU" sz="2400" dirty="0" smtClean="0"/>
          </a:p>
        </p:txBody>
      </p:sp>
      <p:grpSp>
        <p:nvGrpSpPr>
          <p:cNvPr id="6" name="Группа 5"/>
          <p:cNvGrpSpPr/>
          <p:nvPr/>
        </p:nvGrpSpPr>
        <p:grpSpPr>
          <a:xfrm>
            <a:off x="2915816" y="3140968"/>
            <a:ext cx="2736304" cy="3007521"/>
            <a:chOff x="1331640" y="3265148"/>
            <a:chExt cx="2736304" cy="3007521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403648" y="3265148"/>
              <a:ext cx="2592288" cy="93610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2"/>
                  </a:solidFill>
                </a:rPr>
                <a:t>Депозит</a:t>
              </a:r>
              <a:endParaRPr lang="ru-RU" sz="2800" dirty="0">
                <a:solidFill>
                  <a:schemeClr val="tx2"/>
                </a:solidFill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40" y="4086183"/>
              <a:ext cx="2736304" cy="2186486"/>
            </a:xfrm>
            <a:prstGeom prst="rect">
              <a:avLst/>
            </a:prstGeom>
          </p:spPr>
        </p:pic>
      </p:grpSp>
      <p:grpSp>
        <p:nvGrpSpPr>
          <p:cNvPr id="7" name="Группа 6"/>
          <p:cNvGrpSpPr/>
          <p:nvPr/>
        </p:nvGrpSpPr>
        <p:grpSpPr>
          <a:xfrm>
            <a:off x="6012160" y="3162112"/>
            <a:ext cx="2592288" cy="2859176"/>
            <a:chOff x="5461831" y="3284984"/>
            <a:chExt cx="2592288" cy="285917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461831" y="3284984"/>
              <a:ext cx="2592288" cy="93610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2"/>
                  </a:solidFill>
                </a:rPr>
                <a:t>Акции</a:t>
              </a:r>
              <a:endParaRPr lang="ru-RU" sz="2800" dirty="0">
                <a:solidFill>
                  <a:schemeClr val="tx2"/>
                </a:solidFill>
              </a:endParaRPr>
            </a:p>
          </p:txBody>
        </p:sp>
        <p:pic>
          <p:nvPicPr>
            <p:cNvPr id="3074" name="Picture 2" descr="http://macd.ru/wp-content/uploads/2015/02/Nasledstvo-akcij-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2588" y="4343960"/>
              <a:ext cx="2531531" cy="180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2647545" y="2996952"/>
            <a:ext cx="3402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endParaRPr lang="ru-RU" sz="2000" b="1" dirty="0">
              <a:solidFill>
                <a:srgbClr val="00B050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95536" y="3140968"/>
            <a:ext cx="2592288" cy="3281051"/>
            <a:chOff x="3275856" y="3140968"/>
            <a:chExt cx="2592288" cy="3281051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71" t="1" r="16112" b="15351"/>
            <a:stretch/>
          </p:blipFill>
          <p:spPr>
            <a:xfrm>
              <a:off x="3581161" y="4005064"/>
              <a:ext cx="1872208" cy="2416955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</p:pic>
        <p:sp>
          <p:nvSpPr>
            <p:cNvPr id="16" name="Скругленный прямоугольник 15"/>
            <p:cNvSpPr/>
            <p:nvPr/>
          </p:nvSpPr>
          <p:spPr>
            <a:xfrm>
              <a:off x="3275856" y="3140968"/>
              <a:ext cx="2592288" cy="93610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2"/>
                  </a:solidFill>
                </a:rPr>
                <a:t>Деньги</a:t>
              </a:r>
              <a:endParaRPr lang="ru-RU" sz="2800" dirty="0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724128" y="2996952"/>
            <a:ext cx="3402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.</a:t>
            </a:r>
          </a:p>
          <a:p>
            <a:endParaRPr lang="ru-RU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27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Депозит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792088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/>
              <a:t>Банковский вклад или </a:t>
            </a:r>
            <a:r>
              <a:rPr lang="ru-RU" sz="2300" b="1" dirty="0"/>
              <a:t>депозит</a:t>
            </a:r>
            <a:r>
              <a:rPr lang="ru-RU" sz="2300" dirty="0"/>
              <a:t> – это </a:t>
            </a:r>
            <a:r>
              <a:rPr lang="ru-RU" sz="2300" dirty="0" smtClean="0"/>
              <a:t>деньги</a:t>
            </a:r>
            <a:r>
              <a:rPr lang="ru-RU" sz="2300" dirty="0"/>
              <a:t>, которые вы одалживаете Банку, получая процент в качестве платы за то, что Банк временно пользуется вашими деньгами. </a:t>
            </a:r>
            <a:endParaRPr lang="ru-RU" sz="2300" dirty="0" smtClean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789040"/>
            <a:ext cx="2736304" cy="21864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16016" y="4142690"/>
            <a:ext cx="3312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b="1" dirty="0" smtClean="0"/>
              <a:t>Доходность</a:t>
            </a:r>
            <a:r>
              <a:rPr lang="ru-RU" sz="2200" dirty="0" smtClean="0"/>
              <a:t> – невысокая (10%)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b="1" dirty="0" smtClean="0"/>
              <a:t>Риск</a:t>
            </a:r>
            <a:r>
              <a:rPr lang="ru-RU" sz="2200" dirty="0" smtClean="0"/>
              <a:t> - умеренный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23808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Акции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Акции</a:t>
            </a:r>
            <a:r>
              <a:rPr lang="ru-RU" sz="2400" dirty="0"/>
              <a:t> – это ценные бумаги, дающие вам право на часть прибыли </a:t>
            </a:r>
            <a:r>
              <a:rPr lang="ru-RU" sz="2400" dirty="0" smtClean="0"/>
              <a:t>выпустившей их компании в виде дивидендов.</a:t>
            </a:r>
            <a:endParaRPr lang="ru-RU" sz="23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716016" y="3861048"/>
            <a:ext cx="36724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b="1" dirty="0" smtClean="0"/>
              <a:t>Доходность</a:t>
            </a:r>
            <a:r>
              <a:rPr lang="ru-RU" sz="2200" dirty="0" smtClean="0"/>
              <a:t>: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Дивиденды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Прибыль от продажи акций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b="1" dirty="0" smtClean="0"/>
              <a:t>Риск</a:t>
            </a:r>
            <a:r>
              <a:rPr lang="ru-RU" sz="2200" dirty="0" smtClean="0"/>
              <a:t> – высокий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860869"/>
            <a:ext cx="29083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94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Акции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Акции</a:t>
            </a:r>
            <a:r>
              <a:rPr lang="ru-RU" sz="2400" dirty="0"/>
              <a:t> – это ценные бумаги, дающие вам право на часть прибыли </a:t>
            </a:r>
            <a:r>
              <a:rPr lang="ru-RU" sz="2400" dirty="0" smtClean="0"/>
              <a:t>выпустившей их компании в виде дивидендов.</a:t>
            </a:r>
            <a:endParaRPr lang="ru-RU" sz="2300" dirty="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5856" y="3789040"/>
            <a:ext cx="2592288" cy="9361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 игре: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321297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. . . . . . . . .</a:t>
            </a:r>
            <a:r>
              <a:rPr lang="ru-RU" sz="2000" b="1" dirty="0">
                <a:solidFill>
                  <a:srgbClr val="00B050"/>
                </a:solidFill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</a:rPr>
              <a:t>. . . . . . . . . . . . . . . . . . . . . . . . . . . . . . . . . . . . . . . . . . . . . . . . . . . . . . .  </a:t>
            </a: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1260" t="31297" r="2958" b="47047"/>
          <a:stretch>
            <a:fillRect/>
          </a:stretch>
        </p:blipFill>
        <p:spPr bwMode="auto">
          <a:xfrm>
            <a:off x="683568" y="4725144"/>
            <a:ext cx="7776864" cy="11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394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Другая 13">
      <a:dk1>
        <a:sysClr val="windowText" lastClr="000000"/>
      </a:dk1>
      <a:lt1>
        <a:sysClr val="window" lastClr="FFFFFF"/>
      </a:lt1>
      <a:dk2>
        <a:srgbClr val="000000"/>
      </a:dk2>
      <a:lt2>
        <a:srgbClr val="CAF278"/>
      </a:lt2>
      <a:accent1>
        <a:srgbClr val="E68200"/>
      </a:accent1>
      <a:accent2>
        <a:srgbClr val="35D5EB"/>
      </a:accent2>
      <a:accent3>
        <a:srgbClr val="92D050"/>
      </a:accent3>
      <a:accent4>
        <a:srgbClr val="35D5EB"/>
      </a:accent4>
      <a:accent5>
        <a:srgbClr val="92D050"/>
      </a:accent5>
      <a:accent6>
        <a:srgbClr val="E68200"/>
      </a:accent6>
      <a:hlink>
        <a:srgbClr val="6F9400"/>
      </a:hlink>
      <a:folHlink>
        <a:srgbClr val="AC6100"/>
      </a:folHlink>
    </a:clrScheme>
    <a:fontScheme name="Другая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4942</TotalTime>
  <Words>388</Words>
  <Application>Microsoft Office PowerPoint</Application>
  <PresentationFormat>Экран (4:3)</PresentationFormat>
  <Paragraphs>63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Остин</vt:lpstr>
      <vt:lpstr>Финансовая игра</vt:lpstr>
      <vt:lpstr>Содержание игры</vt:lpstr>
      <vt:lpstr>Цель игры</vt:lpstr>
      <vt:lpstr>Финансовые активы</vt:lpstr>
      <vt:lpstr>Депозит</vt:lpstr>
      <vt:lpstr>Акции</vt:lpstr>
      <vt:lpstr>Акции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Старостинская</dc:creator>
  <cp:lastModifiedBy>Старостинская А.С.</cp:lastModifiedBy>
  <cp:revision>198</cp:revision>
  <dcterms:created xsi:type="dcterms:W3CDTF">2015-03-11T12:54:18Z</dcterms:created>
  <dcterms:modified xsi:type="dcterms:W3CDTF">2016-06-02T18:49:58Z</dcterms:modified>
</cp:coreProperties>
</file>