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1" r:id="rId1"/>
  </p:sldMasterIdLst>
  <p:sldIdLst>
    <p:sldId id="256" r:id="rId2"/>
    <p:sldId id="258" r:id="rId3"/>
    <p:sldId id="259" r:id="rId4"/>
    <p:sldId id="265" r:id="rId5"/>
    <p:sldId id="278" r:id="rId6"/>
    <p:sldId id="266" r:id="rId7"/>
    <p:sldId id="277" r:id="rId8"/>
    <p:sldId id="279" r:id="rId9"/>
    <p:sldId id="281" r:id="rId10"/>
    <p:sldId id="280" r:id="rId11"/>
    <p:sldId id="282" r:id="rId12"/>
    <p:sldId id="284" r:id="rId13"/>
    <p:sldId id="283" r:id="rId14"/>
    <p:sldId id="267" r:id="rId15"/>
    <p:sldId id="270" r:id="rId16"/>
    <p:sldId id="269" r:id="rId17"/>
    <p:sldId id="271" r:id="rId18"/>
    <p:sldId id="268" r:id="rId19"/>
    <p:sldId id="285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31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F56FE-9B81-4714-9159-5D23BA7D88F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48A02-1B1C-46B1-BAB6-14BD7F499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25083"/>
            <a:ext cx="10515431" cy="6274191"/>
          </a:xfrm>
        </p:spPr>
        <p:txBody>
          <a:bodyPr>
            <a:normAutofit/>
          </a:bodyPr>
          <a:lstStyle/>
          <a:p>
            <a:pPr algn="r"/>
            <a:r>
              <a:rPr lang="ru-RU" sz="4400" b="1" dirty="0">
                <a:solidFill>
                  <a:srgbClr val="C00000"/>
                </a:solidFill>
              </a:rPr>
              <a:t> </a:t>
            </a:r>
            <a:r>
              <a:rPr lang="ru-RU" sz="8000" b="1" dirty="0">
                <a:solidFill>
                  <a:srgbClr val="C00000"/>
                </a:solidFill>
              </a:rPr>
              <a:t>семейный бюджет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r>
              <a:rPr lang="ru-RU" sz="2800" dirty="0"/>
              <a:t>Урок </a:t>
            </a:r>
            <a:r>
              <a:rPr lang="ru-RU" sz="2800" dirty="0" smtClean="0"/>
              <a:t>составила: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учитель математики</a:t>
            </a:r>
            <a:br>
              <a:rPr lang="ru-RU" sz="2800" dirty="0" smtClean="0"/>
            </a:br>
            <a:r>
              <a:rPr lang="ru-RU" sz="2800" dirty="0" smtClean="0"/>
              <a:t> МБОУ «Школа №144» г.Казани</a:t>
            </a:r>
            <a:br>
              <a:rPr lang="ru-RU" sz="2800" dirty="0" smtClean="0"/>
            </a:br>
            <a:r>
              <a:rPr lang="ru-RU" sz="2800" dirty="0" err="1" smtClean="0"/>
              <a:t>Бусова</a:t>
            </a:r>
            <a:r>
              <a:rPr lang="ru-RU" sz="2800" dirty="0" smtClean="0"/>
              <a:t> Оксана Юрьевна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289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://mypresentation.ru/documents/38e4549358233c7ade14390a428e3251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4007" y="0"/>
            <a:ext cx="8779916" cy="6584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://present5.com/presentforday2/20170121/ekonomika_semyi_images/ekonomika_semyi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3609" y="1"/>
            <a:ext cx="8894161" cy="6670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кошеле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7817" y="1247362"/>
            <a:ext cx="4864620" cy="54145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834" y="573547"/>
            <a:ext cx="10364451" cy="159617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Бюджет семьи – это финансовый план семьи, составляющий доходы и расходы семьи за определенный период времени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ds03.infourok.ru/uploads/ex/093a/00007e69-85ef1cc7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143" y="-1"/>
            <a:ext cx="10303917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070475"/>
            <a:ext cx="4765675" cy="150971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Какой </a:t>
            </a:r>
            <a:br>
              <a:rPr lang="ru-RU" dirty="0" smtClean="0"/>
            </a:br>
            <a:r>
              <a:rPr lang="ru-RU" dirty="0" smtClean="0"/>
              <a:t>бюджет выбрали бы вы?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94" y="0"/>
            <a:ext cx="10364451" cy="1596177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Решение проблемной ситуации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901" y="2082279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Дети делятся на 4 группы, каждой из которых предстоит решить задачу по теме «Бюджет семьи. Доходы и расходы</a:t>
            </a:r>
            <a:r>
              <a:rPr lang="ru-RU" sz="3600" dirty="0" smtClean="0"/>
              <a:t>». Заполнить таблицу.</a:t>
            </a:r>
            <a:endParaRPr lang="ru-RU" sz="3600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57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Группа </a:t>
            </a:r>
            <a:r>
              <a:rPr lang="ru-RU" b="1" dirty="0" smtClean="0">
                <a:solidFill>
                  <a:srgbClr val="C00000"/>
                </a:solidFill>
              </a:rPr>
              <a:t>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Подсчитать основной доход семьи </a:t>
            </a:r>
            <a:r>
              <a:rPr lang="ru-RU" sz="2800" dirty="0" smtClean="0"/>
              <a:t>Ивановых за март месяц, </a:t>
            </a:r>
            <a:r>
              <a:rPr lang="ru-RU" sz="2800" dirty="0"/>
              <a:t>если известно, что папа работает на заводе и получает </a:t>
            </a:r>
            <a:r>
              <a:rPr lang="ru-RU" sz="2800" dirty="0" smtClean="0"/>
              <a:t>45000 </a:t>
            </a:r>
            <a:r>
              <a:rPr lang="ru-RU" sz="2800" dirty="0"/>
              <a:t>рублей, мама работает в столовой поваром и зарабатывает </a:t>
            </a:r>
            <a:r>
              <a:rPr lang="ru-RU" sz="2800" dirty="0" smtClean="0"/>
              <a:t>на 12750 рублей меньше, чем папа. </a:t>
            </a:r>
            <a:r>
              <a:rPr lang="ru-RU" sz="2800" dirty="0"/>
              <a:t>Дочь учится в техникуме, ее стипендия составляет </a:t>
            </a:r>
            <a:r>
              <a:rPr lang="ru-RU" sz="2800" dirty="0" smtClean="0"/>
              <a:t>4% от зарплаты папы. Мама получает детское пособие на сына, которое в три раза меньше стипендии дочери. В этом месяце папа выиграл в лотерею 1/9 часть своей зарплаты.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80353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Группа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7" y="1304144"/>
            <a:ext cx="11047750" cy="514162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Семья Ивановых живет в 4-комнатной квартире и ежемесячно платит за коммунальные услуги </a:t>
            </a:r>
            <a:r>
              <a:rPr lang="ru-RU" dirty="0" smtClean="0"/>
              <a:t>2540 </a:t>
            </a:r>
            <a:r>
              <a:rPr lang="ru-RU" dirty="0"/>
              <a:t>руб. На питание семьи в месяц уходит </a:t>
            </a:r>
            <a:r>
              <a:rPr lang="ru-RU" dirty="0" smtClean="0"/>
              <a:t>в 4,2 раза больше. </a:t>
            </a:r>
            <a:r>
              <a:rPr lang="ru-RU" dirty="0"/>
              <a:t>Проезд на </a:t>
            </a:r>
            <a:r>
              <a:rPr lang="ru-RU" dirty="0" smtClean="0"/>
              <a:t>транспорте </a:t>
            </a:r>
            <a:r>
              <a:rPr lang="ru-RU" dirty="0" smtClean="0"/>
              <a:t>для дочки обходится </a:t>
            </a:r>
            <a:r>
              <a:rPr lang="ru-RU" dirty="0"/>
              <a:t>в </a:t>
            </a:r>
            <a:r>
              <a:rPr lang="ru-RU" dirty="0" smtClean="0"/>
              <a:t>830 рублей, а у папы на бензин уходит в 2,3 раза больше. </a:t>
            </a:r>
            <a:r>
              <a:rPr lang="ru-RU" dirty="0"/>
              <a:t>Плата за </a:t>
            </a:r>
            <a:r>
              <a:rPr lang="ru-RU" dirty="0" smtClean="0"/>
              <a:t>телефон у всех, кроме сына по 100 рублей. В этом месяце сын болел ОРВИ, и на лекарство ушло 38% от платы за квартиру. </a:t>
            </a:r>
            <a:r>
              <a:rPr lang="ru-RU" dirty="0"/>
              <a:t>Покупка товаров личной гигиены и бытовой химии - мыло, зубная паста, порошки - обошлись семье в </a:t>
            </a:r>
            <a:r>
              <a:rPr lang="ru-RU" dirty="0" smtClean="0"/>
              <a:t>2000 </a:t>
            </a:r>
            <a:r>
              <a:rPr lang="ru-RU" dirty="0"/>
              <a:t>руб</a:t>
            </a:r>
            <a:r>
              <a:rPr lang="ru-RU" dirty="0" smtClean="0"/>
              <a:t>. Дочка купила себе новое платье и туфли за 5000руб.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Определите:</a:t>
            </a:r>
          </a:p>
          <a:p>
            <a:r>
              <a:rPr lang="ru-RU" dirty="0"/>
              <a:t>а) постоянные расходы семьи;</a:t>
            </a:r>
          </a:p>
          <a:p>
            <a:r>
              <a:rPr lang="ru-RU" dirty="0"/>
              <a:t>б) переменные расходы семьи;</a:t>
            </a:r>
          </a:p>
          <a:p>
            <a:r>
              <a:rPr lang="ru-RU" dirty="0"/>
              <a:t>в) общую сумму расходов семьи за месяц.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224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Группа </a:t>
            </a:r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Семья купила холодильник в кредит. Первый взнос составил </a:t>
            </a:r>
            <a:r>
              <a:rPr lang="ru-RU" sz="3200" dirty="0" smtClean="0"/>
              <a:t>10000 </a:t>
            </a:r>
            <a:r>
              <a:rPr lang="ru-RU" sz="3200" dirty="0"/>
              <a:t>рублей. В течение </a:t>
            </a:r>
            <a:r>
              <a:rPr lang="ru-RU" sz="3200" dirty="0" smtClean="0"/>
              <a:t>24 </a:t>
            </a:r>
            <a:r>
              <a:rPr lang="ru-RU" sz="3200" dirty="0"/>
              <a:t>месяцев из зарплаты </a:t>
            </a:r>
            <a:r>
              <a:rPr lang="ru-RU" sz="3200" dirty="0" smtClean="0"/>
              <a:t>мамы каждый </a:t>
            </a:r>
            <a:r>
              <a:rPr lang="ru-RU" sz="3200" dirty="0"/>
              <a:t>месяц отчисляли </a:t>
            </a:r>
            <a:r>
              <a:rPr lang="ru-RU" sz="3200" dirty="0" smtClean="0"/>
              <a:t>3%. </a:t>
            </a:r>
            <a:r>
              <a:rPr lang="ru-RU" sz="3200" dirty="0"/>
              <a:t>Какова стоимость холодильника, купленного в кредит?</a:t>
            </a:r>
          </a:p>
        </p:txBody>
      </p:sp>
      <p:pic>
        <p:nvPicPr>
          <p:cNvPr id="6146" name="Picture 2" descr="http://www.hotevents.ru/img/m/eldorado/eldor_2013-07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4414" y="4193498"/>
            <a:ext cx="6667500" cy="23812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814216" y="4811843"/>
            <a:ext cx="2773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967,5 в месяц</a:t>
            </a:r>
          </a:p>
          <a:p>
            <a:r>
              <a:rPr lang="ru-RU" dirty="0" smtClean="0"/>
              <a:t>33220 всего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580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630" y="0"/>
            <a:ext cx="109728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Группа </a:t>
            </a:r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9541" y="970614"/>
            <a:ext cx="10972800" cy="31516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Рассчитайте стоимость путевки в Крым для всей семьи. Стоимость </a:t>
            </a:r>
            <a:r>
              <a:rPr lang="ru-RU" sz="2800" dirty="0" smtClean="0"/>
              <a:t>билета на  самолет для взрослого – 5630 руб. в одну сторону, для ребенка до 12 лет – 30% скидка. Проживание в пансионате в четырехместном номере  9060 руб. в сутки без питания.  Питание на одного взрослого – на 7800 руб. меньше, чем проживание, а на ребенка до 12 лет, на питание  скидка 44%. 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7170" name="Picture 2" descr="http://crimeacity.info/contentimages/otdyh-v-krymu/sh-otdyh-v-krym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844" y="3643494"/>
            <a:ext cx="7143750" cy="37909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14793" y="5726243"/>
            <a:ext cx="67755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Перелет  в одну сторону-  1689+5630*3=18579</a:t>
            </a:r>
          </a:p>
          <a:p>
            <a:r>
              <a:rPr lang="ru-RU" dirty="0" smtClean="0"/>
              <a:t>Проживание на 10 дней – 9060*10+(1260*3+554.4)*10=133944</a:t>
            </a:r>
          </a:p>
          <a:p>
            <a:r>
              <a:rPr lang="ru-RU" dirty="0" smtClean="0"/>
              <a:t>Всего 18579*2+133944=171102(</a:t>
            </a:r>
            <a:r>
              <a:rPr lang="ru-RU" dirty="0" err="1" smtClean="0"/>
              <a:t>руб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438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29589" y="499400"/>
          <a:ext cx="9860195" cy="480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039"/>
                <a:gridCol w="1972039"/>
                <a:gridCol w="1972039"/>
                <a:gridCol w="1972039"/>
                <a:gridCol w="1972039"/>
              </a:tblGrid>
              <a:tr h="515230">
                <a:tc>
                  <a:txBody>
                    <a:bodyPr/>
                    <a:lstStyle/>
                    <a:p>
                      <a:r>
                        <a:rPr lang="ru-RU" dirty="0" smtClean="0"/>
                        <a:t>Вид дохода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Сумма дохода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 расхода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Сумма расхода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5230">
                <a:tc>
                  <a:txBody>
                    <a:bodyPr/>
                    <a:lstStyle/>
                    <a:p>
                      <a:r>
                        <a:rPr lang="ru-RU" dirty="0" smtClean="0"/>
                        <a:t>Зарплата</a:t>
                      </a:r>
                      <a:r>
                        <a:rPr lang="ru-RU" baseline="0" dirty="0" smtClean="0"/>
                        <a:t> папы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45000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Коммунальные платежи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5230">
                <a:tc>
                  <a:txBody>
                    <a:bodyPr/>
                    <a:lstStyle/>
                    <a:p>
                      <a:r>
                        <a:rPr lang="ru-RU" dirty="0" smtClean="0"/>
                        <a:t>Зарплата мамы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32250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Питание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10668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5230">
                <a:tc>
                  <a:txBody>
                    <a:bodyPr/>
                    <a:lstStyle/>
                    <a:p>
                      <a:r>
                        <a:rPr lang="ru-RU" dirty="0" smtClean="0"/>
                        <a:t>Дочь(стипендия)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Транспорт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830+1909=2739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5230">
                <a:tc>
                  <a:txBody>
                    <a:bodyPr/>
                    <a:lstStyle/>
                    <a:p>
                      <a:r>
                        <a:rPr lang="ru-RU" dirty="0" smtClean="0"/>
                        <a:t>Пособие на сына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Телефон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300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8506">
                <a:tc>
                  <a:txBody>
                    <a:bodyPr/>
                    <a:lstStyle/>
                    <a:p>
                      <a:r>
                        <a:rPr lang="ru-RU" dirty="0" smtClean="0"/>
                        <a:t>Выигрыш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Лекарства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965,2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850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Бытовая химия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2000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850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Одежда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5000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850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Холодильник(кредит)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10000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85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 84650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 24212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Цель </a:t>
            </a:r>
            <a:r>
              <a:rPr lang="ru-RU" sz="2800" dirty="0" smtClean="0">
                <a:solidFill>
                  <a:srgbClr val="C00000"/>
                </a:solidFill>
              </a:rPr>
              <a:t>классного часа– </a:t>
            </a:r>
            <a:r>
              <a:rPr lang="ru-RU" sz="2800" dirty="0">
                <a:solidFill>
                  <a:srgbClr val="C00000"/>
                </a:solidFill>
              </a:rPr>
              <a:t>Познакомиться с экономической жизнью семьи, семейным бюджетом, источниками дохода, рациональным расходованием средств.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3775" y="2214694"/>
            <a:ext cx="9510385" cy="4439324"/>
          </a:xfrm>
        </p:spPr>
      </p:pic>
    </p:spTree>
    <p:extLst>
      <p:ext uri="{BB962C8B-B14F-4D97-AF65-F5344CB8AC3E}">
        <p14:creationId xmlns:p14="http://schemas.microsoft.com/office/powerpoint/2010/main" xmlns="" val="48567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/>
              <a:t>Составьте вместе с родителями бюджет вашей семьи за месяц. Подумайте: какие статьи расходов могут быть сокращены, а какие увеличены? Как можно увеличить доходную часть вашего бюджета?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79246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Спасибо за внимание!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8972" y="1913207"/>
            <a:ext cx="9144001" cy="4656406"/>
          </a:xfrm>
        </p:spPr>
      </p:pic>
    </p:spTree>
    <p:extLst>
      <p:ext uri="{BB962C8B-B14F-4D97-AF65-F5344CB8AC3E}">
        <p14:creationId xmlns:p14="http://schemas.microsoft.com/office/powerpoint/2010/main" xmlns="" val="21343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Планируемые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73" y="1983545"/>
            <a:ext cx="10481057" cy="4403187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Личностные:</a:t>
            </a:r>
            <a:r>
              <a:rPr lang="ru-RU" dirty="0"/>
              <a:t> Формирование ценностных установок. Самоопределение в жизненных ценностях. </a:t>
            </a:r>
            <a:r>
              <a:rPr lang="ru-RU" dirty="0" err="1"/>
              <a:t>Саморефлексия</a:t>
            </a:r>
            <a:r>
              <a:rPr lang="ru-RU" dirty="0"/>
              <a:t>. Мотивация на получение нового знания.</a:t>
            </a:r>
          </a:p>
          <a:p>
            <a:r>
              <a:rPr lang="ru-RU" b="1" dirty="0" err="1"/>
              <a:t>Метапредметные</a:t>
            </a:r>
            <a:r>
              <a:rPr lang="ru-RU" b="1" dirty="0"/>
              <a:t>:</a:t>
            </a:r>
            <a:endParaRPr lang="ru-RU" dirty="0"/>
          </a:p>
          <a:p>
            <a:r>
              <a:rPr lang="ru-RU" b="1" i="1" dirty="0"/>
              <a:t>- регулятивные: </a:t>
            </a:r>
            <a:r>
              <a:rPr lang="ru-RU" dirty="0"/>
              <a:t>Определять и формулировать цели деятельности. Соотнесение результата деятельности с целью. Осуществлять действия по решению проблемной ситуации. Соотнесение результатов деятельности с целью. Формирование навыка.</a:t>
            </a:r>
          </a:p>
          <a:p>
            <a:r>
              <a:rPr lang="ru-RU" b="1" i="1" dirty="0"/>
              <a:t>- познавательные:</a:t>
            </a:r>
            <a:r>
              <a:rPr lang="ru-RU" dirty="0"/>
              <a:t> Ориентация в своей системе знаний. Переработка информации для создания нового продукта. Преобразование информации в удобную для себя форму. Знание о методе познания.</a:t>
            </a:r>
          </a:p>
          <a:p>
            <a:r>
              <a:rPr lang="ru-RU" b="1" i="1" dirty="0"/>
              <a:t>- коммуникативные:</a:t>
            </a:r>
            <a:r>
              <a:rPr lang="ru-RU" dirty="0"/>
              <a:t> Донесение своей позиции. Умение понять взгляды и интересы других.</a:t>
            </a:r>
          </a:p>
          <a:p>
            <a:r>
              <a:rPr lang="ru-RU" b="1" dirty="0"/>
              <a:t>Предметные:</a:t>
            </a:r>
            <a:r>
              <a:rPr lang="ru-RU" dirty="0"/>
              <a:t> Практическое использование приёмов управления семейным бюджетом.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965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Создание проблемной ситуации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Детям предлагается решить следующую проблему: </a:t>
            </a:r>
          </a:p>
          <a:p>
            <a:pPr marL="0" indent="0">
              <a:buNone/>
            </a:pPr>
            <a:r>
              <a:rPr lang="ru-RU" sz="2800" dirty="0" smtClean="0"/>
              <a:t>Семья из четырех человек: мама, Папа, дочь и сын, решили летом съездить на море в </a:t>
            </a:r>
            <a:r>
              <a:rPr lang="ru-RU" sz="2800" dirty="0" smtClean="0"/>
              <a:t>Крым. Стоимость </a:t>
            </a:r>
            <a:r>
              <a:rPr lang="ru-RU" sz="2800" dirty="0" smtClean="0"/>
              <a:t>путевки 80 тыс.руб. Смогут ли они осуществить свою мечту, если доход семьи  60 </a:t>
            </a:r>
            <a:r>
              <a:rPr lang="ru-RU" sz="2800" dirty="0" err="1" smtClean="0"/>
              <a:t>тыс.руб</a:t>
            </a:r>
            <a:r>
              <a:rPr lang="ru-RU" sz="2800" dirty="0" smtClean="0"/>
              <a:t> в месяц</a:t>
            </a:r>
            <a:r>
              <a:rPr lang="ru-RU" sz="2800" dirty="0" smtClean="0"/>
              <a:t>. Как скоро?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2398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03519" y="2322122"/>
            <a:ext cx="10363826" cy="3424107"/>
          </a:xfrm>
        </p:spPr>
        <p:txBody>
          <a:bodyPr/>
          <a:lstStyle/>
          <a:p>
            <a:r>
              <a:rPr lang="ru-RU" dirty="0" smtClean="0"/>
              <a:t>«В каждой семье есть мечты, и есть планы,</a:t>
            </a:r>
          </a:p>
          <a:p>
            <a:r>
              <a:rPr lang="ru-RU" dirty="0" smtClean="0"/>
              <a:t>Чтоб их исполнить, помни о главном:</a:t>
            </a:r>
          </a:p>
          <a:p>
            <a:r>
              <a:rPr lang="ru-RU" dirty="0" smtClean="0"/>
              <a:t>Четко просчитывать нужно доходы, Соизмерять только с ними расходы.</a:t>
            </a:r>
          </a:p>
          <a:p>
            <a:r>
              <a:rPr lang="ru-RU" dirty="0" smtClean="0"/>
              <a:t>В жизнь воплотишь самый дерзкий проект,</a:t>
            </a:r>
          </a:p>
          <a:p>
            <a:r>
              <a:rPr lang="ru-RU" dirty="0" smtClean="0"/>
              <a:t>Если рассчитан точно бюджет».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Семейный бюджет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212" y="1791494"/>
            <a:ext cx="6505575" cy="4143375"/>
          </a:xfrm>
        </p:spPr>
      </p:pic>
    </p:spTree>
    <p:extLst>
      <p:ext uri="{BB962C8B-B14F-4D97-AF65-F5344CB8AC3E}">
        <p14:creationId xmlns:p14="http://schemas.microsoft.com/office/powerpoint/2010/main" xmlns="" val="120227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videouroki.net/videouroki/conspekty/obsch7/28-ekonomika-siem-i.files/image0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749" y="1269166"/>
            <a:ext cx="8729292" cy="490678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23637" y="0"/>
            <a:ext cx="10364451" cy="115424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Доходы – это все денежные и не денежные поступления в семью.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9495" y="5903893"/>
            <a:ext cx="104581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Как вы думаете, что можно сделать, чтобы существенно улучшить материальное положение семьи?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images.myshared.ru/4/56229/slide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3830" y="11243"/>
            <a:ext cx="9129010" cy="6846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arhivurokov.ru/kopilka/uploads/user_file_550b800af2f93/img_user_file_550b800af2f93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4512" y="13884"/>
            <a:ext cx="9125488" cy="6844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</TotalTime>
  <Words>625</Words>
  <Application>Microsoft Office PowerPoint</Application>
  <PresentationFormat>Произвольный</PresentationFormat>
  <Paragraphs>79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семейный бюджет   Урок составила: учитель математики  МБОУ «Школа №144» г.Казани Бусова Оксана Юрьевна </vt:lpstr>
      <vt:lpstr>Цель классного часа– Познакомиться с экономической жизнью семьи, семейным бюджетом, источниками дохода, рациональным расходованием средств. </vt:lpstr>
      <vt:lpstr>Планируемые результаты</vt:lpstr>
      <vt:lpstr>Создание проблемной ситуации</vt:lpstr>
      <vt:lpstr>Слайд 5</vt:lpstr>
      <vt:lpstr>Семейный бюджет</vt:lpstr>
      <vt:lpstr>Доходы – это все денежные и не денежные поступления в семью.</vt:lpstr>
      <vt:lpstr>Слайд 8</vt:lpstr>
      <vt:lpstr>Слайд 9</vt:lpstr>
      <vt:lpstr>Слайд 10</vt:lpstr>
      <vt:lpstr>Слайд 11</vt:lpstr>
      <vt:lpstr>Бюджет семьи – это финансовый план семьи, составляющий доходы и расходы семьи за определенный период времени</vt:lpstr>
      <vt:lpstr>Какой  бюджет выбрали бы вы? </vt:lpstr>
      <vt:lpstr>Решение проблемной ситуации</vt:lpstr>
      <vt:lpstr>Группа 1</vt:lpstr>
      <vt:lpstr>Группа 2</vt:lpstr>
      <vt:lpstr>Группа 3</vt:lpstr>
      <vt:lpstr>Группа 4</vt:lpstr>
      <vt:lpstr>Слайд 19</vt:lpstr>
      <vt:lpstr>Домашнее задание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Планирование семейного бюджета</dc:title>
  <dc:creator>1</dc:creator>
  <cp:lastModifiedBy>Оксаночка</cp:lastModifiedBy>
  <cp:revision>64</cp:revision>
  <dcterms:created xsi:type="dcterms:W3CDTF">2016-09-29T10:18:52Z</dcterms:created>
  <dcterms:modified xsi:type="dcterms:W3CDTF">2017-04-07T17:47:21Z</dcterms:modified>
</cp:coreProperties>
</file>