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2286EAC-5334-4B7C-A930-A3F6CC4E5A81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435FA615-3C91-42E2-947A-3113C986E1E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564904"/>
            <a:ext cx="8077200" cy="22482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Групповой проект</a:t>
            </a:r>
            <a:br>
              <a:rPr lang="ru-RU" sz="2800" dirty="0" smtClean="0"/>
            </a:br>
            <a:r>
              <a:rPr lang="ru-RU" sz="2800" dirty="0" smtClean="0"/>
              <a:t>Модуль 2</a:t>
            </a:r>
            <a:br>
              <a:rPr lang="ru-RU" sz="2800" dirty="0" smtClean="0"/>
            </a:br>
            <a:r>
              <a:rPr lang="ru-RU" sz="2800" dirty="0" smtClean="0"/>
              <a:t>«Содержание и методика преподавания тем по управлению личными финансами и формированию семейного бюджета»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60648"/>
            <a:ext cx="8077200" cy="1872208"/>
          </a:xfrm>
        </p:spPr>
        <p:txBody>
          <a:bodyPr/>
          <a:lstStyle/>
          <a:p>
            <a:pPr algn="ctr"/>
            <a:r>
              <a:rPr lang="ru-RU" dirty="0" smtClean="0"/>
              <a:t>Федеральный методический центр по финансовой грамотности системы общего и среднего профессионального образования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Курсы повышения квалификации</a:t>
            </a:r>
          </a:p>
          <a:p>
            <a:pPr algn="ctr"/>
            <a:r>
              <a:rPr lang="ru-RU" dirty="0" smtClean="0"/>
              <a:t>«Содержание и методика преподавания курса финансовой грамотности различным категориям обучающихся»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55776" y="5229200"/>
          <a:ext cx="4248472" cy="154228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885740"/>
                <a:gridCol w="236273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Ухина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 Т.В.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ГБОУ Школа № 1125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Теплякова Ю.О.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ГБОУ Школа № 1125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Дзгоева А.К.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ГБОУ Школа № 1125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Рудакова Е.Н.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ГБОУ Школа № 1125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Береснева Н.В.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ГБОУ Школа № 1125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Кучкарева С.С.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ГБОУ Школа № 1125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Савенкова А.Н.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ГБОУ Школа № 1125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Старчикова Л.М.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ГБОУ Школа № 1125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Урок на тему: </a:t>
            </a:r>
            <a:br>
              <a:rPr lang="ru-RU" sz="2800" dirty="0" smtClean="0"/>
            </a:br>
            <a:r>
              <a:rPr lang="ru-RU" sz="2800" dirty="0" smtClean="0"/>
              <a:t>«Как появились деньги? Какие они бывают?»</a:t>
            </a:r>
            <a:br>
              <a:rPr lang="ru-RU" sz="2800" dirty="0" smtClean="0"/>
            </a:br>
            <a:r>
              <a:rPr lang="ru-RU" sz="2800" dirty="0" err="1" smtClean="0"/>
              <a:t>Ухина</a:t>
            </a:r>
            <a:r>
              <a:rPr lang="ru-RU" sz="2800" dirty="0" smtClean="0"/>
              <a:t> Т.В., Теплякова Ю.О.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762872" cy="462381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Место занятия в системе образования:</a:t>
            </a:r>
          </a:p>
          <a:p>
            <a:pPr marL="118872" indent="0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</a:t>
            </a:r>
            <a:r>
              <a:rPr lang="ru-RU" sz="1600" i="1" dirty="0" smtClean="0"/>
              <a:t>4 класс, урок.</a:t>
            </a:r>
          </a:p>
          <a:p>
            <a:r>
              <a:rPr lang="ru-RU" sz="1800" dirty="0" smtClean="0"/>
              <a:t>Форма занятия:</a:t>
            </a:r>
          </a:p>
          <a:p>
            <a:pPr marL="118872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</a:t>
            </a:r>
            <a:r>
              <a:rPr lang="ru-RU" sz="1600" i="1" dirty="0" smtClean="0"/>
              <a:t>теоретическое занятие (урок).</a:t>
            </a:r>
          </a:p>
          <a:p>
            <a:pPr>
              <a:spcAft>
                <a:spcPts val="600"/>
              </a:spcAft>
            </a:pPr>
            <a:r>
              <a:rPr lang="ru-RU" sz="1800" dirty="0" smtClean="0"/>
              <a:t>Цель: </a:t>
            </a:r>
            <a:r>
              <a:rPr lang="ru-RU" sz="1800" i="1" dirty="0" smtClean="0"/>
              <a:t> </a:t>
            </a:r>
            <a:r>
              <a:rPr lang="ru-RU" sz="1400" i="1" dirty="0"/>
              <a:t>познакомить с историей развития денег, с </a:t>
            </a:r>
            <a:r>
              <a:rPr lang="ru-RU" sz="1400" i="1" dirty="0" smtClean="0"/>
              <a:t>монетами, денежными </a:t>
            </a:r>
            <a:r>
              <a:rPr lang="ru-RU" sz="1400" i="1" dirty="0"/>
              <a:t>единицами; выяснить, что такое </a:t>
            </a:r>
            <a:r>
              <a:rPr lang="ru-RU" sz="1400" i="1" dirty="0" smtClean="0"/>
              <a:t>деньги, определить </a:t>
            </a:r>
            <a:r>
              <a:rPr lang="ru-RU" sz="1400" i="1" dirty="0"/>
              <a:t>функции денег</a:t>
            </a:r>
            <a:r>
              <a:rPr lang="ru-RU" sz="1400" i="1" dirty="0" smtClean="0"/>
              <a:t>.</a:t>
            </a:r>
            <a:endParaRPr lang="ru-RU" sz="1400" dirty="0" smtClean="0"/>
          </a:p>
          <a:p>
            <a:pPr>
              <a:spcAft>
                <a:spcPts val="600"/>
              </a:spcAft>
            </a:pPr>
            <a:r>
              <a:rPr lang="ru-RU" sz="1800" dirty="0" smtClean="0"/>
              <a:t>Планируемые результаты:</a:t>
            </a:r>
          </a:p>
          <a:p>
            <a:pPr>
              <a:spcAft>
                <a:spcPts val="600"/>
              </a:spcAft>
            </a:pPr>
            <a:r>
              <a:rPr lang="ru-RU" sz="1800" dirty="0" smtClean="0"/>
              <a:t>Личностные: </a:t>
            </a:r>
            <a:r>
              <a:rPr lang="ru-RU" sz="1400" i="1" dirty="0" smtClean="0"/>
              <a:t>овладение </a:t>
            </a:r>
            <a:r>
              <a:rPr lang="ru-RU" sz="1400" i="1" dirty="0"/>
              <a:t>начальными навыками в мире финансовых </a:t>
            </a:r>
            <a:r>
              <a:rPr lang="ru-RU" sz="1400" i="1" dirty="0" smtClean="0"/>
              <a:t> отношений.</a:t>
            </a:r>
            <a:endParaRPr lang="ru-RU" sz="1400" dirty="0" smtClean="0"/>
          </a:p>
          <a:p>
            <a:pPr>
              <a:spcAft>
                <a:spcPts val="600"/>
              </a:spcAft>
            </a:pPr>
            <a:r>
              <a:rPr lang="ru-RU" sz="1800" dirty="0" err="1" smtClean="0"/>
              <a:t>Метапредметные</a:t>
            </a:r>
            <a:r>
              <a:rPr lang="ru-RU" sz="1800" dirty="0" smtClean="0"/>
              <a:t>: </a:t>
            </a:r>
            <a:r>
              <a:rPr lang="ru-RU" sz="1400" i="1" dirty="0"/>
              <a:t>овладение базовыми предметными и </a:t>
            </a:r>
            <a:r>
              <a:rPr lang="ru-RU" sz="1400" i="1" dirty="0" err="1" smtClean="0"/>
              <a:t>межпредметными</a:t>
            </a:r>
            <a:r>
              <a:rPr lang="ru-RU" sz="1400" i="1" dirty="0"/>
              <a:t> </a:t>
            </a:r>
            <a:r>
              <a:rPr lang="ru-RU" sz="1400" i="1" dirty="0" smtClean="0"/>
              <a:t>понятиями.</a:t>
            </a:r>
            <a:endParaRPr lang="ru-RU" sz="1800" dirty="0" smtClean="0"/>
          </a:p>
          <a:p>
            <a:r>
              <a:rPr lang="ru-RU" sz="1800" dirty="0" smtClean="0"/>
              <a:t>Предметные: </a:t>
            </a:r>
            <a:r>
              <a:rPr lang="ru-RU" sz="1400" i="1" dirty="0"/>
              <a:t>понимание и правильное использование экономических  </a:t>
            </a:r>
            <a:r>
              <a:rPr lang="ru-RU" sz="1400" i="1" dirty="0" smtClean="0"/>
              <a:t>терминов</a:t>
            </a:r>
            <a:r>
              <a:rPr lang="ru-RU" sz="1400" i="1" dirty="0"/>
              <a:t>.</a:t>
            </a:r>
          </a:p>
          <a:p>
            <a:endParaRPr lang="ru-RU" sz="1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t="7132" b="12039"/>
          <a:stretch>
            <a:fillRect/>
          </a:stretch>
        </p:blipFill>
        <p:spPr bwMode="auto">
          <a:xfrm>
            <a:off x="5105400" y="1628800"/>
            <a:ext cx="403860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t="2614" b="3268"/>
          <a:stretch>
            <a:fillRect/>
          </a:stretch>
        </p:blipFill>
        <p:spPr bwMode="auto">
          <a:xfrm>
            <a:off x="5076056" y="4077072"/>
            <a:ext cx="396044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Экскурсия в Музей денег</a:t>
            </a:r>
            <a:br>
              <a:rPr lang="ru-RU" sz="3600" dirty="0" smtClean="0"/>
            </a:br>
            <a:r>
              <a:rPr lang="ru-RU" sz="3600" dirty="0" err="1" smtClean="0"/>
              <a:t>Дзгоева</a:t>
            </a:r>
            <a:r>
              <a:rPr lang="ru-RU" sz="3600" dirty="0" smtClean="0"/>
              <a:t> А.К., Рудакова Е.Н.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546848" cy="4623816"/>
          </a:xfrm>
        </p:spPr>
        <p:txBody>
          <a:bodyPr/>
          <a:lstStyle/>
          <a:p>
            <a:r>
              <a:rPr lang="ru-RU" sz="1800" dirty="0" smtClean="0"/>
              <a:t>Место занятия в системе образования:</a:t>
            </a:r>
          </a:p>
          <a:p>
            <a:pPr marL="118872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</a:t>
            </a:r>
            <a:r>
              <a:rPr lang="ru-RU" sz="1400" i="1" dirty="0" smtClean="0"/>
              <a:t>4 класс, экскурсия.</a:t>
            </a:r>
            <a:endParaRPr lang="ru-RU" sz="1800" dirty="0" smtClean="0"/>
          </a:p>
          <a:p>
            <a:r>
              <a:rPr lang="ru-RU" sz="1800" dirty="0" smtClean="0"/>
              <a:t>Форма занятия:</a:t>
            </a:r>
          </a:p>
          <a:p>
            <a:pPr marL="118872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</a:t>
            </a:r>
            <a:r>
              <a:rPr lang="ru-RU" sz="1400" i="1" dirty="0" smtClean="0"/>
              <a:t>экскурсия.</a:t>
            </a:r>
            <a:endParaRPr lang="ru-RU" sz="1800" dirty="0" smtClean="0"/>
          </a:p>
          <a:p>
            <a:r>
              <a:rPr lang="ru-RU" sz="1800" dirty="0" smtClean="0"/>
              <a:t>Цель:</a:t>
            </a:r>
          </a:p>
          <a:p>
            <a:pPr marL="118872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</a:t>
            </a:r>
            <a:r>
              <a:rPr lang="ru-RU" sz="1400" i="1" dirty="0" smtClean="0"/>
              <a:t>создать условия для осмысления сущности денег,</a:t>
            </a:r>
          </a:p>
          <a:p>
            <a:pPr marL="118872" indent="0">
              <a:buNone/>
            </a:pPr>
            <a:r>
              <a:rPr lang="ru-RU" sz="1400" i="1" dirty="0"/>
              <a:t> </a:t>
            </a:r>
            <a:r>
              <a:rPr lang="ru-RU" sz="1400" i="1" dirty="0" smtClean="0"/>
              <a:t>          их роли в повседневной жизни; познакомить с </a:t>
            </a:r>
          </a:p>
          <a:p>
            <a:pPr marL="118872" indent="0">
              <a:buNone/>
            </a:pPr>
            <a:r>
              <a:rPr lang="ru-RU" sz="1400" i="1" dirty="0"/>
              <a:t> </a:t>
            </a:r>
            <a:r>
              <a:rPr lang="ru-RU" sz="1400" i="1" dirty="0" smtClean="0"/>
              <a:t>          историей развития денег.</a:t>
            </a:r>
            <a:endParaRPr lang="ru-RU" sz="1800" dirty="0" smtClean="0"/>
          </a:p>
          <a:p>
            <a:r>
              <a:rPr lang="ru-RU" sz="1800" dirty="0" smtClean="0"/>
              <a:t>Планируемые результаты:</a:t>
            </a:r>
          </a:p>
          <a:p>
            <a:r>
              <a:rPr lang="ru-RU" sz="1800" dirty="0" smtClean="0"/>
              <a:t>Личностные:</a:t>
            </a:r>
          </a:p>
          <a:p>
            <a:pPr marL="118872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</a:t>
            </a:r>
            <a:r>
              <a:rPr lang="ru-RU" sz="1400" i="1" dirty="0" smtClean="0"/>
              <a:t>овладение начальными навыками в мире</a:t>
            </a:r>
          </a:p>
          <a:p>
            <a:pPr marL="118872" indent="0">
              <a:buNone/>
            </a:pPr>
            <a:r>
              <a:rPr lang="ru-RU" sz="1400" i="1" dirty="0"/>
              <a:t> </a:t>
            </a:r>
            <a:r>
              <a:rPr lang="ru-RU" sz="1400" i="1" dirty="0" smtClean="0"/>
              <a:t>         финансовых отношений.</a:t>
            </a:r>
            <a:endParaRPr lang="ru-RU" sz="1800" dirty="0" smtClean="0"/>
          </a:p>
          <a:p>
            <a:r>
              <a:rPr lang="ru-RU" sz="1800" dirty="0" err="1" smtClean="0"/>
              <a:t>Метапредметные</a:t>
            </a:r>
            <a:r>
              <a:rPr lang="ru-RU" sz="1800" dirty="0" smtClean="0"/>
              <a:t>:</a:t>
            </a:r>
          </a:p>
          <a:p>
            <a:pPr marL="118872" indent="0">
              <a:buNone/>
            </a:pPr>
            <a:r>
              <a:rPr lang="ru-RU" sz="1800" dirty="0" smtClean="0"/>
              <a:t>       </a:t>
            </a:r>
            <a:r>
              <a:rPr lang="ru-RU" sz="1400" i="1" dirty="0" smtClean="0"/>
              <a:t>овладение логическими действиями сравнения, </a:t>
            </a:r>
          </a:p>
          <a:p>
            <a:pPr marL="118872" indent="0">
              <a:buNone/>
            </a:pPr>
            <a:r>
              <a:rPr lang="ru-RU" sz="1400" i="1" dirty="0"/>
              <a:t> </a:t>
            </a:r>
            <a:r>
              <a:rPr lang="ru-RU" sz="1400" i="1" dirty="0" smtClean="0"/>
              <a:t>        обобщения, классификации.</a:t>
            </a:r>
            <a:endParaRPr lang="ru-RU" sz="1800" dirty="0" smtClean="0"/>
          </a:p>
          <a:p>
            <a:r>
              <a:rPr lang="ru-RU" sz="1800" dirty="0" smtClean="0"/>
              <a:t>Предметные:</a:t>
            </a:r>
          </a:p>
          <a:p>
            <a:pPr marL="118872" indent="0">
              <a:buNone/>
            </a:pPr>
            <a:r>
              <a:rPr lang="ru-RU" sz="1800" dirty="0" smtClean="0"/>
              <a:t>        </a:t>
            </a:r>
            <a:r>
              <a:rPr lang="ru-RU" sz="1400" i="1" dirty="0" smtClean="0"/>
              <a:t>умение характеризовать виды и функции денег.</a:t>
            </a:r>
            <a:endParaRPr lang="ru-RU" sz="1800" dirty="0" smtClean="0"/>
          </a:p>
          <a:p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484784"/>
            <a:ext cx="4067944" cy="2707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8078" y="4149080"/>
            <a:ext cx="4065921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Деловая игра</a:t>
            </a:r>
            <a:br>
              <a:rPr lang="ru-RU" sz="3200" dirty="0" smtClean="0"/>
            </a:br>
            <a:r>
              <a:rPr lang="ru-RU" sz="3200" dirty="0" smtClean="0"/>
              <a:t>«Ты – продавец, я – покупатель»</a:t>
            </a:r>
            <a:br>
              <a:rPr lang="ru-RU" sz="3200" dirty="0" smtClean="0"/>
            </a:br>
            <a:r>
              <a:rPr lang="ru-RU" sz="3200" dirty="0" err="1" smtClean="0"/>
              <a:t>Береснева</a:t>
            </a:r>
            <a:r>
              <a:rPr lang="ru-RU" sz="3200" dirty="0" smtClean="0"/>
              <a:t> Н.В., </a:t>
            </a:r>
            <a:r>
              <a:rPr lang="ru-RU" sz="3200" dirty="0" err="1" smtClean="0"/>
              <a:t>Кучкарева</a:t>
            </a:r>
            <a:r>
              <a:rPr lang="ru-RU" sz="3200" dirty="0" smtClean="0"/>
              <a:t> С.С.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u-RU" sz="1800" dirty="0" smtClean="0"/>
              <a:t>Место занятия в системе образования: </a:t>
            </a:r>
            <a:r>
              <a:rPr lang="ru-RU" sz="1600" i="1" dirty="0" smtClean="0"/>
              <a:t>4 класс, урок-закрепление.</a:t>
            </a:r>
          </a:p>
          <a:p>
            <a:pPr>
              <a:spcAft>
                <a:spcPts val="600"/>
              </a:spcAft>
            </a:pPr>
            <a:r>
              <a:rPr lang="ru-RU" sz="1800" dirty="0" smtClean="0"/>
              <a:t>Форма занятия: </a:t>
            </a:r>
            <a:r>
              <a:rPr lang="ru-RU" sz="1600" i="1" dirty="0" smtClean="0"/>
              <a:t>деловая игра.</a:t>
            </a:r>
            <a:endParaRPr lang="ru-RU" sz="1800" dirty="0" smtClean="0"/>
          </a:p>
          <a:p>
            <a:pPr lvl="0">
              <a:spcAft>
                <a:spcPts val="600"/>
              </a:spcAft>
            </a:pPr>
            <a:r>
              <a:rPr lang="ru-RU" sz="1800" dirty="0" err="1" smtClean="0"/>
              <a:t>Цель:</a:t>
            </a:r>
            <a:r>
              <a:rPr lang="ru-RU" sz="1600" i="1" dirty="0" err="1"/>
              <a:t>проверить</a:t>
            </a:r>
            <a:r>
              <a:rPr lang="ru-RU" sz="1600" i="1" dirty="0"/>
              <a:t> и обобщить полученные знания по теме “Деньги</a:t>
            </a:r>
            <a:r>
              <a:rPr lang="ru-RU" sz="1600" i="1" dirty="0" smtClean="0"/>
              <a:t>” .</a:t>
            </a:r>
            <a:endParaRPr lang="ru-RU" sz="1800" dirty="0" smtClean="0"/>
          </a:p>
          <a:p>
            <a:pPr>
              <a:spcAft>
                <a:spcPts val="600"/>
              </a:spcAft>
            </a:pPr>
            <a:r>
              <a:rPr lang="ru-RU" sz="1800" dirty="0" smtClean="0"/>
              <a:t>Планируемые результаты:</a:t>
            </a:r>
          </a:p>
          <a:p>
            <a:pPr>
              <a:spcAft>
                <a:spcPts val="600"/>
              </a:spcAft>
            </a:pPr>
            <a:r>
              <a:rPr lang="ru-RU" sz="1800" dirty="0" smtClean="0"/>
              <a:t>Личностные: </a:t>
            </a:r>
            <a:r>
              <a:rPr lang="ru-RU" sz="1400" i="1" dirty="0"/>
              <a:t>овладение начальными навыками в мире финансовых </a:t>
            </a:r>
            <a:r>
              <a:rPr lang="ru-RU" sz="1400" i="1" dirty="0" smtClean="0"/>
              <a:t> отношений.</a:t>
            </a:r>
            <a:endParaRPr lang="ru-RU" sz="1800" dirty="0" smtClean="0"/>
          </a:p>
          <a:p>
            <a:pPr>
              <a:spcAft>
                <a:spcPts val="600"/>
              </a:spcAft>
            </a:pPr>
            <a:r>
              <a:rPr lang="ru-RU" sz="1800" dirty="0" err="1" smtClean="0"/>
              <a:t>Метапредметные</a:t>
            </a:r>
            <a:r>
              <a:rPr lang="ru-RU" sz="1800" dirty="0" smtClean="0"/>
              <a:t>: </a:t>
            </a:r>
            <a:r>
              <a:rPr lang="ru-RU" sz="1400" i="1" dirty="0"/>
              <a:t>умение договариваться о распределении функций и </a:t>
            </a:r>
            <a:r>
              <a:rPr lang="ru-RU" sz="1400" i="1" dirty="0" smtClean="0"/>
              <a:t>ролей  </a:t>
            </a:r>
            <a:r>
              <a:rPr lang="ru-RU" sz="1400" i="1" dirty="0"/>
              <a:t>в совместной </a:t>
            </a:r>
            <a:r>
              <a:rPr lang="ru-RU" sz="1400" i="1" dirty="0" smtClean="0"/>
              <a:t>деятельности.</a:t>
            </a:r>
            <a:endParaRPr lang="ru-RU" sz="1800" dirty="0" smtClean="0"/>
          </a:p>
          <a:p>
            <a:r>
              <a:rPr lang="ru-RU" sz="1800" dirty="0" smtClean="0"/>
              <a:t>Предметные: </a:t>
            </a:r>
            <a:r>
              <a:rPr lang="ru-RU" sz="1400" i="1" dirty="0" smtClean="0"/>
              <a:t>представление о роли денег в семье и обществе.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30207" r="27001"/>
          <a:stretch>
            <a:fillRect/>
          </a:stretch>
        </p:blipFill>
        <p:spPr bwMode="auto">
          <a:xfrm>
            <a:off x="5541909" y="1484784"/>
            <a:ext cx="3602091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Викторина</a:t>
            </a:r>
            <a:br>
              <a:rPr lang="ru-RU" sz="3200" dirty="0" smtClean="0"/>
            </a:br>
            <a:r>
              <a:rPr lang="ru-RU" sz="3200" dirty="0" smtClean="0"/>
              <a:t>«Деньги»</a:t>
            </a:r>
            <a:br>
              <a:rPr lang="ru-RU" sz="3200" dirty="0" smtClean="0"/>
            </a:br>
            <a:r>
              <a:rPr lang="ru-RU" sz="3200" dirty="0" smtClean="0"/>
              <a:t>Савенкова А.Н., </a:t>
            </a:r>
            <a:r>
              <a:rPr lang="ru-RU" sz="3200" dirty="0" err="1" smtClean="0"/>
              <a:t>Старчикова</a:t>
            </a:r>
            <a:r>
              <a:rPr lang="ru-RU" sz="3200" dirty="0" smtClean="0"/>
              <a:t> Л.М.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906888" cy="4623816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Место занятия в системе образования:</a:t>
            </a:r>
          </a:p>
          <a:p>
            <a:pPr marL="118872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</a:t>
            </a:r>
            <a:r>
              <a:rPr lang="ru-RU" sz="1400" i="1" dirty="0" smtClean="0"/>
              <a:t>4 класс, </a:t>
            </a:r>
            <a:r>
              <a:rPr lang="ru-RU" sz="1400" i="1" dirty="0" smtClean="0"/>
              <a:t>урок</a:t>
            </a:r>
            <a:r>
              <a:rPr lang="ru-RU" sz="1400" i="1" dirty="0" smtClean="0"/>
              <a:t>.</a:t>
            </a:r>
            <a:endParaRPr lang="ru-RU" sz="1800" dirty="0" smtClean="0"/>
          </a:p>
          <a:p>
            <a:r>
              <a:rPr lang="ru-RU" sz="1800" dirty="0" smtClean="0"/>
              <a:t>Форма занятия:</a:t>
            </a:r>
          </a:p>
          <a:p>
            <a:pPr marL="118872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</a:t>
            </a:r>
            <a:r>
              <a:rPr lang="ru-RU" sz="1400" i="1" dirty="0" smtClean="0"/>
              <a:t>викторина.</a:t>
            </a:r>
            <a:endParaRPr lang="ru-RU" sz="1800" dirty="0" smtClean="0"/>
          </a:p>
          <a:p>
            <a:r>
              <a:rPr lang="ru-RU" sz="1800" dirty="0" smtClean="0"/>
              <a:t>Цель</a:t>
            </a:r>
            <a:r>
              <a:rPr lang="ru-RU" sz="1800" dirty="0" smtClean="0"/>
              <a:t>:</a:t>
            </a:r>
            <a:endParaRPr lang="ru-RU" sz="1400" i="1" dirty="0" smtClean="0"/>
          </a:p>
          <a:p>
            <a:pPr marL="118872" indent="0">
              <a:buNone/>
            </a:pPr>
            <a:r>
              <a:rPr lang="ru-RU" sz="1400" i="1" dirty="0"/>
              <a:t> </a:t>
            </a:r>
            <a:r>
              <a:rPr lang="ru-RU" sz="1400" i="1" dirty="0" smtClean="0"/>
              <a:t>         </a:t>
            </a:r>
            <a:r>
              <a:rPr lang="ru-RU" sz="1400" i="1" dirty="0"/>
              <a:t>проверить умения обучающихся ориентироваться в </a:t>
            </a:r>
            <a:endParaRPr lang="ru-RU" sz="1400" i="1" dirty="0" smtClean="0"/>
          </a:p>
          <a:p>
            <a:pPr marL="118872" indent="0">
              <a:buNone/>
            </a:pPr>
            <a:r>
              <a:rPr lang="ru-RU" sz="1400" i="1" dirty="0"/>
              <a:t> </a:t>
            </a:r>
            <a:r>
              <a:rPr lang="ru-RU" sz="1400" i="1" dirty="0" smtClean="0"/>
              <a:t>        мире </a:t>
            </a:r>
            <a:r>
              <a:rPr lang="ru-RU" sz="1400" i="1" dirty="0"/>
              <a:t>денег; взаимодействовать в группе, </a:t>
            </a:r>
            <a:endParaRPr lang="ru-RU" sz="1400" i="1" dirty="0" smtClean="0"/>
          </a:p>
          <a:p>
            <a:pPr marL="118872" indent="0">
              <a:buNone/>
            </a:pPr>
            <a:r>
              <a:rPr lang="ru-RU" sz="1400" i="1" dirty="0"/>
              <a:t> </a:t>
            </a:r>
            <a:r>
              <a:rPr lang="ru-RU" sz="1400" i="1" dirty="0" smtClean="0"/>
              <a:t>        активизировать </a:t>
            </a:r>
            <a:r>
              <a:rPr lang="ru-RU" sz="1400" i="1" dirty="0"/>
              <a:t>познавательную активность, </a:t>
            </a:r>
            <a:endParaRPr lang="ru-RU" sz="1400" i="1" dirty="0" smtClean="0"/>
          </a:p>
          <a:p>
            <a:pPr marL="118872" indent="0">
              <a:spcAft>
                <a:spcPts val="600"/>
              </a:spcAft>
              <a:buNone/>
            </a:pPr>
            <a:r>
              <a:rPr lang="ru-RU" sz="1400" i="1" dirty="0"/>
              <a:t> </a:t>
            </a:r>
            <a:r>
              <a:rPr lang="ru-RU" sz="1400" i="1" dirty="0" smtClean="0"/>
              <a:t>        творчество.</a:t>
            </a:r>
            <a:endParaRPr lang="ru-RU" sz="1800" dirty="0" smtClean="0"/>
          </a:p>
          <a:p>
            <a:r>
              <a:rPr lang="ru-RU" sz="1800" dirty="0" smtClean="0"/>
              <a:t>Планируемые результаты:</a:t>
            </a:r>
          </a:p>
          <a:p>
            <a:r>
              <a:rPr lang="ru-RU" sz="1800" dirty="0" smtClean="0"/>
              <a:t>Личностные</a:t>
            </a:r>
            <a:r>
              <a:rPr lang="ru-RU" sz="1800" dirty="0" smtClean="0"/>
              <a:t>:</a:t>
            </a:r>
          </a:p>
          <a:p>
            <a:pPr marL="118872" indent="0">
              <a:buNone/>
            </a:pPr>
            <a:r>
              <a:rPr lang="ru-RU" sz="1800" dirty="0" smtClean="0"/>
              <a:t>        </a:t>
            </a:r>
            <a:r>
              <a:rPr lang="ru-RU" sz="1400" i="1" dirty="0" smtClean="0"/>
              <a:t>овладение </a:t>
            </a:r>
            <a:r>
              <a:rPr lang="ru-RU" sz="1400" i="1" dirty="0"/>
              <a:t>начальными навыками адаптации в мире </a:t>
            </a:r>
            <a:endParaRPr lang="ru-RU" sz="1400" i="1" dirty="0" smtClean="0"/>
          </a:p>
          <a:p>
            <a:pPr marL="118872" indent="0">
              <a:spcAft>
                <a:spcPts val="600"/>
              </a:spcAft>
              <a:buNone/>
            </a:pPr>
            <a:r>
              <a:rPr lang="ru-RU" sz="1400" i="1" dirty="0"/>
              <a:t> </a:t>
            </a:r>
            <a:r>
              <a:rPr lang="ru-RU" sz="1400" i="1" dirty="0" smtClean="0"/>
              <a:t>         финансовых отношений.</a:t>
            </a:r>
            <a:endParaRPr lang="ru-RU" sz="1800" dirty="0" smtClean="0"/>
          </a:p>
          <a:p>
            <a:r>
              <a:rPr lang="ru-RU" sz="1800" dirty="0" err="1" smtClean="0"/>
              <a:t>Метапредметные</a:t>
            </a:r>
            <a:r>
              <a:rPr lang="ru-RU" sz="1800" dirty="0" smtClean="0"/>
              <a:t>:</a:t>
            </a:r>
          </a:p>
          <a:p>
            <a:pPr marL="118872" indent="0">
              <a:buNone/>
            </a:pPr>
            <a:r>
              <a:rPr lang="ru-RU" sz="1800" i="1" dirty="0"/>
              <a:t> </a:t>
            </a:r>
            <a:r>
              <a:rPr lang="ru-RU" sz="1800" i="1" dirty="0" smtClean="0"/>
              <a:t>      </a:t>
            </a:r>
            <a:r>
              <a:rPr lang="ru-RU" sz="1500" i="1" dirty="0" smtClean="0"/>
              <a:t>оценка </a:t>
            </a:r>
            <a:r>
              <a:rPr lang="ru-RU" sz="1500" i="1" dirty="0"/>
              <a:t>правильности выполнения действий: </a:t>
            </a:r>
            <a:endParaRPr lang="ru-RU" sz="1500" i="1" dirty="0" smtClean="0"/>
          </a:p>
          <a:p>
            <a:pPr marL="118872" indent="0">
              <a:buNone/>
            </a:pPr>
            <a:r>
              <a:rPr lang="ru-RU" sz="1500" i="1" dirty="0"/>
              <a:t> </a:t>
            </a:r>
            <a:r>
              <a:rPr lang="ru-RU" sz="1500" i="1" dirty="0" smtClean="0"/>
              <a:t>        знакомство </a:t>
            </a:r>
            <a:r>
              <a:rPr lang="ru-RU" sz="1500" i="1" dirty="0"/>
              <a:t>с </a:t>
            </a:r>
            <a:r>
              <a:rPr lang="ru-RU" sz="1500" i="1" dirty="0" smtClean="0"/>
              <a:t>критериями оценивания,</a:t>
            </a:r>
          </a:p>
          <a:p>
            <a:pPr marL="118872" indent="0">
              <a:spcAft>
                <a:spcPts val="600"/>
              </a:spcAft>
              <a:buNone/>
            </a:pPr>
            <a:r>
              <a:rPr lang="ru-RU" sz="1500" i="1" dirty="0"/>
              <a:t> </a:t>
            </a:r>
            <a:r>
              <a:rPr lang="ru-RU" sz="1500" i="1" dirty="0" smtClean="0"/>
              <a:t>        </a:t>
            </a:r>
            <a:r>
              <a:rPr lang="ru-RU" sz="1500" i="1" dirty="0"/>
              <a:t>самооценка и </a:t>
            </a:r>
            <a:r>
              <a:rPr lang="ru-RU" sz="1500" i="1" dirty="0" err="1" smtClean="0"/>
              <a:t>взаимооценка</a:t>
            </a:r>
            <a:r>
              <a:rPr lang="ru-RU" sz="1500" i="1" dirty="0" smtClean="0"/>
              <a:t>.</a:t>
            </a:r>
            <a:endParaRPr lang="ru-RU" sz="1800" dirty="0" smtClean="0"/>
          </a:p>
          <a:p>
            <a:r>
              <a:rPr lang="ru-RU" sz="1800" dirty="0" smtClean="0"/>
              <a:t>Предметные</a:t>
            </a:r>
            <a:r>
              <a:rPr lang="ru-RU" sz="1800" dirty="0" smtClean="0"/>
              <a:t>:</a:t>
            </a:r>
          </a:p>
          <a:p>
            <a:pPr marL="118872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</a:t>
            </a:r>
            <a:r>
              <a:rPr lang="ru-RU" sz="1500" i="1" dirty="0"/>
              <a:t>представление о роли денег в семье и </a:t>
            </a:r>
            <a:r>
              <a:rPr lang="ru-RU" sz="1500" i="1" dirty="0" smtClean="0"/>
              <a:t>обществе.</a:t>
            </a:r>
            <a:endParaRPr lang="ru-RU" sz="1500" i="1" dirty="0" smtClean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556792"/>
            <a:ext cx="3563888" cy="267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3" y="4185084"/>
            <a:ext cx="3563888" cy="267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90</TotalTime>
  <Words>406</Words>
  <Application>Microsoft Office PowerPoint</Application>
  <PresentationFormat>Экран (4:3)</PresentationFormat>
  <Paragraphs>77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Модульная</vt:lpstr>
      <vt:lpstr>Групповой проект Модуль 2 «Содержание и методика преподавания тем по управлению личными финансами и формированию семейного бюджета»</vt:lpstr>
      <vt:lpstr>Урок на тему:  «Как появились деньги? Какие они бывают?» Ухина Т.В., Теплякова Ю.О.</vt:lpstr>
      <vt:lpstr>Экскурсия в Музей денег Дзгоева А.К., Рудакова Е.Н.</vt:lpstr>
      <vt:lpstr>Деловая игра «Ты – продавец, я – покупатель» Береснева Н.В., Кучкарева С.С.</vt:lpstr>
      <vt:lpstr>Викторина «Деньги» Савенкова А.Н., Старчикова Л.М.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Групповой проект Модуль 2 «Содержание и методика преподавания тем по управлению личными финансами и формированию семейного бюджета»</dc:title>
  <dc:creator>Acer</dc:creator>
  <cp:lastModifiedBy>1</cp:lastModifiedBy>
  <cp:revision>10</cp:revision>
  <dcterms:created xsi:type="dcterms:W3CDTF">2017-04-11T09:31:14Z</dcterms:created>
  <dcterms:modified xsi:type="dcterms:W3CDTF">2017-04-12T18:24:53Z</dcterms:modified>
</cp:coreProperties>
</file>