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7" r:id="rId10"/>
    <p:sldId id="268" r:id="rId11"/>
    <p:sldId id="273" r:id="rId12"/>
    <p:sldId id="262" r:id="rId13"/>
    <p:sldId id="261" r:id="rId14"/>
    <p:sldId id="263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4/13/2017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2072" y="1122363"/>
            <a:ext cx="9275927" cy="2084861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Модуль «банковские услуги </a:t>
            </a:r>
            <a:r>
              <a:rPr lang="ru-RU" sz="3600" dirty="0"/>
              <a:t>и </a:t>
            </a:r>
            <a:r>
              <a:rPr lang="ru-RU" sz="3600" dirty="0" smtClean="0"/>
              <a:t>отношение </a:t>
            </a:r>
            <a:r>
              <a:rPr lang="ru-RU" sz="3600" dirty="0"/>
              <a:t>людей с </a:t>
            </a:r>
            <a:r>
              <a:rPr lang="ru-RU" sz="3600" dirty="0" smtClean="0"/>
              <a:t>банками»</a:t>
            </a:r>
            <a:br>
              <a:rPr lang="ru-RU" sz="3600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4000" b="1" dirty="0" smtClean="0"/>
              <a:t> </a:t>
            </a:r>
            <a:r>
              <a:rPr lang="ru-RU" sz="4000" b="1" dirty="0"/>
              <a:t>Проект «Тайны банковского дела</a:t>
            </a:r>
            <a:r>
              <a:rPr lang="ru-RU" sz="4000" b="1" dirty="0" smtClean="0"/>
              <a:t>»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6424" y="3602037"/>
            <a:ext cx="9164615" cy="3255963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 </a:t>
            </a:r>
            <a:r>
              <a:rPr lang="ru-RU" dirty="0" smtClean="0"/>
              <a:t>А</a:t>
            </a:r>
            <a:r>
              <a:rPr lang="ru-RU" cap="none" dirty="0" smtClean="0"/>
              <a:t>вторы проекта</a:t>
            </a:r>
            <a:r>
              <a:rPr lang="ru-RU" dirty="0" smtClean="0"/>
              <a:t>: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dirty="0"/>
              <a:t>Антонова Людмила Григорьевна – ГБОУ школа </a:t>
            </a:r>
            <a:r>
              <a:rPr lang="ru-RU" dirty="0" smtClean="0"/>
              <a:t>№</a:t>
            </a:r>
            <a:r>
              <a:rPr lang="ru-RU" dirty="0"/>
              <a:t>41 </a:t>
            </a:r>
            <a:r>
              <a:rPr lang="ru-RU" cap="none" dirty="0"/>
              <a:t>им.</a:t>
            </a:r>
            <a:r>
              <a:rPr lang="ru-RU" dirty="0"/>
              <a:t> </a:t>
            </a:r>
            <a:r>
              <a:rPr lang="ru-RU" dirty="0" smtClean="0"/>
              <a:t>Г.А. Тарана</a:t>
            </a:r>
            <a:endParaRPr lang="ru-RU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dirty="0" smtClean="0"/>
              <a:t>Бояркина Элла Владимировна – ГБОУ Школа № 1241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dirty="0" smtClean="0"/>
              <a:t>Бычкова Дарья Александровна – ГБОУ Школа № 1631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dirty="0" smtClean="0"/>
              <a:t>Ефимова Ольга Витальевна – ГАОУ № 548 «Царицыно»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dirty="0" smtClean="0"/>
              <a:t>Кокорева Людмила Дмитриевна -  Гбоу цо «технологии обучения»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ru-RU" dirty="0" smtClean="0"/>
              <a:t>Юшина Дарья сергеевна – гбоу школа № 2075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ru-RU" dirty="0" smtClean="0"/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90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376" y="982638"/>
            <a:ext cx="1155965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400" dirty="0" smtClean="0"/>
          </a:p>
          <a:p>
            <a:pPr lvl="0" algn="ctr"/>
            <a:endParaRPr lang="ru-RU" sz="4400" dirty="0"/>
          </a:p>
          <a:p>
            <a:pPr lvl="0" algn="ctr"/>
            <a:r>
              <a:rPr lang="en-US" sz="6600" dirty="0" smtClean="0"/>
              <a:t>I. </a:t>
            </a:r>
            <a:r>
              <a:rPr lang="ru-RU" sz="6600" dirty="0" smtClean="0"/>
              <a:t>ИНТЕРАКТИВНЫЙ  УРОК 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8846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376" y="982638"/>
            <a:ext cx="1155965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400" dirty="0" smtClean="0"/>
          </a:p>
          <a:p>
            <a:pPr lvl="0" algn="ctr"/>
            <a:endParaRPr lang="ru-RU" sz="4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50878" y="982639"/>
            <a:ext cx="1072714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dirty="0" smtClean="0"/>
          </a:p>
          <a:p>
            <a:pPr algn="ctr"/>
            <a:r>
              <a:rPr lang="ru-RU" sz="4400" dirty="0" smtClean="0"/>
              <a:t>Интегрированный урок</a:t>
            </a:r>
          </a:p>
          <a:p>
            <a:pPr algn="ctr"/>
            <a:r>
              <a:rPr lang="ru-RU" sz="4400" dirty="0" smtClean="0"/>
              <a:t> </a:t>
            </a:r>
            <a:r>
              <a:rPr lang="ru-RU" sz="4400" dirty="0"/>
              <a:t>(экономика и математика), комбинированный с элементами лабораторной работы и решением задач</a:t>
            </a:r>
          </a:p>
        </p:txBody>
      </p:sp>
    </p:spTree>
    <p:extLst>
      <p:ext uri="{BB962C8B-B14F-4D97-AF65-F5344CB8AC3E}">
        <p14:creationId xmlns:p14="http://schemas.microsoft.com/office/powerpoint/2010/main" val="377185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376" y="982638"/>
            <a:ext cx="115596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400" dirty="0" smtClean="0"/>
          </a:p>
          <a:p>
            <a:pPr lvl="0" algn="ctr"/>
            <a:endParaRPr lang="ru-RU" sz="2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00252" y="0"/>
            <a:ext cx="11709778" cy="7193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buClr>
                <a:srgbClr val="000000"/>
              </a:buClr>
              <a:buSzPts val="950"/>
              <a:tabLst>
                <a:tab pos="875665" algn="l"/>
              </a:tabLst>
            </a:pPr>
            <a:r>
              <a:rPr lang="ru-RU" sz="3200" dirty="0"/>
              <a:t>    </a:t>
            </a:r>
            <a:r>
              <a:rPr lang="ru-RU" sz="3200" u="sng" dirty="0"/>
              <a:t>Цель </a:t>
            </a:r>
            <a:r>
              <a:rPr lang="ru-RU" sz="3200" u="sng" dirty="0" smtClean="0"/>
              <a:t>урока: </a:t>
            </a:r>
            <a:endParaRPr lang="ru-RU" sz="3200" u="sng" dirty="0"/>
          </a:p>
          <a:p>
            <a:pPr algn="just">
              <a:lnSpc>
                <a:spcPct val="107000"/>
              </a:lnSpc>
              <a:buClr>
                <a:srgbClr val="000000"/>
              </a:buClr>
              <a:buSzPts val="950"/>
              <a:tabLst>
                <a:tab pos="875665" algn="l"/>
              </a:tabLst>
            </a:pPr>
            <a:r>
              <a:rPr lang="ru-RU" sz="3200" dirty="0"/>
              <a:t>- сформировать у учащихся представление о кредите.</a:t>
            </a:r>
          </a:p>
          <a:p>
            <a:pPr algn="just">
              <a:lnSpc>
                <a:spcPct val="107000"/>
              </a:lnSpc>
              <a:buClr>
                <a:srgbClr val="000000"/>
              </a:buClr>
              <a:buSzPts val="950"/>
              <a:tabLst>
                <a:tab pos="875665" algn="l"/>
              </a:tabLst>
            </a:pPr>
            <a:r>
              <a:rPr lang="ru-RU" sz="3200" dirty="0"/>
              <a:t>- рассмотреть понятие долговой нагрузки.</a:t>
            </a:r>
          </a:p>
          <a:p>
            <a:pPr marL="457200" indent="-457200" algn="just">
              <a:lnSpc>
                <a:spcPct val="107000"/>
              </a:lnSpc>
              <a:buClr>
                <a:srgbClr val="000000"/>
              </a:buClr>
              <a:buSzPts val="950"/>
              <a:buFontTx/>
              <a:buChar char="-"/>
              <a:tabLst>
                <a:tab pos="875665" algn="l"/>
              </a:tabLst>
            </a:pPr>
            <a:r>
              <a:rPr lang="ru-RU" sz="3200" dirty="0" smtClean="0"/>
              <a:t>ознакомиться </a:t>
            </a:r>
            <a:r>
              <a:rPr lang="ru-RU" sz="3200" dirty="0"/>
              <a:t>с порядком расчета процентной ставки по кредиту</a:t>
            </a:r>
            <a:r>
              <a:rPr lang="ru-RU" sz="3200" dirty="0" smtClean="0"/>
              <a:t>.</a:t>
            </a:r>
          </a:p>
          <a:p>
            <a:pPr lvl="0"/>
            <a:r>
              <a:rPr lang="ru-RU" sz="3200" b="1" u="sng" dirty="0" smtClean="0"/>
              <a:t>Задачи урока:</a:t>
            </a:r>
          </a:p>
          <a:p>
            <a:pPr lvl="0"/>
            <a:r>
              <a:rPr lang="ru-RU" sz="3200" dirty="0" smtClean="0"/>
              <a:t>Раскрыть </a:t>
            </a:r>
            <a:r>
              <a:rPr lang="ru-RU" sz="3200" dirty="0"/>
              <a:t>содержание понятий: кредит, процентная ставка, долговая нагрузка.</a:t>
            </a:r>
          </a:p>
          <a:p>
            <a:pPr lvl="0"/>
            <a:r>
              <a:rPr lang="ru-RU" sz="3200" dirty="0"/>
              <a:t>Рассмотреть виды кредита.</a:t>
            </a:r>
          </a:p>
          <a:p>
            <a:pPr lvl="0"/>
            <a:r>
              <a:rPr lang="ru-RU" sz="3200" dirty="0"/>
              <a:t>Изучить принципы кредита.</a:t>
            </a:r>
          </a:p>
          <a:p>
            <a:pPr lvl="0"/>
            <a:r>
              <a:rPr lang="ru-RU" sz="3200" dirty="0"/>
              <a:t>Взвестить плюсы и минусы кредита.</a:t>
            </a:r>
          </a:p>
          <a:p>
            <a:pPr lvl="0"/>
            <a:r>
              <a:rPr lang="ru-RU" sz="3200" dirty="0"/>
              <a:t>Обратить внимание на ответственность в случае получения кредита.</a:t>
            </a:r>
          </a:p>
          <a:p>
            <a:pPr marL="457200" indent="-457200" algn="just">
              <a:lnSpc>
                <a:spcPct val="107000"/>
              </a:lnSpc>
              <a:buClr>
                <a:srgbClr val="000000"/>
              </a:buClr>
              <a:buSzPts val="950"/>
              <a:buFontTx/>
              <a:buChar char="-"/>
              <a:tabLst>
                <a:tab pos="875665" algn="l"/>
              </a:tabLst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8275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376" y="982638"/>
            <a:ext cx="1155965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400" dirty="0" smtClean="0"/>
          </a:p>
          <a:p>
            <a:pPr lvl="0" algn="ctr"/>
            <a:endParaRPr lang="ru-RU" sz="4400" dirty="0"/>
          </a:p>
          <a:p>
            <a:pPr algn="ctr"/>
            <a:r>
              <a:rPr lang="en-US" sz="6600" dirty="0" smtClean="0"/>
              <a:t>II. </a:t>
            </a:r>
            <a:r>
              <a:rPr lang="ru-RU" sz="6600" dirty="0" smtClean="0"/>
              <a:t>РОДИТЕЛЬСКОЕ СОБРАНИЕ</a:t>
            </a:r>
          </a:p>
          <a:p>
            <a:pPr lvl="0" algn="ctr"/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536571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376" y="982638"/>
            <a:ext cx="115596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400" dirty="0" smtClean="0"/>
          </a:p>
          <a:p>
            <a:pPr lvl="0" algn="ctr"/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2388" y="696035"/>
            <a:ext cx="1108198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b="1" u="sng" dirty="0"/>
              <a:t>Цель:</a:t>
            </a:r>
            <a:r>
              <a:rPr lang="ru-RU" sz="4000" dirty="0"/>
              <a:t> Популяризировать основы финансовой грамотности среди участников образовательного процесса.</a:t>
            </a:r>
          </a:p>
          <a:p>
            <a:pPr algn="just">
              <a:spcAft>
                <a:spcPts val="0"/>
              </a:spcAft>
            </a:pPr>
            <a:r>
              <a:rPr lang="ru-RU" sz="4000" b="1" u="sng" dirty="0"/>
              <a:t>Задачи:</a:t>
            </a:r>
            <a:r>
              <a:rPr lang="ru-RU" sz="4000" dirty="0"/>
              <a:t> Проинформировать родителей о разновидностях банковских депозитов. Продемонстрировать расчет вкладов по формулам.</a:t>
            </a:r>
          </a:p>
          <a:p>
            <a:pPr algn="just">
              <a:spcAft>
                <a:spcPts val="0"/>
              </a:spcAft>
            </a:pPr>
            <a:r>
              <a:rPr lang="ru-RU" sz="4000" b="1" u="sng" dirty="0"/>
              <a:t>Тип занятия</a:t>
            </a:r>
            <a:r>
              <a:rPr lang="ru-RU" sz="4000" dirty="0"/>
              <a:t>: комбинированный (лекция, дискуссия, практикум).</a:t>
            </a:r>
          </a:p>
        </p:txBody>
      </p:sp>
    </p:spTree>
    <p:extLst>
      <p:ext uri="{BB962C8B-B14F-4D97-AF65-F5344CB8AC3E}">
        <p14:creationId xmlns:p14="http://schemas.microsoft.com/office/powerpoint/2010/main" val="15636687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9307" y="409434"/>
            <a:ext cx="11805313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      </a:t>
            </a:r>
            <a:r>
              <a:rPr lang="ru-RU" sz="3600" dirty="0" smtClean="0"/>
              <a:t>Необходимым </a:t>
            </a:r>
            <a:r>
              <a:rPr lang="ru-RU" sz="3600" dirty="0"/>
              <a:t>элементом процесса обучения является контроль. </a:t>
            </a:r>
            <a:r>
              <a:rPr lang="en-US" sz="3600" dirty="0" smtClean="0"/>
              <a:t> </a:t>
            </a:r>
            <a:r>
              <a:rPr lang="ru-RU" sz="3600" dirty="0" smtClean="0"/>
              <a:t>Контроль </a:t>
            </a:r>
            <a:r>
              <a:rPr lang="ru-RU" sz="3600" dirty="0"/>
              <a:t>знаний, умений и навыков, которые были сформированы у </a:t>
            </a:r>
            <a:r>
              <a:rPr lang="ru-RU" sz="3600" dirty="0" smtClean="0"/>
              <a:t>обучающихся. </a:t>
            </a:r>
            <a:endParaRPr lang="ru-RU" sz="3600" dirty="0"/>
          </a:p>
          <a:p>
            <a:r>
              <a:rPr lang="en-US" sz="3600" dirty="0" smtClean="0"/>
              <a:t>    </a:t>
            </a:r>
            <a:r>
              <a:rPr lang="ru-RU" sz="3600" dirty="0" smtClean="0"/>
              <a:t>Целью </a:t>
            </a:r>
            <a:r>
              <a:rPr lang="ru-RU" sz="3600" dirty="0"/>
              <a:t>итогового контроля является </a:t>
            </a:r>
            <a:r>
              <a:rPr lang="ru-RU" sz="3600" dirty="0" smtClean="0"/>
              <a:t>оценка</a:t>
            </a:r>
            <a:r>
              <a:rPr lang="en-US" sz="3600" dirty="0" smtClean="0"/>
              <a:t> </a:t>
            </a:r>
            <a:r>
              <a:rPr lang="ru-RU" sz="3600" dirty="0" smtClean="0"/>
              <a:t>выполнения </a:t>
            </a:r>
            <a:r>
              <a:rPr lang="ru-RU" sz="3600" dirty="0"/>
              <a:t>требований к лич­ностным, интеллектуальным и предметным результатам освоения </a:t>
            </a:r>
            <a:r>
              <a:rPr lang="ru-RU" sz="3600" dirty="0" smtClean="0"/>
              <a:t>модуля. </a:t>
            </a:r>
            <a:endParaRPr lang="ru-RU" sz="3600" dirty="0"/>
          </a:p>
          <a:p>
            <a:r>
              <a:rPr lang="en-US" sz="3600" dirty="0" smtClean="0"/>
              <a:t>    </a:t>
            </a:r>
            <a:r>
              <a:rPr lang="ru-RU" sz="3600" dirty="0" smtClean="0"/>
              <a:t>Предлагаем </a:t>
            </a:r>
            <a:r>
              <a:rPr lang="ru-RU" sz="3600" u="sng" dirty="0"/>
              <a:t>итоговый контроль провести в форме Квест игры</a:t>
            </a:r>
            <a:r>
              <a:rPr lang="ru-RU" sz="3600" dirty="0"/>
              <a:t>, позволя­ющей оценить все аспекты подготовки обучающихся по вопросам, которые поднима­лись в процессе изучения модуля </a:t>
            </a:r>
            <a:r>
              <a:rPr lang="ru-RU" sz="3600" dirty="0" smtClean="0"/>
              <a:t>«Банковские </a:t>
            </a:r>
            <a:r>
              <a:rPr lang="ru-RU" sz="3600" dirty="0"/>
              <a:t>услуги и отношение людей с банками</a:t>
            </a:r>
            <a:r>
              <a:rPr lang="ru-RU" sz="3600" dirty="0" smtClean="0"/>
              <a:t>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398631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376" y="982638"/>
            <a:ext cx="1155965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400" dirty="0" smtClean="0"/>
          </a:p>
          <a:p>
            <a:pPr lvl="0" algn="ctr"/>
            <a:endParaRPr lang="ru-RU" sz="4400" dirty="0"/>
          </a:p>
          <a:p>
            <a:pPr algn="ctr"/>
            <a:r>
              <a:rPr lang="en-US" sz="6600" dirty="0" smtClean="0"/>
              <a:t>II</a:t>
            </a:r>
            <a:r>
              <a:rPr lang="en-US" sz="6600" dirty="0"/>
              <a:t>I</a:t>
            </a:r>
            <a:r>
              <a:rPr lang="en-US" sz="6600" dirty="0" smtClean="0"/>
              <a:t>. </a:t>
            </a:r>
            <a:r>
              <a:rPr lang="ru-RU" sz="6600" dirty="0" smtClean="0"/>
              <a:t>КВЕСТ ИГРА</a:t>
            </a:r>
          </a:p>
          <a:p>
            <a:pPr lvl="0" algn="ctr"/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43704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085" y="791570"/>
            <a:ext cx="1155965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400" dirty="0" smtClean="0"/>
          </a:p>
          <a:p>
            <a:pPr lvl="0" algn="ctr"/>
            <a:endParaRPr lang="ru-RU" sz="4400" dirty="0"/>
          </a:p>
          <a:p>
            <a:pPr lvl="0" algn="ctr"/>
            <a:endParaRPr lang="ru-RU" sz="6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928047" y="573206"/>
            <a:ext cx="10781731" cy="42418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869950" algn="l"/>
              </a:tabLst>
            </a:pPr>
            <a:r>
              <a:rPr lang="ru-RU" sz="3600" b="1" u="sng" dirty="0"/>
              <a:t>Цель игры: </a:t>
            </a:r>
            <a:endParaRPr lang="ru-RU" sz="3600" b="1" u="sng" dirty="0" smtClean="0"/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869950" algn="l"/>
              </a:tabLst>
            </a:pPr>
            <a:r>
              <a:rPr lang="ru-RU" sz="3600" dirty="0" smtClean="0"/>
              <a:t>Формирование </a:t>
            </a:r>
            <a:r>
              <a:rPr lang="ru-RU" sz="3600" dirty="0"/>
              <a:t>финансовой грамотности у учащихся 10—11 классов, закрепление в игровой форме теоретических знаний</a:t>
            </a:r>
            <a:r>
              <a:rPr lang="ru-RU" sz="3600" dirty="0" smtClean="0"/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  <a:tabLst>
                <a:tab pos="869950" algn="l"/>
              </a:tabLst>
            </a:pP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Стимулирование интереса обучающихся к вопросам бизнеса и банковским операциям. </a:t>
            </a:r>
          </a:p>
        </p:txBody>
      </p:sp>
    </p:spTree>
    <p:extLst>
      <p:ext uri="{BB962C8B-B14F-4D97-AF65-F5344CB8AC3E}">
        <p14:creationId xmlns:p14="http://schemas.microsoft.com/office/powerpoint/2010/main" val="14874719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085" y="791570"/>
            <a:ext cx="1155965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4400" dirty="0" smtClean="0"/>
          </a:p>
          <a:p>
            <a:pPr lvl="0" algn="ctr"/>
            <a:endParaRPr lang="ru-RU" sz="4400" dirty="0"/>
          </a:p>
          <a:p>
            <a:pPr lvl="0" algn="ctr"/>
            <a:endParaRPr lang="ru-RU" sz="6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44605" y="437627"/>
            <a:ext cx="11948614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БЛАГОДАРИМ ЗА ВНИМАНИЕ</a:t>
            </a:r>
          </a:p>
          <a:p>
            <a:pPr algn="ctr"/>
            <a:endParaRPr lang="ru-RU" sz="3600" dirty="0" smtClean="0"/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2800" dirty="0"/>
              <a:t>Антонова Людмила Григорьевна – </a:t>
            </a:r>
            <a:r>
              <a:rPr lang="ru-RU" sz="2800" dirty="0" smtClean="0"/>
              <a:t>учитель физики</a:t>
            </a:r>
            <a:endParaRPr lang="ru-RU" sz="2800" dirty="0"/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2800" dirty="0"/>
              <a:t>Бояркина Элла Владимировна – </a:t>
            </a:r>
            <a:r>
              <a:rPr lang="ru-RU" sz="2800" dirty="0" smtClean="0"/>
              <a:t>заместитель директора</a:t>
            </a:r>
            <a:endParaRPr lang="ru-RU" sz="2800" dirty="0"/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2800" dirty="0"/>
              <a:t>Бычкова Дарья Александровна – </a:t>
            </a:r>
            <a:r>
              <a:rPr lang="ru-RU" sz="2800" dirty="0" smtClean="0"/>
              <a:t>учитель математики</a:t>
            </a:r>
            <a:endParaRPr lang="ru-RU" sz="2800" dirty="0"/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2800" dirty="0"/>
              <a:t>Ефимова Ольга Витальевна – </a:t>
            </a:r>
            <a:r>
              <a:rPr lang="ru-RU" sz="2800" dirty="0" smtClean="0"/>
              <a:t>педагог дополнительного образования</a:t>
            </a:r>
            <a:endParaRPr lang="ru-RU" sz="2800" dirty="0"/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2800" dirty="0"/>
              <a:t>Кокорева Людмила Дмитриевна - учитель математики</a:t>
            </a:r>
          </a:p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lang="ru-RU" sz="2800" dirty="0"/>
              <a:t>Юшина </a:t>
            </a:r>
            <a:r>
              <a:rPr lang="ru-RU" sz="2800"/>
              <a:t>Дарья </a:t>
            </a:r>
            <a:r>
              <a:rPr lang="ru-RU" sz="2800" smtClean="0"/>
              <a:t>Сергеевна </a:t>
            </a:r>
            <a:r>
              <a:rPr lang="ru-RU" sz="2800" dirty="0"/>
              <a:t>– учитель математики</a:t>
            </a:r>
            <a:endParaRPr lang="ru-RU" sz="3600" dirty="0"/>
          </a:p>
          <a:p>
            <a:pPr algn="ctr"/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723109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9809" y="982639"/>
            <a:ext cx="1086361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9900" algn="just"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Темы модуля «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Банковские услуги и отношение людей с банками»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изучаются в рамках общей программы финансовой грамотности, начиная с 5 класса. </a:t>
            </a: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69900" algn="just"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рамках этого модуля для 10-11 классов всех профилей рассматриваются важнейшие аспекты практического взаимодействия с банками: открытие счетов и вкладов для различных целей, кредитование (потребительское, ипотечное, автокредитование, на образование), уделяется внимание безопасности при пользовании различными банковскими услугами.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294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9808" y="982638"/>
            <a:ext cx="1115022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/>
              <a:t>Наш авторский коллектив предлагает вашему вниманию </a:t>
            </a:r>
            <a:endParaRPr lang="ru-RU" sz="4400" dirty="0" smtClean="0"/>
          </a:p>
          <a:p>
            <a:endParaRPr lang="ru-RU" sz="4400" b="1" dirty="0"/>
          </a:p>
          <a:p>
            <a:pPr algn="ctr"/>
            <a:r>
              <a:rPr lang="ru-RU" sz="5400" b="1" dirty="0" smtClean="0"/>
              <a:t>Проект</a:t>
            </a:r>
          </a:p>
          <a:p>
            <a:pPr algn="ctr"/>
            <a:r>
              <a:rPr lang="ru-RU" sz="5400" b="1" dirty="0" smtClean="0"/>
              <a:t> </a:t>
            </a:r>
            <a:r>
              <a:rPr lang="ru-RU" sz="5400" b="1" dirty="0"/>
              <a:t>«Тайны банковского дела</a:t>
            </a:r>
            <a:r>
              <a:rPr lang="ru-RU" sz="5400" b="1" dirty="0" smtClean="0"/>
              <a:t>»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52515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9808" y="982638"/>
            <a:ext cx="1115022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/>
              <a:t>Проект предназначен для всех участников образовательного </a:t>
            </a:r>
            <a:r>
              <a:rPr lang="ru-RU" sz="4400" dirty="0" smtClean="0"/>
              <a:t>процесса: педагогического </a:t>
            </a:r>
            <a:r>
              <a:rPr lang="ru-RU" sz="4400" dirty="0"/>
              <a:t>коллектива, обучающихся и </a:t>
            </a:r>
            <a:r>
              <a:rPr lang="ru-RU" sz="4400" dirty="0" smtClean="0"/>
              <a:t>родителей.   Проект состоит из трех частей:</a:t>
            </a:r>
            <a:endParaRPr lang="en-US" sz="4400" dirty="0" smtClean="0"/>
          </a:p>
          <a:p>
            <a:pPr algn="ctr"/>
            <a:r>
              <a:rPr lang="en-US" sz="4400" dirty="0" smtClean="0"/>
              <a:t>I. </a:t>
            </a:r>
            <a:r>
              <a:rPr lang="ru-RU" sz="4400" dirty="0" smtClean="0"/>
              <a:t>Интерактивный урок</a:t>
            </a:r>
          </a:p>
          <a:p>
            <a:pPr lvl="0" algn="ctr"/>
            <a:r>
              <a:rPr lang="en-US" sz="4400" dirty="0" smtClean="0"/>
              <a:t>II. </a:t>
            </a:r>
            <a:r>
              <a:rPr lang="ru-RU" sz="4400" dirty="0" smtClean="0"/>
              <a:t>Родительское </a:t>
            </a:r>
            <a:r>
              <a:rPr lang="ru-RU" sz="4400" dirty="0"/>
              <a:t>собрание</a:t>
            </a:r>
          </a:p>
          <a:p>
            <a:pPr lvl="0" algn="ctr"/>
            <a:r>
              <a:rPr lang="en-US" sz="4400" dirty="0" smtClean="0"/>
              <a:t>III. </a:t>
            </a:r>
            <a:r>
              <a:rPr lang="ru-RU" sz="4400" dirty="0" smtClean="0"/>
              <a:t>Квест</a:t>
            </a:r>
            <a:r>
              <a:rPr lang="en-US" sz="4400" dirty="0" smtClean="0"/>
              <a:t> </a:t>
            </a:r>
            <a:r>
              <a:rPr lang="ru-RU" sz="4400" dirty="0" smtClean="0"/>
              <a:t>игра  </a:t>
            </a:r>
            <a:r>
              <a:rPr lang="ru-RU" sz="4400" dirty="0"/>
              <a:t>для обучающихся </a:t>
            </a:r>
          </a:p>
        </p:txBody>
      </p:sp>
    </p:spTree>
    <p:extLst>
      <p:ext uri="{BB962C8B-B14F-4D97-AF65-F5344CB8AC3E}">
        <p14:creationId xmlns:p14="http://schemas.microsoft.com/office/powerpoint/2010/main" val="10077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786" y="982638"/>
            <a:ext cx="1161424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dirty="0" smtClean="0"/>
              <a:t>       В </a:t>
            </a:r>
            <a:r>
              <a:rPr lang="ru-RU" sz="4400" dirty="0"/>
              <a:t>каждом блоке содержится как теоретическая составляющая, так и практические задания, которые позволят </a:t>
            </a:r>
            <a:r>
              <a:rPr lang="ru-RU" sz="4400" dirty="0" smtClean="0"/>
              <a:t>обучающимся, родителям </a:t>
            </a:r>
            <a:r>
              <a:rPr lang="ru-RU" sz="4400" dirty="0"/>
              <a:t>закрепить знания, полученные в ходе изучения содержания модуля.</a:t>
            </a:r>
          </a:p>
          <a:p>
            <a:pPr lvl="0" algn="just"/>
            <a:r>
              <a:rPr lang="ru-RU" sz="4400" dirty="0" smtClean="0"/>
              <a:t>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1268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797" y="2088107"/>
            <a:ext cx="10909725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355600" algn="just">
              <a:lnSpc>
                <a:spcPct val="107000"/>
              </a:lnSpc>
              <a:spcAft>
                <a:spcPts val="0"/>
              </a:spcAft>
            </a:pP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Планируемые результаты обучения</a:t>
            </a:r>
            <a:endParaRPr lang="ru-RU" sz="4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79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355" y="723332"/>
            <a:ext cx="10604311" cy="5361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lnSpc>
                <a:spcPct val="107000"/>
              </a:lnSpc>
              <a:spcAft>
                <a:spcPts val="0"/>
              </a:spcAft>
            </a:pPr>
            <a:r>
              <a:rPr lang="ru-RU" sz="3200" b="1" u="sng" dirty="0"/>
              <a:t>Требования к личностным результатам освоения курса:</a:t>
            </a:r>
          </a:p>
          <a:p>
            <a:pPr indent="355600">
              <a:lnSpc>
                <a:spcPct val="107000"/>
              </a:lnSpc>
              <a:spcAft>
                <a:spcPts val="0"/>
              </a:spcAft>
            </a:pPr>
            <a:endParaRPr lang="ru-RU" sz="3200" b="1" u="sng" dirty="0"/>
          </a:p>
          <a:p>
            <a:pPr marL="457200" indent="-457200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ts val="950"/>
              <a:buFont typeface="Arial" panose="020B0604020202020204" pitchFamily="34" charset="0"/>
              <a:buChar char="•"/>
              <a:tabLst>
                <a:tab pos="869950" algn="l"/>
              </a:tabLst>
            </a:pPr>
            <a:r>
              <a:rPr lang="ru-RU" sz="3200" dirty="0"/>
              <a:t>понимание принципов функционирования финансовой системы совре­менного государства</a:t>
            </a:r>
            <a:r>
              <a:rPr lang="ru-RU" sz="3200" dirty="0" smtClean="0"/>
              <a:t>;</a:t>
            </a:r>
          </a:p>
          <a:p>
            <a:pPr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ts val="950"/>
              <a:tabLst>
                <a:tab pos="869950" algn="l"/>
              </a:tabLst>
            </a:pPr>
            <a:endParaRPr lang="ru-RU" sz="3200" dirty="0"/>
          </a:p>
          <a:p>
            <a:pPr marL="457200" indent="-457200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ts val="950"/>
              <a:buFont typeface="Arial" panose="020B0604020202020204" pitchFamily="34" charset="0"/>
              <a:buChar char="•"/>
              <a:tabLst>
                <a:tab pos="873125" algn="l"/>
              </a:tabLst>
            </a:pPr>
            <a:r>
              <a:rPr lang="ru-RU" sz="3200" dirty="0"/>
              <a:t>понимание личной ответственности за решения, принимаемые в процес­се взаимодействия с финансовыми институтами</a:t>
            </a:r>
            <a:r>
              <a:rPr lang="ru-RU" sz="3200" dirty="0" smtClean="0"/>
              <a:t>;</a:t>
            </a:r>
          </a:p>
          <a:p>
            <a:pPr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ts val="950"/>
              <a:tabLst>
                <a:tab pos="873125" algn="l"/>
              </a:tabLst>
            </a:pPr>
            <a:endParaRPr lang="ru-RU" sz="3200" dirty="0"/>
          </a:p>
          <a:p>
            <a:pPr marL="457200" indent="-457200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ts val="950"/>
              <a:buFont typeface="Arial" panose="020B0604020202020204" pitchFamily="34" charset="0"/>
              <a:buChar char="•"/>
              <a:tabLst>
                <a:tab pos="865505" algn="l"/>
              </a:tabLst>
            </a:pPr>
            <a:r>
              <a:rPr lang="ru-RU" sz="3200" dirty="0"/>
              <a:t>понимание прав и обязанностей в сфере финансов.</a:t>
            </a:r>
          </a:p>
        </p:txBody>
      </p:sp>
    </p:spTree>
    <p:extLst>
      <p:ext uri="{BB962C8B-B14F-4D97-AF65-F5344CB8AC3E}">
        <p14:creationId xmlns:p14="http://schemas.microsoft.com/office/powerpoint/2010/main" val="297043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73707" y="723332"/>
            <a:ext cx="10604311" cy="6036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/>
              <a:t>Требования к </a:t>
            </a:r>
            <a:r>
              <a:rPr lang="ru-RU" sz="3200" b="1" u="sng" dirty="0" smtClean="0"/>
              <a:t>метапредметным </a:t>
            </a:r>
            <a:r>
              <a:rPr lang="ru-RU" sz="3200" b="1" u="sng" dirty="0"/>
              <a:t>результатам освое­ния курса: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/>
              <a:t>владение умением решать практические финансовые задачи: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/>
              <a:t>владение информацией финансового характера, своевременный анализ и адаптация к собственным потребностям,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/>
              <a:t>определение стратегических целей в области управления личными фи­нансами;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3200" dirty="0"/>
              <a:t>постановка стратегических задач для достижения личных финансовых </a:t>
            </a:r>
            <a:r>
              <a:rPr lang="ru-RU" sz="3200" dirty="0" smtClean="0"/>
              <a:t>целей.</a:t>
            </a:r>
            <a:endParaRPr lang="ru-RU" sz="3200" dirty="0"/>
          </a:p>
          <a:p>
            <a:pPr marL="381000" indent="355600" algn="ctr">
              <a:lnSpc>
                <a:spcPct val="107000"/>
              </a:lnSpc>
              <a:spcAft>
                <a:spcPts val="0"/>
              </a:spcAft>
            </a:pPr>
            <a:endParaRPr lang="ru-RU" sz="3200" u="none" strike="noStrike" spc="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36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7230" y="1214651"/>
            <a:ext cx="10658902" cy="4307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355600" algn="ctr">
              <a:lnSpc>
                <a:spcPct val="107000"/>
              </a:lnSpc>
              <a:spcAft>
                <a:spcPts val="0"/>
              </a:spcAft>
            </a:pPr>
            <a:r>
              <a:rPr lang="ru-RU" sz="3200" b="1" u="sng" dirty="0"/>
              <a:t>Требования к предметным результатам освоения курса:</a:t>
            </a:r>
          </a:p>
          <a:p>
            <a:pPr marL="457200" lvl="0" indent="-457200" algn="just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ts val="950"/>
              <a:buFont typeface="Arial" panose="020B0604020202020204" pitchFamily="34" charset="0"/>
              <a:buChar char="•"/>
              <a:tabLst>
                <a:tab pos="875665" algn="l"/>
              </a:tabLst>
            </a:pPr>
            <a:r>
              <a:rPr lang="ru-RU" sz="3200" dirty="0" smtClean="0"/>
              <a:t>  владение </a:t>
            </a:r>
            <a:r>
              <a:rPr lang="ru-RU" sz="3200" dirty="0"/>
              <a:t>основными понятиями и инструментами </a:t>
            </a:r>
            <a:r>
              <a:rPr lang="ru-RU" sz="3200" dirty="0" smtClean="0"/>
              <a:t>   взаимодействия </a:t>
            </a:r>
            <a:r>
              <a:rPr lang="ru-RU" sz="3200" dirty="0"/>
              <a:t>с участниками финансовых отношений</a:t>
            </a:r>
            <a:r>
              <a:rPr lang="ru-RU" sz="3200" dirty="0" smtClean="0"/>
              <a:t>;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ts val="950"/>
              <a:tabLst>
                <a:tab pos="875665" algn="l"/>
              </a:tabLst>
            </a:pPr>
            <a:endParaRPr lang="ru-RU" sz="3200" dirty="0"/>
          </a:p>
          <a:p>
            <a:pPr marL="457200" lvl="0" indent="-457200" algn="just">
              <a:lnSpc>
                <a:spcPct val="107000"/>
              </a:lnSpc>
              <a:spcAft>
                <a:spcPts val="0"/>
              </a:spcAft>
              <a:buClr>
                <a:srgbClr val="000000"/>
              </a:buClr>
              <a:buSzPts val="950"/>
              <a:buFont typeface="Arial" panose="020B0604020202020204" pitchFamily="34" charset="0"/>
              <a:buChar char="•"/>
              <a:tabLst>
                <a:tab pos="869950" algn="l"/>
              </a:tabLst>
            </a:pPr>
            <a:r>
              <a:rPr lang="ru-RU" sz="3200" dirty="0" smtClean="0"/>
              <a:t> владение </a:t>
            </a:r>
            <a:r>
              <a:rPr lang="ru-RU" sz="3200" dirty="0"/>
              <a:t>основными принципами принятия оптимальных финансовых решений в процессе своей жизнедеятельности.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17713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96</TotalTime>
  <Words>596</Words>
  <Application>Microsoft Office PowerPoint</Application>
  <PresentationFormat>Широкоэкранный</PresentationFormat>
  <Paragraphs>79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Segoe UI</vt:lpstr>
      <vt:lpstr>Times New Roman</vt:lpstr>
      <vt:lpstr>Trebuchet MS</vt:lpstr>
      <vt:lpstr>Tw Cen MT</vt:lpstr>
      <vt:lpstr>Контур</vt:lpstr>
      <vt:lpstr>Модуль «банковские услуги и отношение людей с банками»   Проект «Тайны банковского дела»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Модуль «банковские услуги и отношение людей с банками»   Проект «Тайны банковского дела»</dc:title>
  <dc:creator>Элла</dc:creator>
  <cp:lastModifiedBy>Элла</cp:lastModifiedBy>
  <cp:revision>16</cp:revision>
  <dcterms:created xsi:type="dcterms:W3CDTF">2017-04-13T16:21:28Z</dcterms:created>
  <dcterms:modified xsi:type="dcterms:W3CDTF">2017-04-13T19:09:05Z</dcterms:modified>
</cp:coreProperties>
</file>