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62" r:id="rId5"/>
    <p:sldId id="258" r:id="rId6"/>
    <p:sldId id="263" r:id="rId7"/>
    <p:sldId id="259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28.04.2017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791989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Проектная работа </a:t>
            </a:r>
            <a:endParaRPr lang="ru-RU" sz="3600" dirty="0"/>
          </a:p>
          <a:p>
            <a:pPr algn="ctr"/>
            <a:r>
              <a:rPr lang="ru-RU" sz="3600" b="1" dirty="0"/>
              <a:t>по теме:</a:t>
            </a:r>
            <a:endParaRPr lang="ru-RU" sz="3600" dirty="0"/>
          </a:p>
          <a:p>
            <a:pPr algn="ctr"/>
            <a:r>
              <a:rPr lang="ru-RU" sz="3600" b="1" i="1" dirty="0"/>
              <a:t>«Финансовый бизнес: чем он может помочь семье»</a:t>
            </a:r>
            <a:endParaRPr lang="ru-RU" sz="3600" i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sz="2400" b="1" dirty="0" smtClean="0"/>
              <a:t>Исполнители</a:t>
            </a:r>
            <a:r>
              <a:rPr lang="ru-RU" sz="2400" b="1" dirty="0"/>
              <a:t>: </a:t>
            </a:r>
            <a:endParaRPr lang="ru-RU" sz="2400" dirty="0"/>
          </a:p>
          <a:p>
            <a:pPr lvl="0"/>
            <a:r>
              <a:rPr lang="ru-RU" sz="2400" b="1" dirty="0"/>
              <a:t>Гурьянова Лариса  Николаевна</a:t>
            </a:r>
            <a:endParaRPr lang="ru-RU" sz="2400" dirty="0"/>
          </a:p>
          <a:p>
            <a:pPr lvl="0"/>
            <a:r>
              <a:rPr lang="ru-RU" sz="2400" b="1" dirty="0" err="1"/>
              <a:t>Девицкая</a:t>
            </a:r>
            <a:r>
              <a:rPr lang="ru-RU" sz="2400" b="1" dirty="0"/>
              <a:t> Нина Юрьевна</a:t>
            </a:r>
            <a:endParaRPr lang="ru-RU" sz="2400" dirty="0"/>
          </a:p>
          <a:p>
            <a:pPr lvl="0"/>
            <a:r>
              <a:rPr lang="ru-RU" sz="2400" b="1" dirty="0" err="1"/>
              <a:t>Зелепукина</a:t>
            </a:r>
            <a:r>
              <a:rPr lang="ru-RU" sz="2400" b="1" dirty="0"/>
              <a:t> Людмила Георгиевна</a:t>
            </a:r>
            <a:endParaRPr lang="ru-RU" sz="2400" dirty="0"/>
          </a:p>
          <a:p>
            <a:pPr lvl="0"/>
            <a:r>
              <a:rPr lang="ru-RU" sz="2400" b="1" dirty="0" err="1"/>
              <a:t>Сафиуллова</a:t>
            </a:r>
            <a:r>
              <a:rPr lang="ru-RU" sz="2400" b="1" dirty="0"/>
              <a:t> Лейла </a:t>
            </a:r>
            <a:r>
              <a:rPr lang="ru-RU" sz="2400" b="1" dirty="0" err="1"/>
              <a:t>Фаритовна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356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35292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Актуальность </a:t>
            </a:r>
            <a:r>
              <a:rPr lang="ru-RU" sz="2800" b="1" dirty="0" smtClean="0"/>
              <a:t>проекта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/>
              <a:t>В контексте учебного предмета «Обществознание» для учащихся 7 класса тема «Финансовый бизнес: чем он может помочь семье» будет весьма актуальной, так как</a:t>
            </a:r>
            <a:r>
              <a:rPr lang="ru-RU" sz="2800" b="1" dirty="0"/>
              <a:t> </a:t>
            </a:r>
            <a:r>
              <a:rPr lang="ru-RU" sz="2800" dirty="0"/>
              <a:t>современный мир ориентируется в основном на то, что нам предлагают и то, что мы потребляем, поэтому вести свой бизнес, умение владеть банковскими услугами и использовать различную валюту сейчас своевременным</a:t>
            </a:r>
          </a:p>
        </p:txBody>
      </p:sp>
    </p:spTree>
    <p:extLst>
      <p:ext uri="{BB962C8B-B14F-4D97-AF65-F5344CB8AC3E}">
        <p14:creationId xmlns:p14="http://schemas.microsoft.com/office/powerpoint/2010/main" val="336689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7822"/>
            <a:ext cx="9144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pPr algn="ctr"/>
            <a:r>
              <a:rPr lang="ru-RU" sz="2800" dirty="0" smtClean="0"/>
              <a:t>Цель </a:t>
            </a:r>
            <a:r>
              <a:rPr lang="ru-RU" sz="2800" dirty="0"/>
              <a:t>нашего проекта: Разработка УМК по теме «Финансовый бизнес».</a:t>
            </a:r>
          </a:p>
          <a:p>
            <a:endParaRPr lang="ru-RU" sz="2000" dirty="0" smtClean="0"/>
          </a:p>
          <a:p>
            <a:r>
              <a:rPr lang="ru-RU" sz="2400" b="1" dirty="0" smtClean="0"/>
              <a:t>Задачи</a:t>
            </a:r>
            <a:r>
              <a:rPr lang="ru-RU" sz="2400" b="1" dirty="0"/>
              <a:t>:</a:t>
            </a:r>
          </a:p>
          <a:p>
            <a:r>
              <a:rPr lang="ru-RU" sz="2000" b="1" i="1" dirty="0"/>
              <a:t>Образовательные:</a:t>
            </a:r>
          </a:p>
          <a:p>
            <a:pPr lvl="0"/>
            <a:r>
              <a:rPr lang="ru-RU" sz="2000" dirty="0" smtClean="0"/>
              <a:t>1. Рассмотреть </a:t>
            </a:r>
            <a:r>
              <a:rPr lang="ru-RU" sz="2000" dirty="0"/>
              <a:t>виды банковский услуг</a:t>
            </a:r>
          </a:p>
          <a:p>
            <a:pPr lvl="0"/>
            <a:r>
              <a:rPr lang="ru-RU" sz="2000" dirty="0" smtClean="0"/>
              <a:t>2. Дать </a:t>
            </a:r>
            <a:r>
              <a:rPr lang="ru-RU" sz="2000" dirty="0"/>
              <a:t>представление о предпринимательской деятельности</a:t>
            </a:r>
          </a:p>
          <a:p>
            <a:pPr lvl="0"/>
            <a:r>
              <a:rPr lang="ru-RU" sz="2000" dirty="0" smtClean="0"/>
              <a:t>3. Рассмотреть </a:t>
            </a:r>
            <a:r>
              <a:rPr lang="ru-RU" sz="2000" dirty="0"/>
              <a:t>приемы организации собственного бизнеса</a:t>
            </a:r>
          </a:p>
          <a:p>
            <a:pPr lvl="0"/>
            <a:r>
              <a:rPr lang="ru-RU" sz="2000" dirty="0" smtClean="0"/>
              <a:t>4. Анализировать </a:t>
            </a:r>
            <a:r>
              <a:rPr lang="ru-RU" sz="2000" dirty="0"/>
              <a:t>влияние современной валюты на бюджет семьи</a:t>
            </a:r>
          </a:p>
          <a:p>
            <a:r>
              <a:rPr lang="ru-RU" sz="2000" b="1" i="1" dirty="0"/>
              <a:t>Воспитательные:</a:t>
            </a:r>
            <a:r>
              <a:rPr lang="ru-RU" sz="2000" dirty="0"/>
              <a:t> </a:t>
            </a:r>
          </a:p>
          <a:p>
            <a:r>
              <a:rPr lang="ru-RU" sz="2000" dirty="0"/>
              <a:t>1.Формирование коммуникативных навыков работы в команде.</a:t>
            </a:r>
          </a:p>
          <a:p>
            <a:r>
              <a:rPr lang="ru-RU" sz="2000" dirty="0"/>
              <a:t>2. Воспитание социальной ответственности ( ответственность за свою семьи и социально-активного гражданина) </a:t>
            </a:r>
          </a:p>
          <a:p>
            <a:r>
              <a:rPr lang="ru-RU" sz="2000" b="1" i="1" dirty="0"/>
              <a:t>Развивающие:</a:t>
            </a:r>
          </a:p>
          <a:p>
            <a:pPr lvl="0"/>
            <a:r>
              <a:rPr lang="ru-RU" sz="2000" dirty="0" smtClean="0"/>
              <a:t>1.Развитие </a:t>
            </a:r>
            <a:r>
              <a:rPr lang="ru-RU" sz="2000" dirty="0"/>
              <a:t>навыков критического мышления</a:t>
            </a:r>
          </a:p>
          <a:p>
            <a:pPr lvl="0"/>
            <a:r>
              <a:rPr lang="ru-RU" sz="2000" dirty="0" smtClean="0"/>
              <a:t>2.Развитие </a:t>
            </a:r>
            <a:r>
              <a:rPr lang="ru-RU" sz="2000" dirty="0"/>
              <a:t>навыков анализа и отбора информации</a:t>
            </a:r>
          </a:p>
          <a:p>
            <a:pPr lvl="0"/>
            <a:r>
              <a:rPr lang="ru-RU" sz="2000" dirty="0" smtClean="0"/>
              <a:t>3.Формирование </a:t>
            </a:r>
            <a:r>
              <a:rPr lang="ru-RU" sz="2000" dirty="0"/>
              <a:t>и умение практического применения полученный теоритических знаний . </a:t>
            </a:r>
          </a:p>
        </p:txBody>
      </p:sp>
    </p:spTree>
    <p:extLst>
      <p:ext uri="{BB962C8B-B14F-4D97-AF65-F5344CB8AC3E}">
        <p14:creationId xmlns:p14="http://schemas.microsoft.com/office/powerpoint/2010/main" val="350926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404664"/>
            <a:ext cx="864096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Структура проекта</a:t>
            </a:r>
            <a:r>
              <a:rPr lang="ru-RU" sz="3200" b="1" dirty="0" smtClean="0"/>
              <a:t>:</a:t>
            </a:r>
          </a:p>
          <a:p>
            <a:pPr algn="ctr"/>
            <a:endParaRPr lang="ru-RU" sz="3200" dirty="0"/>
          </a:p>
          <a:p>
            <a:pPr algn="ctr"/>
            <a:r>
              <a:rPr lang="ru-RU" sz="3200" dirty="0"/>
              <a:t>1.	Урок «Банковские услуги»</a:t>
            </a:r>
          </a:p>
          <a:p>
            <a:pPr algn="ctr"/>
            <a:r>
              <a:rPr lang="ru-RU" sz="3200" dirty="0"/>
              <a:t>2.	Урок «Собственный бизнес»</a:t>
            </a:r>
          </a:p>
          <a:p>
            <a:pPr algn="ctr"/>
            <a:r>
              <a:rPr lang="ru-RU" sz="3200" dirty="0"/>
              <a:t>3.	Урок «Валюта в современном мире»</a:t>
            </a:r>
          </a:p>
          <a:p>
            <a:pPr algn="ctr"/>
            <a:r>
              <a:rPr lang="ru-RU" sz="3200" dirty="0"/>
              <a:t>4.	Внеклассное мероприятие – мастер – класс «Открытие собственного дела на примере школьной бизнес – компании»</a:t>
            </a:r>
          </a:p>
        </p:txBody>
      </p:sp>
    </p:spTree>
    <p:extLst>
      <p:ext uri="{BB962C8B-B14F-4D97-AF65-F5344CB8AC3E}">
        <p14:creationId xmlns:p14="http://schemas.microsoft.com/office/powerpoint/2010/main" val="350392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88640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Тема Банковские услуги</a:t>
            </a:r>
            <a:r>
              <a:rPr lang="ru-RU" sz="2000" b="1" i="1" dirty="0" smtClean="0"/>
              <a:t>. </a:t>
            </a:r>
          </a:p>
          <a:p>
            <a:r>
              <a:rPr lang="ru-RU" sz="2000" dirty="0" smtClean="0"/>
              <a:t>Банки </a:t>
            </a:r>
            <a:r>
              <a:rPr lang="ru-RU" sz="2000" dirty="0"/>
              <a:t>принимают вклады и выдают кредиты. Процентная ставка по вкладам зависит от размера вклада и его срока. При прекращении </a:t>
            </a:r>
            <a:r>
              <a:rPr lang="ru-RU" sz="2000" dirty="0" smtClean="0"/>
              <a:t>деятельности </a:t>
            </a:r>
            <a:r>
              <a:rPr lang="ru-RU" sz="2000" dirty="0"/>
              <a:t>банка вкладчикам гарантируется возврат средств. Процентная ставка по кредитам выше процентной ставки по вкладам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</a:t>
            </a:r>
          </a:p>
          <a:p>
            <a:r>
              <a:rPr lang="ru-RU" sz="2000" b="1" i="1" dirty="0" smtClean="0"/>
              <a:t>Основные </a:t>
            </a:r>
            <a:r>
              <a:rPr lang="ru-RU" sz="2000" b="1" i="1" dirty="0"/>
              <a:t>понятия Банки</a:t>
            </a:r>
            <a:r>
              <a:rPr lang="ru-RU" sz="2000" b="1" dirty="0"/>
              <a:t>.</a:t>
            </a:r>
            <a:r>
              <a:rPr lang="ru-RU" sz="2000" dirty="0"/>
              <a:t> Вклады (депозиты). Процентная ставка. Страхование </a:t>
            </a:r>
            <a:r>
              <a:rPr lang="ru-RU" sz="2000" dirty="0" smtClean="0"/>
              <a:t>вкладов</a:t>
            </a:r>
            <a:r>
              <a:rPr lang="ru-RU" sz="2000" dirty="0"/>
              <a:t>. Агентство по страхованию вкладов. Кредит. Залог. </a:t>
            </a:r>
            <a:endParaRPr lang="ru-RU" sz="2000" dirty="0" smtClean="0"/>
          </a:p>
          <a:p>
            <a:endParaRPr lang="ru-RU" sz="2000" dirty="0"/>
          </a:p>
          <a:p>
            <a:r>
              <a:rPr lang="ru-RU" sz="2000" b="1" i="1" dirty="0" smtClean="0"/>
              <a:t>Компетенции</a:t>
            </a:r>
            <a:r>
              <a:rPr lang="ru-RU" sz="2000" b="1" i="1" dirty="0"/>
              <a:t>:</a:t>
            </a:r>
            <a:r>
              <a:rPr lang="ru-RU" sz="2000" b="1" dirty="0"/>
              <a:t> </a:t>
            </a:r>
            <a:r>
              <a:rPr lang="ru-RU" sz="2000" dirty="0"/>
              <a:t>• Приводить примеры банковских услуг.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Описывать условия вкладов и кредитов.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Объяснять, от чего зависит размер выплат по вкладу.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Объяснять, почему и как страхуются вклады.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Находить информацию о вкладах и кредитах.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Объяснять причины и последствия решений о взятии кредита.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Объяснять условия кредита, приводить примеры.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Рассчитывать проценты по депозитам и кредитам. </a:t>
            </a:r>
            <a:endParaRPr lang="ru-RU" sz="2000" dirty="0" smtClean="0"/>
          </a:p>
          <a:p>
            <a:r>
              <a:rPr lang="ru-RU" sz="2000" dirty="0" smtClean="0"/>
              <a:t>• </a:t>
            </a:r>
            <a:r>
              <a:rPr lang="ru-RU" sz="2000" dirty="0"/>
              <a:t>Объяснять принцип работы пластиковой карты.</a:t>
            </a:r>
          </a:p>
        </p:txBody>
      </p:sp>
    </p:spTree>
    <p:extLst>
      <p:ext uri="{BB962C8B-B14F-4D97-AF65-F5344CB8AC3E}">
        <p14:creationId xmlns:p14="http://schemas.microsoft.com/office/powerpoint/2010/main" val="13056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908720"/>
            <a:ext cx="85827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/>
              <a:t>Вывод:</a:t>
            </a:r>
            <a:endParaRPr lang="ru-RU" sz="2800" dirty="0"/>
          </a:p>
          <a:p>
            <a:pPr algn="ctr"/>
            <a:r>
              <a:rPr lang="ru-RU" sz="2800" dirty="0"/>
              <a:t>Перед группой разработчиков проекта была поставлена цель </a:t>
            </a:r>
          </a:p>
          <a:p>
            <a:pPr algn="ctr"/>
            <a:r>
              <a:rPr lang="ru-RU" sz="2800" dirty="0"/>
              <a:t>« Разработка УМК по теме «Финансовый бизнес: чем он может помочь семье». В ходе работы над проектом были разработаны конспекты уроков по темам, входящим в данный раздел, а также разработано внеклассное мероприятие по данному разделу.</a:t>
            </a:r>
          </a:p>
        </p:txBody>
      </p:sp>
    </p:spTree>
    <p:extLst>
      <p:ext uri="{BB962C8B-B14F-4D97-AF65-F5344CB8AC3E}">
        <p14:creationId xmlns:p14="http://schemas.microsoft.com/office/powerpoint/2010/main" val="174316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6631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Тема Собственный </a:t>
            </a:r>
            <a:r>
              <a:rPr lang="ru-RU" sz="2400" b="1" i="1" dirty="0"/>
              <a:t>бизнес</a:t>
            </a:r>
          </a:p>
          <a:p>
            <a:r>
              <a:rPr lang="ru-RU" sz="2400" dirty="0"/>
              <a:t>Организация бизнеса. Разработка бизнес-плана. Стартовый </a:t>
            </a:r>
            <a:r>
              <a:rPr lang="ru-RU" sz="2400" dirty="0" smtClean="0"/>
              <a:t>капитал</a:t>
            </a:r>
            <a:r>
              <a:rPr lang="ru-RU" sz="2400" dirty="0"/>
              <a:t>. Организации по поддержке малого бизнеса.</a:t>
            </a:r>
          </a:p>
          <a:p>
            <a:endParaRPr lang="ru-RU" sz="2400" dirty="0" smtClean="0"/>
          </a:p>
          <a:p>
            <a:r>
              <a:rPr lang="ru-RU" sz="2400" b="1" i="1" dirty="0" smtClean="0"/>
              <a:t>Основные </a:t>
            </a:r>
            <a:r>
              <a:rPr lang="ru-RU" sz="2400" b="1" i="1" dirty="0"/>
              <a:t>понятия</a:t>
            </a:r>
          </a:p>
          <a:p>
            <a:r>
              <a:rPr lang="ru-RU" sz="2400" dirty="0"/>
              <a:t>Бизнес. Малый бизнес. Бизнес-план. Кредит.</a:t>
            </a:r>
          </a:p>
          <a:p>
            <a:endParaRPr lang="ru-RU" sz="2400" dirty="0" smtClean="0"/>
          </a:p>
          <a:p>
            <a:r>
              <a:rPr lang="ru-RU" sz="2400" b="1" i="1" dirty="0" smtClean="0"/>
              <a:t>Компетенции</a:t>
            </a:r>
            <a:r>
              <a:rPr lang="ru-RU" sz="2400" b="1" i="1" dirty="0"/>
              <a:t>:</a:t>
            </a:r>
          </a:p>
          <a:p>
            <a:r>
              <a:rPr lang="ru-RU" sz="2400" dirty="0"/>
              <a:t>• Сравнивать возможности работы по найму и собственного </a:t>
            </a:r>
            <a:r>
              <a:rPr lang="ru-RU" sz="2400" dirty="0" smtClean="0"/>
              <a:t>бизнеса</a:t>
            </a:r>
          </a:p>
          <a:p>
            <a:r>
              <a:rPr lang="ru-RU" sz="2400" dirty="0"/>
              <a:t>• Объяснять, как и почему государство и частные организации </a:t>
            </a:r>
            <a:r>
              <a:rPr lang="ru-RU" sz="2400" dirty="0" smtClean="0"/>
              <a:t>поддерживают </a:t>
            </a:r>
            <a:r>
              <a:rPr lang="ru-RU" sz="2400" dirty="0"/>
              <a:t>малый бизнес. </a:t>
            </a:r>
            <a:endParaRPr lang="ru-RU" sz="2400" dirty="0" smtClean="0"/>
          </a:p>
          <a:p>
            <a:r>
              <a:rPr lang="ru-RU" sz="2400" dirty="0" smtClean="0"/>
              <a:t>• </a:t>
            </a:r>
            <a:r>
              <a:rPr lang="ru-RU" sz="2400" dirty="0"/>
              <a:t>Объяснять, что такое бизнес-план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• Приводить примеры бизнеса, которым занимаются подростки.</a:t>
            </a:r>
          </a:p>
        </p:txBody>
      </p:sp>
    </p:spTree>
    <p:extLst>
      <p:ext uri="{BB962C8B-B14F-4D97-AF65-F5344CB8AC3E}">
        <p14:creationId xmlns:p14="http://schemas.microsoft.com/office/powerpoint/2010/main" val="76777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8784976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dirty="0" smtClean="0"/>
              <a:t>Тема Валюта </a:t>
            </a:r>
            <a:r>
              <a:rPr lang="ru-RU" sz="2400" b="1" i="1" dirty="0"/>
              <a:t>в современном мире</a:t>
            </a:r>
          </a:p>
          <a:p>
            <a:r>
              <a:rPr lang="ru-RU" sz="2400" dirty="0"/>
              <a:t>Валюта — денежная единица страны. Разные страны имеют разные</a:t>
            </a:r>
          </a:p>
          <a:p>
            <a:r>
              <a:rPr lang="ru-RU" sz="2400" dirty="0"/>
              <a:t>валюты. Цена одной валюты, выраженная в другой валюте, называется</a:t>
            </a:r>
          </a:p>
          <a:p>
            <a:r>
              <a:rPr lang="ru-RU" sz="2400" dirty="0"/>
              <a:t>валютным курсом. Процентные ставки по валютным вкладам отличаются</a:t>
            </a:r>
          </a:p>
          <a:p>
            <a:r>
              <a:rPr lang="ru-RU" sz="2400" dirty="0"/>
              <a:t>от ставок по вкладам в национальной валюте</a:t>
            </a:r>
            <a:r>
              <a:rPr lang="ru-RU" sz="2400" dirty="0" smtClean="0"/>
              <a:t>.</a:t>
            </a:r>
          </a:p>
          <a:p>
            <a:endParaRPr lang="ru-RU" sz="2400" dirty="0"/>
          </a:p>
          <a:p>
            <a:r>
              <a:rPr lang="ru-RU" sz="2400" b="1" i="1" dirty="0"/>
              <a:t>Основные понятия</a:t>
            </a:r>
          </a:p>
          <a:p>
            <a:r>
              <a:rPr lang="ru-RU" sz="2400" dirty="0"/>
              <a:t>Валюта. Валютный курс. Обменный пункт. Валютный вклад.</a:t>
            </a:r>
          </a:p>
          <a:p>
            <a:endParaRPr lang="ru-RU" sz="2400" b="1" i="1" dirty="0" smtClean="0"/>
          </a:p>
          <a:p>
            <a:r>
              <a:rPr lang="ru-RU" sz="2400" b="1" i="1" dirty="0" smtClean="0"/>
              <a:t>Компетенции</a:t>
            </a:r>
            <a:r>
              <a:rPr lang="ru-RU" sz="2400" b="1" i="1" dirty="0"/>
              <a:t>:</a:t>
            </a:r>
          </a:p>
          <a:p>
            <a:r>
              <a:rPr lang="ru-RU" sz="2400" dirty="0"/>
              <a:t>• Приводить примеры валют разных стран.</a:t>
            </a:r>
          </a:p>
          <a:p>
            <a:r>
              <a:rPr lang="ru-RU" sz="2400" dirty="0"/>
              <a:t>• Объяснять, что такое валютный курс.</a:t>
            </a:r>
          </a:p>
          <a:p>
            <a:r>
              <a:rPr lang="ru-RU" sz="2400" dirty="0"/>
              <a:t>• Находить информацию о валютных курсах.</a:t>
            </a:r>
          </a:p>
          <a:p>
            <a:r>
              <a:rPr lang="ru-RU" sz="2400" dirty="0"/>
              <a:t>• Проводить расчёты с валютными курсами</a:t>
            </a:r>
          </a:p>
        </p:txBody>
      </p:sp>
    </p:spTree>
    <p:extLst>
      <p:ext uri="{BB962C8B-B14F-4D97-AF65-F5344CB8AC3E}">
        <p14:creationId xmlns:p14="http://schemas.microsoft.com/office/powerpoint/2010/main" val="1612773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536</Words>
  <Application>Microsoft Office PowerPoint</Application>
  <PresentationFormat>Экран (4:3)</PresentationFormat>
  <Paragraphs>80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</cp:revision>
  <dcterms:created xsi:type="dcterms:W3CDTF">2017-04-26T17:20:17Z</dcterms:created>
  <dcterms:modified xsi:type="dcterms:W3CDTF">2017-04-28T06:04:51Z</dcterms:modified>
</cp:coreProperties>
</file>