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2FA96-3A2A-4890-8083-6896C6CE719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FA541F1-1B0C-43F6-B5CF-6562D3AB9227}">
      <dgm:prSet phldrT="[Текст]"/>
      <dgm:spPr/>
      <dgm:t>
        <a:bodyPr/>
        <a:lstStyle/>
        <a:p>
          <a:r>
            <a:rPr lang="ru-RU" b="1" i="1">
              <a:solidFill>
                <a:srgbClr val="C00000"/>
              </a:solidFill>
            </a:rPr>
            <a:t>мера стоимости</a:t>
          </a:r>
          <a:endParaRPr lang="ru-RU">
            <a:solidFill>
              <a:srgbClr val="C00000"/>
            </a:solidFill>
          </a:endParaRPr>
        </a:p>
      </dgm:t>
    </dgm:pt>
    <dgm:pt modelId="{CA15ACEE-BCAA-48D3-B1A9-2D6382772D90}" type="parTrans" cxnId="{952B14C7-2943-4BED-8B38-F51DA41D6E60}">
      <dgm:prSet/>
      <dgm:spPr/>
      <dgm:t>
        <a:bodyPr/>
        <a:lstStyle/>
        <a:p>
          <a:endParaRPr lang="ru-RU"/>
        </a:p>
      </dgm:t>
    </dgm:pt>
    <dgm:pt modelId="{B0B3CF3F-3EDB-430C-9399-193FEFBD843B}" type="sibTrans" cxnId="{952B14C7-2943-4BED-8B38-F51DA41D6E60}">
      <dgm:prSet/>
      <dgm:spPr/>
      <dgm:t>
        <a:bodyPr/>
        <a:lstStyle/>
        <a:p>
          <a:endParaRPr lang="ru-RU"/>
        </a:p>
      </dgm:t>
    </dgm:pt>
    <dgm:pt modelId="{B1CE8B5D-4AA6-44CD-83CF-5E031C8E1764}">
      <dgm:prSet phldrT="[Текст]"/>
      <dgm:spPr/>
      <dgm:t>
        <a:bodyPr/>
        <a:lstStyle/>
        <a:p>
          <a:r>
            <a:rPr lang="ru-RU" b="1" i="1">
              <a:solidFill>
                <a:srgbClr val="C00000"/>
              </a:solidFill>
            </a:rPr>
            <a:t>средства обмена на товары или услуги</a:t>
          </a:r>
          <a:endParaRPr lang="ru-RU">
            <a:solidFill>
              <a:srgbClr val="C00000"/>
            </a:solidFill>
          </a:endParaRPr>
        </a:p>
      </dgm:t>
    </dgm:pt>
    <dgm:pt modelId="{2DEA054E-4EE5-433A-898D-06AF475E68B3}" type="parTrans" cxnId="{CE4F2D56-7FB0-409F-9FDB-74355CF9986B}">
      <dgm:prSet/>
      <dgm:spPr/>
      <dgm:t>
        <a:bodyPr/>
        <a:lstStyle/>
        <a:p>
          <a:endParaRPr lang="ru-RU"/>
        </a:p>
      </dgm:t>
    </dgm:pt>
    <dgm:pt modelId="{F34F9678-B4EF-4C48-B0C3-E56B93FF498A}" type="sibTrans" cxnId="{CE4F2D56-7FB0-409F-9FDB-74355CF9986B}">
      <dgm:prSet/>
      <dgm:spPr/>
      <dgm:t>
        <a:bodyPr/>
        <a:lstStyle/>
        <a:p>
          <a:endParaRPr lang="ru-RU"/>
        </a:p>
      </dgm:t>
    </dgm:pt>
    <dgm:pt modelId="{53EC9A98-5B84-4348-9D2B-75F5D80EA5DE}">
      <dgm:prSet phldrT="[Текст]"/>
      <dgm:spPr/>
      <dgm:t>
        <a:bodyPr/>
        <a:lstStyle/>
        <a:p>
          <a:r>
            <a:rPr lang="ru-RU" b="1" i="1">
              <a:solidFill>
                <a:srgbClr val="C00000"/>
              </a:solidFill>
            </a:rPr>
            <a:t>средства накопления</a:t>
          </a:r>
          <a:endParaRPr lang="ru-RU">
            <a:solidFill>
              <a:srgbClr val="C00000"/>
            </a:solidFill>
          </a:endParaRPr>
        </a:p>
      </dgm:t>
    </dgm:pt>
    <dgm:pt modelId="{38A79836-5575-4287-9CE4-54933BA921E7}" type="parTrans" cxnId="{98DCDB4A-9300-4B32-9171-CEAE930EEB32}">
      <dgm:prSet/>
      <dgm:spPr/>
      <dgm:t>
        <a:bodyPr/>
        <a:lstStyle/>
        <a:p>
          <a:endParaRPr lang="ru-RU"/>
        </a:p>
      </dgm:t>
    </dgm:pt>
    <dgm:pt modelId="{552077B1-F021-4FA3-B20F-F78505A150FF}" type="sibTrans" cxnId="{98DCDB4A-9300-4B32-9171-CEAE930EEB32}">
      <dgm:prSet/>
      <dgm:spPr/>
      <dgm:t>
        <a:bodyPr/>
        <a:lstStyle/>
        <a:p>
          <a:endParaRPr lang="ru-RU"/>
        </a:p>
      </dgm:t>
    </dgm:pt>
    <dgm:pt modelId="{FCC3E1FA-1858-44E4-A8EC-CF25AD977A7A}" type="pres">
      <dgm:prSet presAssocID="{5C82FA96-3A2A-4890-8083-6896C6CE7190}" presName="linearFlow" presStyleCnt="0">
        <dgm:presLayoutVars>
          <dgm:dir/>
          <dgm:resizeHandles val="exact"/>
        </dgm:presLayoutVars>
      </dgm:prSet>
      <dgm:spPr/>
    </dgm:pt>
    <dgm:pt modelId="{93D2BFA0-9472-45E1-8D1C-FE545467854C}" type="pres">
      <dgm:prSet presAssocID="{EFA541F1-1B0C-43F6-B5CF-6562D3AB9227}" presName="composite" presStyleCnt="0"/>
      <dgm:spPr/>
    </dgm:pt>
    <dgm:pt modelId="{178B8C35-13E5-48EE-BAB6-518FDFB39CB4}" type="pres">
      <dgm:prSet presAssocID="{EFA541F1-1B0C-43F6-B5CF-6562D3AB922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6ED404-07EA-47BD-8127-5D32D6821828}" type="pres">
      <dgm:prSet presAssocID="{EFA541F1-1B0C-43F6-B5CF-6562D3AB92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D587-E514-4CF7-B95E-A5AA98BCA295}" type="pres">
      <dgm:prSet presAssocID="{B0B3CF3F-3EDB-430C-9399-193FEFBD843B}" presName="spacing" presStyleCnt="0"/>
      <dgm:spPr/>
    </dgm:pt>
    <dgm:pt modelId="{42136BBC-E2F1-46AE-B0E0-12F5D8A6E8E0}" type="pres">
      <dgm:prSet presAssocID="{B1CE8B5D-4AA6-44CD-83CF-5E031C8E1764}" presName="composite" presStyleCnt="0"/>
      <dgm:spPr/>
    </dgm:pt>
    <dgm:pt modelId="{81FF9B09-4530-44D6-994C-4ED0EDB94249}" type="pres">
      <dgm:prSet presAssocID="{B1CE8B5D-4AA6-44CD-83CF-5E031C8E176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F64564-B1DA-4901-93F6-F3C63AB42673}" type="pres">
      <dgm:prSet presAssocID="{B1CE8B5D-4AA6-44CD-83CF-5E031C8E176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6373-3E51-4931-A381-01DF194B1C55}" type="pres">
      <dgm:prSet presAssocID="{F34F9678-B4EF-4C48-B0C3-E56B93FF498A}" presName="spacing" presStyleCnt="0"/>
      <dgm:spPr/>
    </dgm:pt>
    <dgm:pt modelId="{92E0B8C8-419C-4C16-BBF9-D2007EE6A245}" type="pres">
      <dgm:prSet presAssocID="{53EC9A98-5B84-4348-9D2B-75F5D80EA5DE}" presName="composite" presStyleCnt="0"/>
      <dgm:spPr/>
    </dgm:pt>
    <dgm:pt modelId="{598766F6-02BE-4072-B44F-FF5AB049E887}" type="pres">
      <dgm:prSet presAssocID="{53EC9A98-5B84-4348-9D2B-75F5D80EA5DE}" presName="imgShp" presStyleLbl="fgImgPlace1" presStyleIdx="2" presStyleCnt="3" custScaleX="104489" custScaleY="1220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9D3F4C-100B-4961-B117-ACFAE27F9E80}" type="pres">
      <dgm:prSet presAssocID="{53EC9A98-5B84-4348-9D2B-75F5D80EA5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31172-252D-4871-AC91-B6DBE829DE4B}" type="presOf" srcId="{EFA541F1-1B0C-43F6-B5CF-6562D3AB9227}" destId="{C66ED404-07EA-47BD-8127-5D32D6821828}" srcOrd="0" destOrd="0" presId="urn:microsoft.com/office/officeart/2005/8/layout/vList3#1"/>
    <dgm:cxn modelId="{952B14C7-2943-4BED-8B38-F51DA41D6E60}" srcId="{5C82FA96-3A2A-4890-8083-6896C6CE7190}" destId="{EFA541F1-1B0C-43F6-B5CF-6562D3AB9227}" srcOrd="0" destOrd="0" parTransId="{CA15ACEE-BCAA-48D3-B1A9-2D6382772D90}" sibTransId="{B0B3CF3F-3EDB-430C-9399-193FEFBD843B}"/>
    <dgm:cxn modelId="{98DCDB4A-9300-4B32-9171-CEAE930EEB32}" srcId="{5C82FA96-3A2A-4890-8083-6896C6CE7190}" destId="{53EC9A98-5B84-4348-9D2B-75F5D80EA5DE}" srcOrd="2" destOrd="0" parTransId="{38A79836-5575-4287-9CE4-54933BA921E7}" sibTransId="{552077B1-F021-4FA3-B20F-F78505A150FF}"/>
    <dgm:cxn modelId="{CE4F2D56-7FB0-409F-9FDB-74355CF9986B}" srcId="{5C82FA96-3A2A-4890-8083-6896C6CE7190}" destId="{B1CE8B5D-4AA6-44CD-83CF-5E031C8E1764}" srcOrd="1" destOrd="0" parTransId="{2DEA054E-4EE5-433A-898D-06AF475E68B3}" sibTransId="{F34F9678-B4EF-4C48-B0C3-E56B93FF498A}"/>
    <dgm:cxn modelId="{7CB6629E-E30B-4E32-93B1-84A75FCC5AA3}" type="presOf" srcId="{5C82FA96-3A2A-4890-8083-6896C6CE7190}" destId="{FCC3E1FA-1858-44E4-A8EC-CF25AD977A7A}" srcOrd="0" destOrd="0" presId="urn:microsoft.com/office/officeart/2005/8/layout/vList3#1"/>
    <dgm:cxn modelId="{81A8D74A-0420-4920-A667-B1B8E68FC75E}" type="presOf" srcId="{53EC9A98-5B84-4348-9D2B-75F5D80EA5DE}" destId="{219D3F4C-100B-4961-B117-ACFAE27F9E80}" srcOrd="0" destOrd="0" presId="urn:microsoft.com/office/officeart/2005/8/layout/vList3#1"/>
    <dgm:cxn modelId="{39FF5AAC-CBAA-43FA-8F79-32959A470C0E}" type="presOf" srcId="{B1CE8B5D-4AA6-44CD-83CF-5E031C8E1764}" destId="{42F64564-B1DA-4901-93F6-F3C63AB42673}" srcOrd="0" destOrd="0" presId="urn:microsoft.com/office/officeart/2005/8/layout/vList3#1"/>
    <dgm:cxn modelId="{B1D49FEF-F69D-46B9-B48B-BEF10B604C58}" type="presParOf" srcId="{FCC3E1FA-1858-44E4-A8EC-CF25AD977A7A}" destId="{93D2BFA0-9472-45E1-8D1C-FE545467854C}" srcOrd="0" destOrd="0" presId="urn:microsoft.com/office/officeart/2005/8/layout/vList3#1"/>
    <dgm:cxn modelId="{FA656852-2FC6-4602-835F-749CDEABDA0B}" type="presParOf" srcId="{93D2BFA0-9472-45E1-8D1C-FE545467854C}" destId="{178B8C35-13E5-48EE-BAB6-518FDFB39CB4}" srcOrd="0" destOrd="0" presId="urn:microsoft.com/office/officeart/2005/8/layout/vList3#1"/>
    <dgm:cxn modelId="{CEF3F06B-191A-494C-B346-3D1AFF34A68A}" type="presParOf" srcId="{93D2BFA0-9472-45E1-8D1C-FE545467854C}" destId="{C66ED404-07EA-47BD-8127-5D32D6821828}" srcOrd="1" destOrd="0" presId="urn:microsoft.com/office/officeart/2005/8/layout/vList3#1"/>
    <dgm:cxn modelId="{5EB5E246-C120-4463-816B-AE33100D6A02}" type="presParOf" srcId="{FCC3E1FA-1858-44E4-A8EC-CF25AD977A7A}" destId="{0876D587-E514-4CF7-B95E-A5AA98BCA295}" srcOrd="1" destOrd="0" presId="urn:microsoft.com/office/officeart/2005/8/layout/vList3#1"/>
    <dgm:cxn modelId="{FA657B9E-D9D5-447F-BF63-FD7CCCB0B67A}" type="presParOf" srcId="{FCC3E1FA-1858-44E4-A8EC-CF25AD977A7A}" destId="{42136BBC-E2F1-46AE-B0E0-12F5D8A6E8E0}" srcOrd="2" destOrd="0" presId="urn:microsoft.com/office/officeart/2005/8/layout/vList3#1"/>
    <dgm:cxn modelId="{ADF03C99-84C7-47DC-8246-7F2C5A1EB46A}" type="presParOf" srcId="{42136BBC-E2F1-46AE-B0E0-12F5D8A6E8E0}" destId="{81FF9B09-4530-44D6-994C-4ED0EDB94249}" srcOrd="0" destOrd="0" presId="urn:microsoft.com/office/officeart/2005/8/layout/vList3#1"/>
    <dgm:cxn modelId="{C0157683-EE25-47C3-8231-9BF56206F051}" type="presParOf" srcId="{42136BBC-E2F1-46AE-B0E0-12F5D8A6E8E0}" destId="{42F64564-B1DA-4901-93F6-F3C63AB42673}" srcOrd="1" destOrd="0" presId="urn:microsoft.com/office/officeart/2005/8/layout/vList3#1"/>
    <dgm:cxn modelId="{FA34C06A-5BE2-4F3D-BA75-C667DEA3CC13}" type="presParOf" srcId="{FCC3E1FA-1858-44E4-A8EC-CF25AD977A7A}" destId="{1C3C6373-3E51-4931-A381-01DF194B1C55}" srcOrd="3" destOrd="0" presId="urn:microsoft.com/office/officeart/2005/8/layout/vList3#1"/>
    <dgm:cxn modelId="{3A7C840F-AFA9-45B4-8C3D-601CE9D85C4C}" type="presParOf" srcId="{FCC3E1FA-1858-44E4-A8EC-CF25AD977A7A}" destId="{92E0B8C8-419C-4C16-BBF9-D2007EE6A245}" srcOrd="4" destOrd="0" presId="urn:microsoft.com/office/officeart/2005/8/layout/vList3#1"/>
    <dgm:cxn modelId="{1E624E64-C6DD-4C93-8152-95724326A32F}" type="presParOf" srcId="{92E0B8C8-419C-4C16-BBF9-D2007EE6A245}" destId="{598766F6-02BE-4072-B44F-FF5AB049E887}" srcOrd="0" destOrd="0" presId="urn:microsoft.com/office/officeart/2005/8/layout/vList3#1"/>
    <dgm:cxn modelId="{CB89CE99-D41F-444E-99D3-F590108A9691}" type="presParOf" srcId="{92E0B8C8-419C-4C16-BBF9-D2007EE6A245}" destId="{219D3F4C-100B-4961-B117-ACFAE27F9E8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2FA96-3A2A-4890-8083-6896C6CE719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FA541F1-1B0C-43F6-B5CF-6562D3AB9227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мера стоимости</a:t>
          </a:r>
          <a:endParaRPr lang="ru-RU" dirty="0">
            <a:solidFill>
              <a:srgbClr val="C00000"/>
            </a:solidFill>
          </a:endParaRPr>
        </a:p>
      </dgm:t>
    </dgm:pt>
    <dgm:pt modelId="{CA15ACEE-BCAA-48D3-B1A9-2D6382772D90}" type="parTrans" cxnId="{952B14C7-2943-4BED-8B38-F51DA41D6E60}">
      <dgm:prSet/>
      <dgm:spPr/>
      <dgm:t>
        <a:bodyPr/>
        <a:lstStyle/>
        <a:p>
          <a:endParaRPr lang="ru-RU"/>
        </a:p>
      </dgm:t>
    </dgm:pt>
    <dgm:pt modelId="{B0B3CF3F-3EDB-430C-9399-193FEFBD843B}" type="sibTrans" cxnId="{952B14C7-2943-4BED-8B38-F51DA41D6E60}">
      <dgm:prSet/>
      <dgm:spPr/>
      <dgm:t>
        <a:bodyPr/>
        <a:lstStyle/>
        <a:p>
          <a:endParaRPr lang="ru-RU"/>
        </a:p>
      </dgm:t>
    </dgm:pt>
    <dgm:pt modelId="{B1CE8B5D-4AA6-44CD-83CF-5E031C8E1764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средства обмена на товары или услуги</a:t>
          </a:r>
          <a:endParaRPr lang="ru-RU" dirty="0">
            <a:solidFill>
              <a:srgbClr val="C00000"/>
            </a:solidFill>
          </a:endParaRPr>
        </a:p>
      </dgm:t>
    </dgm:pt>
    <dgm:pt modelId="{2DEA054E-4EE5-433A-898D-06AF475E68B3}" type="parTrans" cxnId="{CE4F2D56-7FB0-409F-9FDB-74355CF9986B}">
      <dgm:prSet/>
      <dgm:spPr/>
      <dgm:t>
        <a:bodyPr/>
        <a:lstStyle/>
        <a:p>
          <a:endParaRPr lang="ru-RU"/>
        </a:p>
      </dgm:t>
    </dgm:pt>
    <dgm:pt modelId="{F34F9678-B4EF-4C48-B0C3-E56B93FF498A}" type="sibTrans" cxnId="{CE4F2D56-7FB0-409F-9FDB-74355CF9986B}">
      <dgm:prSet/>
      <dgm:spPr/>
      <dgm:t>
        <a:bodyPr/>
        <a:lstStyle/>
        <a:p>
          <a:endParaRPr lang="ru-RU"/>
        </a:p>
      </dgm:t>
    </dgm:pt>
    <dgm:pt modelId="{53EC9A98-5B84-4348-9D2B-75F5D80EA5DE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средства накопления</a:t>
          </a:r>
          <a:endParaRPr lang="ru-RU" dirty="0">
            <a:solidFill>
              <a:srgbClr val="C00000"/>
            </a:solidFill>
          </a:endParaRPr>
        </a:p>
      </dgm:t>
    </dgm:pt>
    <dgm:pt modelId="{38A79836-5575-4287-9CE4-54933BA921E7}" type="parTrans" cxnId="{98DCDB4A-9300-4B32-9171-CEAE930EEB32}">
      <dgm:prSet/>
      <dgm:spPr/>
      <dgm:t>
        <a:bodyPr/>
        <a:lstStyle/>
        <a:p>
          <a:endParaRPr lang="ru-RU"/>
        </a:p>
      </dgm:t>
    </dgm:pt>
    <dgm:pt modelId="{552077B1-F021-4FA3-B20F-F78505A150FF}" type="sibTrans" cxnId="{98DCDB4A-9300-4B32-9171-CEAE930EEB32}">
      <dgm:prSet/>
      <dgm:spPr/>
      <dgm:t>
        <a:bodyPr/>
        <a:lstStyle/>
        <a:p>
          <a:endParaRPr lang="ru-RU"/>
        </a:p>
      </dgm:t>
    </dgm:pt>
    <dgm:pt modelId="{FCC3E1FA-1858-44E4-A8EC-CF25AD977A7A}" type="pres">
      <dgm:prSet presAssocID="{5C82FA96-3A2A-4890-8083-6896C6CE7190}" presName="linearFlow" presStyleCnt="0">
        <dgm:presLayoutVars>
          <dgm:dir/>
          <dgm:resizeHandles val="exact"/>
        </dgm:presLayoutVars>
      </dgm:prSet>
      <dgm:spPr/>
    </dgm:pt>
    <dgm:pt modelId="{93D2BFA0-9472-45E1-8D1C-FE545467854C}" type="pres">
      <dgm:prSet presAssocID="{EFA541F1-1B0C-43F6-B5CF-6562D3AB9227}" presName="composite" presStyleCnt="0"/>
      <dgm:spPr/>
    </dgm:pt>
    <dgm:pt modelId="{178B8C35-13E5-48EE-BAB6-518FDFB39CB4}" type="pres">
      <dgm:prSet presAssocID="{EFA541F1-1B0C-43F6-B5CF-6562D3AB922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6ED404-07EA-47BD-8127-5D32D6821828}" type="pres">
      <dgm:prSet presAssocID="{EFA541F1-1B0C-43F6-B5CF-6562D3AB92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D587-E514-4CF7-B95E-A5AA98BCA295}" type="pres">
      <dgm:prSet presAssocID="{B0B3CF3F-3EDB-430C-9399-193FEFBD843B}" presName="spacing" presStyleCnt="0"/>
      <dgm:spPr/>
    </dgm:pt>
    <dgm:pt modelId="{42136BBC-E2F1-46AE-B0E0-12F5D8A6E8E0}" type="pres">
      <dgm:prSet presAssocID="{B1CE8B5D-4AA6-44CD-83CF-5E031C8E1764}" presName="composite" presStyleCnt="0"/>
      <dgm:spPr/>
    </dgm:pt>
    <dgm:pt modelId="{81FF9B09-4530-44D6-994C-4ED0EDB94249}" type="pres">
      <dgm:prSet presAssocID="{B1CE8B5D-4AA6-44CD-83CF-5E031C8E176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F64564-B1DA-4901-93F6-F3C63AB42673}" type="pres">
      <dgm:prSet presAssocID="{B1CE8B5D-4AA6-44CD-83CF-5E031C8E176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6373-3E51-4931-A381-01DF194B1C55}" type="pres">
      <dgm:prSet presAssocID="{F34F9678-B4EF-4C48-B0C3-E56B93FF498A}" presName="spacing" presStyleCnt="0"/>
      <dgm:spPr/>
    </dgm:pt>
    <dgm:pt modelId="{92E0B8C8-419C-4C16-BBF9-D2007EE6A245}" type="pres">
      <dgm:prSet presAssocID="{53EC9A98-5B84-4348-9D2B-75F5D80EA5DE}" presName="composite" presStyleCnt="0"/>
      <dgm:spPr/>
    </dgm:pt>
    <dgm:pt modelId="{598766F6-02BE-4072-B44F-FF5AB049E887}" type="pres">
      <dgm:prSet presAssocID="{53EC9A98-5B84-4348-9D2B-75F5D80EA5DE}" presName="imgShp" presStyleLbl="fgImgPlace1" presStyleIdx="2" presStyleCnt="3" custScaleX="104489" custScaleY="1220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9D3F4C-100B-4961-B117-ACFAE27F9E80}" type="pres">
      <dgm:prSet presAssocID="{53EC9A98-5B84-4348-9D2B-75F5D80EA5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B14C7-2943-4BED-8B38-F51DA41D6E60}" srcId="{5C82FA96-3A2A-4890-8083-6896C6CE7190}" destId="{EFA541F1-1B0C-43F6-B5CF-6562D3AB9227}" srcOrd="0" destOrd="0" parTransId="{CA15ACEE-BCAA-48D3-B1A9-2D6382772D90}" sibTransId="{B0B3CF3F-3EDB-430C-9399-193FEFBD843B}"/>
    <dgm:cxn modelId="{ACA77972-37D6-4140-B0C8-39B5B89131C7}" type="presOf" srcId="{5C82FA96-3A2A-4890-8083-6896C6CE7190}" destId="{FCC3E1FA-1858-44E4-A8EC-CF25AD977A7A}" srcOrd="0" destOrd="0" presId="urn:microsoft.com/office/officeart/2005/8/layout/vList3#1"/>
    <dgm:cxn modelId="{9581B397-C18B-4618-903F-86BA7E4BF631}" type="presOf" srcId="{EFA541F1-1B0C-43F6-B5CF-6562D3AB9227}" destId="{C66ED404-07EA-47BD-8127-5D32D6821828}" srcOrd="0" destOrd="0" presId="urn:microsoft.com/office/officeart/2005/8/layout/vList3#1"/>
    <dgm:cxn modelId="{98DCDB4A-9300-4B32-9171-CEAE930EEB32}" srcId="{5C82FA96-3A2A-4890-8083-6896C6CE7190}" destId="{53EC9A98-5B84-4348-9D2B-75F5D80EA5DE}" srcOrd="2" destOrd="0" parTransId="{38A79836-5575-4287-9CE4-54933BA921E7}" sibTransId="{552077B1-F021-4FA3-B20F-F78505A150FF}"/>
    <dgm:cxn modelId="{CE4F2D56-7FB0-409F-9FDB-74355CF9986B}" srcId="{5C82FA96-3A2A-4890-8083-6896C6CE7190}" destId="{B1CE8B5D-4AA6-44CD-83CF-5E031C8E1764}" srcOrd="1" destOrd="0" parTransId="{2DEA054E-4EE5-433A-898D-06AF475E68B3}" sibTransId="{F34F9678-B4EF-4C48-B0C3-E56B93FF498A}"/>
    <dgm:cxn modelId="{148221A1-1E50-4AC3-B006-94424DFAFFCE}" type="presOf" srcId="{B1CE8B5D-4AA6-44CD-83CF-5E031C8E1764}" destId="{42F64564-B1DA-4901-93F6-F3C63AB42673}" srcOrd="0" destOrd="0" presId="urn:microsoft.com/office/officeart/2005/8/layout/vList3#1"/>
    <dgm:cxn modelId="{B9667000-8D38-468C-B66D-C6069D19E72C}" type="presOf" srcId="{53EC9A98-5B84-4348-9D2B-75F5D80EA5DE}" destId="{219D3F4C-100B-4961-B117-ACFAE27F9E80}" srcOrd="0" destOrd="0" presId="urn:microsoft.com/office/officeart/2005/8/layout/vList3#1"/>
    <dgm:cxn modelId="{C7436C3F-3A1D-421E-AE16-88CAEE27EE06}" type="presParOf" srcId="{FCC3E1FA-1858-44E4-A8EC-CF25AD977A7A}" destId="{93D2BFA0-9472-45E1-8D1C-FE545467854C}" srcOrd="0" destOrd="0" presId="urn:microsoft.com/office/officeart/2005/8/layout/vList3#1"/>
    <dgm:cxn modelId="{26BC0A06-013D-48CC-883C-A3C5B70701A4}" type="presParOf" srcId="{93D2BFA0-9472-45E1-8D1C-FE545467854C}" destId="{178B8C35-13E5-48EE-BAB6-518FDFB39CB4}" srcOrd="0" destOrd="0" presId="urn:microsoft.com/office/officeart/2005/8/layout/vList3#1"/>
    <dgm:cxn modelId="{A1092421-2B48-4E05-96A5-89CD8A88F427}" type="presParOf" srcId="{93D2BFA0-9472-45E1-8D1C-FE545467854C}" destId="{C66ED404-07EA-47BD-8127-5D32D6821828}" srcOrd="1" destOrd="0" presId="urn:microsoft.com/office/officeart/2005/8/layout/vList3#1"/>
    <dgm:cxn modelId="{11EB3124-5D91-4176-992F-D1F38ADAC6FE}" type="presParOf" srcId="{FCC3E1FA-1858-44E4-A8EC-CF25AD977A7A}" destId="{0876D587-E514-4CF7-B95E-A5AA98BCA295}" srcOrd="1" destOrd="0" presId="urn:microsoft.com/office/officeart/2005/8/layout/vList3#1"/>
    <dgm:cxn modelId="{FA7BB1A9-2FFA-4ECA-94A9-4DB983F1A1EE}" type="presParOf" srcId="{FCC3E1FA-1858-44E4-A8EC-CF25AD977A7A}" destId="{42136BBC-E2F1-46AE-B0E0-12F5D8A6E8E0}" srcOrd="2" destOrd="0" presId="urn:microsoft.com/office/officeart/2005/8/layout/vList3#1"/>
    <dgm:cxn modelId="{BCDEBE1D-C469-4128-8707-4475CA9C2F95}" type="presParOf" srcId="{42136BBC-E2F1-46AE-B0E0-12F5D8A6E8E0}" destId="{81FF9B09-4530-44D6-994C-4ED0EDB94249}" srcOrd="0" destOrd="0" presId="urn:microsoft.com/office/officeart/2005/8/layout/vList3#1"/>
    <dgm:cxn modelId="{830455AA-5F75-4B70-99E3-806701320697}" type="presParOf" srcId="{42136BBC-E2F1-46AE-B0E0-12F5D8A6E8E0}" destId="{42F64564-B1DA-4901-93F6-F3C63AB42673}" srcOrd="1" destOrd="0" presId="urn:microsoft.com/office/officeart/2005/8/layout/vList3#1"/>
    <dgm:cxn modelId="{4C7C6947-25DC-4E55-856F-4EB9C693CFFB}" type="presParOf" srcId="{FCC3E1FA-1858-44E4-A8EC-CF25AD977A7A}" destId="{1C3C6373-3E51-4931-A381-01DF194B1C55}" srcOrd="3" destOrd="0" presId="urn:microsoft.com/office/officeart/2005/8/layout/vList3#1"/>
    <dgm:cxn modelId="{AFB32C03-3395-48D4-B18F-9C4EF19A0AB3}" type="presParOf" srcId="{FCC3E1FA-1858-44E4-A8EC-CF25AD977A7A}" destId="{92E0B8C8-419C-4C16-BBF9-D2007EE6A245}" srcOrd="4" destOrd="0" presId="urn:microsoft.com/office/officeart/2005/8/layout/vList3#1"/>
    <dgm:cxn modelId="{F668D8BE-8812-4832-AF30-42DE02EDB321}" type="presParOf" srcId="{92E0B8C8-419C-4C16-BBF9-D2007EE6A245}" destId="{598766F6-02BE-4072-B44F-FF5AB049E887}" srcOrd="0" destOrd="0" presId="urn:microsoft.com/office/officeart/2005/8/layout/vList3#1"/>
    <dgm:cxn modelId="{D98B0F81-673D-4252-BDD9-04E3FD34A7E8}" type="presParOf" srcId="{92E0B8C8-419C-4C16-BBF9-D2007EE6A245}" destId="{219D3F4C-100B-4961-B117-ACFAE27F9E8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82FA96-3A2A-4890-8083-6896C6CE719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FA541F1-1B0C-43F6-B5CF-6562D3AB9227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мера стоимости</a:t>
          </a:r>
          <a:endParaRPr lang="ru-RU" dirty="0">
            <a:solidFill>
              <a:srgbClr val="C00000"/>
            </a:solidFill>
          </a:endParaRPr>
        </a:p>
      </dgm:t>
    </dgm:pt>
    <dgm:pt modelId="{CA15ACEE-BCAA-48D3-B1A9-2D6382772D90}" type="parTrans" cxnId="{952B14C7-2943-4BED-8B38-F51DA41D6E60}">
      <dgm:prSet/>
      <dgm:spPr/>
      <dgm:t>
        <a:bodyPr/>
        <a:lstStyle/>
        <a:p>
          <a:endParaRPr lang="ru-RU"/>
        </a:p>
      </dgm:t>
    </dgm:pt>
    <dgm:pt modelId="{B0B3CF3F-3EDB-430C-9399-193FEFBD843B}" type="sibTrans" cxnId="{952B14C7-2943-4BED-8B38-F51DA41D6E60}">
      <dgm:prSet/>
      <dgm:spPr/>
      <dgm:t>
        <a:bodyPr/>
        <a:lstStyle/>
        <a:p>
          <a:endParaRPr lang="ru-RU"/>
        </a:p>
      </dgm:t>
    </dgm:pt>
    <dgm:pt modelId="{B1CE8B5D-4AA6-44CD-83CF-5E031C8E1764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средства обмена на товары или услуги</a:t>
          </a:r>
          <a:endParaRPr lang="ru-RU" dirty="0">
            <a:solidFill>
              <a:srgbClr val="C00000"/>
            </a:solidFill>
          </a:endParaRPr>
        </a:p>
      </dgm:t>
    </dgm:pt>
    <dgm:pt modelId="{2DEA054E-4EE5-433A-898D-06AF475E68B3}" type="parTrans" cxnId="{CE4F2D56-7FB0-409F-9FDB-74355CF9986B}">
      <dgm:prSet/>
      <dgm:spPr/>
      <dgm:t>
        <a:bodyPr/>
        <a:lstStyle/>
        <a:p>
          <a:endParaRPr lang="ru-RU"/>
        </a:p>
      </dgm:t>
    </dgm:pt>
    <dgm:pt modelId="{F34F9678-B4EF-4C48-B0C3-E56B93FF498A}" type="sibTrans" cxnId="{CE4F2D56-7FB0-409F-9FDB-74355CF9986B}">
      <dgm:prSet/>
      <dgm:spPr/>
      <dgm:t>
        <a:bodyPr/>
        <a:lstStyle/>
        <a:p>
          <a:endParaRPr lang="ru-RU"/>
        </a:p>
      </dgm:t>
    </dgm:pt>
    <dgm:pt modelId="{53EC9A98-5B84-4348-9D2B-75F5D80EA5DE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средства накопления</a:t>
          </a:r>
          <a:endParaRPr lang="ru-RU" dirty="0">
            <a:solidFill>
              <a:srgbClr val="C00000"/>
            </a:solidFill>
          </a:endParaRPr>
        </a:p>
      </dgm:t>
    </dgm:pt>
    <dgm:pt modelId="{38A79836-5575-4287-9CE4-54933BA921E7}" type="parTrans" cxnId="{98DCDB4A-9300-4B32-9171-CEAE930EEB32}">
      <dgm:prSet/>
      <dgm:spPr/>
      <dgm:t>
        <a:bodyPr/>
        <a:lstStyle/>
        <a:p>
          <a:endParaRPr lang="ru-RU"/>
        </a:p>
      </dgm:t>
    </dgm:pt>
    <dgm:pt modelId="{552077B1-F021-4FA3-B20F-F78505A150FF}" type="sibTrans" cxnId="{98DCDB4A-9300-4B32-9171-CEAE930EEB32}">
      <dgm:prSet/>
      <dgm:spPr/>
      <dgm:t>
        <a:bodyPr/>
        <a:lstStyle/>
        <a:p>
          <a:endParaRPr lang="ru-RU"/>
        </a:p>
      </dgm:t>
    </dgm:pt>
    <dgm:pt modelId="{FCC3E1FA-1858-44E4-A8EC-CF25AD977A7A}" type="pres">
      <dgm:prSet presAssocID="{5C82FA96-3A2A-4890-8083-6896C6CE7190}" presName="linearFlow" presStyleCnt="0">
        <dgm:presLayoutVars>
          <dgm:dir/>
          <dgm:resizeHandles val="exact"/>
        </dgm:presLayoutVars>
      </dgm:prSet>
      <dgm:spPr/>
    </dgm:pt>
    <dgm:pt modelId="{93D2BFA0-9472-45E1-8D1C-FE545467854C}" type="pres">
      <dgm:prSet presAssocID="{EFA541F1-1B0C-43F6-B5CF-6562D3AB9227}" presName="composite" presStyleCnt="0"/>
      <dgm:spPr/>
    </dgm:pt>
    <dgm:pt modelId="{178B8C35-13E5-48EE-BAB6-518FDFB39CB4}" type="pres">
      <dgm:prSet presAssocID="{EFA541F1-1B0C-43F6-B5CF-6562D3AB922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6ED404-07EA-47BD-8127-5D32D6821828}" type="pres">
      <dgm:prSet presAssocID="{EFA541F1-1B0C-43F6-B5CF-6562D3AB92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D587-E514-4CF7-B95E-A5AA98BCA295}" type="pres">
      <dgm:prSet presAssocID="{B0B3CF3F-3EDB-430C-9399-193FEFBD843B}" presName="spacing" presStyleCnt="0"/>
      <dgm:spPr/>
    </dgm:pt>
    <dgm:pt modelId="{42136BBC-E2F1-46AE-B0E0-12F5D8A6E8E0}" type="pres">
      <dgm:prSet presAssocID="{B1CE8B5D-4AA6-44CD-83CF-5E031C8E1764}" presName="composite" presStyleCnt="0"/>
      <dgm:spPr/>
    </dgm:pt>
    <dgm:pt modelId="{81FF9B09-4530-44D6-994C-4ED0EDB94249}" type="pres">
      <dgm:prSet presAssocID="{B1CE8B5D-4AA6-44CD-83CF-5E031C8E176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F64564-B1DA-4901-93F6-F3C63AB42673}" type="pres">
      <dgm:prSet presAssocID="{B1CE8B5D-4AA6-44CD-83CF-5E031C8E176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6373-3E51-4931-A381-01DF194B1C55}" type="pres">
      <dgm:prSet presAssocID="{F34F9678-B4EF-4C48-B0C3-E56B93FF498A}" presName="spacing" presStyleCnt="0"/>
      <dgm:spPr/>
    </dgm:pt>
    <dgm:pt modelId="{92E0B8C8-419C-4C16-BBF9-D2007EE6A245}" type="pres">
      <dgm:prSet presAssocID="{53EC9A98-5B84-4348-9D2B-75F5D80EA5DE}" presName="composite" presStyleCnt="0"/>
      <dgm:spPr/>
    </dgm:pt>
    <dgm:pt modelId="{598766F6-02BE-4072-B44F-FF5AB049E887}" type="pres">
      <dgm:prSet presAssocID="{53EC9A98-5B84-4348-9D2B-75F5D80EA5DE}" presName="imgShp" presStyleLbl="fgImgPlace1" presStyleIdx="2" presStyleCnt="3" custScaleX="104489" custScaleY="1220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9D3F4C-100B-4961-B117-ACFAE27F9E80}" type="pres">
      <dgm:prSet presAssocID="{53EC9A98-5B84-4348-9D2B-75F5D80EA5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B14C7-2943-4BED-8B38-F51DA41D6E60}" srcId="{5C82FA96-3A2A-4890-8083-6896C6CE7190}" destId="{EFA541F1-1B0C-43F6-B5CF-6562D3AB9227}" srcOrd="0" destOrd="0" parTransId="{CA15ACEE-BCAA-48D3-B1A9-2D6382772D90}" sibTransId="{B0B3CF3F-3EDB-430C-9399-193FEFBD843B}"/>
    <dgm:cxn modelId="{80A6677C-7611-40C8-B78F-004ED6369A24}" type="presOf" srcId="{53EC9A98-5B84-4348-9D2B-75F5D80EA5DE}" destId="{219D3F4C-100B-4961-B117-ACFAE27F9E80}" srcOrd="0" destOrd="0" presId="urn:microsoft.com/office/officeart/2005/8/layout/vList3#1"/>
    <dgm:cxn modelId="{D629BB0A-104C-42E6-97B4-BD3D951D3EAC}" type="presOf" srcId="{EFA541F1-1B0C-43F6-B5CF-6562D3AB9227}" destId="{C66ED404-07EA-47BD-8127-5D32D6821828}" srcOrd="0" destOrd="0" presId="urn:microsoft.com/office/officeart/2005/8/layout/vList3#1"/>
    <dgm:cxn modelId="{98DCDB4A-9300-4B32-9171-CEAE930EEB32}" srcId="{5C82FA96-3A2A-4890-8083-6896C6CE7190}" destId="{53EC9A98-5B84-4348-9D2B-75F5D80EA5DE}" srcOrd="2" destOrd="0" parTransId="{38A79836-5575-4287-9CE4-54933BA921E7}" sibTransId="{552077B1-F021-4FA3-B20F-F78505A150FF}"/>
    <dgm:cxn modelId="{CE4F2D56-7FB0-409F-9FDB-74355CF9986B}" srcId="{5C82FA96-3A2A-4890-8083-6896C6CE7190}" destId="{B1CE8B5D-4AA6-44CD-83CF-5E031C8E1764}" srcOrd="1" destOrd="0" parTransId="{2DEA054E-4EE5-433A-898D-06AF475E68B3}" sibTransId="{F34F9678-B4EF-4C48-B0C3-E56B93FF498A}"/>
    <dgm:cxn modelId="{BBE46F38-07FE-45A1-A90E-F55A09C5A267}" type="presOf" srcId="{B1CE8B5D-4AA6-44CD-83CF-5E031C8E1764}" destId="{42F64564-B1DA-4901-93F6-F3C63AB42673}" srcOrd="0" destOrd="0" presId="urn:microsoft.com/office/officeart/2005/8/layout/vList3#1"/>
    <dgm:cxn modelId="{167A3252-43A1-495E-97A9-3F43AD178E71}" type="presOf" srcId="{5C82FA96-3A2A-4890-8083-6896C6CE7190}" destId="{FCC3E1FA-1858-44E4-A8EC-CF25AD977A7A}" srcOrd="0" destOrd="0" presId="urn:microsoft.com/office/officeart/2005/8/layout/vList3#1"/>
    <dgm:cxn modelId="{6ED517B4-5BC3-4C81-A143-C3427416D581}" type="presParOf" srcId="{FCC3E1FA-1858-44E4-A8EC-CF25AD977A7A}" destId="{93D2BFA0-9472-45E1-8D1C-FE545467854C}" srcOrd="0" destOrd="0" presId="urn:microsoft.com/office/officeart/2005/8/layout/vList3#1"/>
    <dgm:cxn modelId="{1FA6EE60-5B4A-4BAD-B4BD-BC92B9BB5575}" type="presParOf" srcId="{93D2BFA0-9472-45E1-8D1C-FE545467854C}" destId="{178B8C35-13E5-48EE-BAB6-518FDFB39CB4}" srcOrd="0" destOrd="0" presId="urn:microsoft.com/office/officeart/2005/8/layout/vList3#1"/>
    <dgm:cxn modelId="{6CB9F827-D274-4184-9233-3314EF731ED8}" type="presParOf" srcId="{93D2BFA0-9472-45E1-8D1C-FE545467854C}" destId="{C66ED404-07EA-47BD-8127-5D32D6821828}" srcOrd="1" destOrd="0" presId="urn:microsoft.com/office/officeart/2005/8/layout/vList3#1"/>
    <dgm:cxn modelId="{6648C963-99D9-482B-88EC-F0BC7B6FA3DD}" type="presParOf" srcId="{FCC3E1FA-1858-44E4-A8EC-CF25AD977A7A}" destId="{0876D587-E514-4CF7-B95E-A5AA98BCA295}" srcOrd="1" destOrd="0" presId="urn:microsoft.com/office/officeart/2005/8/layout/vList3#1"/>
    <dgm:cxn modelId="{F754F6EF-3F0E-4A36-8ADE-3F1093D470AA}" type="presParOf" srcId="{FCC3E1FA-1858-44E4-A8EC-CF25AD977A7A}" destId="{42136BBC-E2F1-46AE-B0E0-12F5D8A6E8E0}" srcOrd="2" destOrd="0" presId="urn:microsoft.com/office/officeart/2005/8/layout/vList3#1"/>
    <dgm:cxn modelId="{FDDAC391-A246-4BB5-98E2-81AE3BB6C325}" type="presParOf" srcId="{42136BBC-E2F1-46AE-B0E0-12F5D8A6E8E0}" destId="{81FF9B09-4530-44D6-994C-4ED0EDB94249}" srcOrd="0" destOrd="0" presId="urn:microsoft.com/office/officeart/2005/8/layout/vList3#1"/>
    <dgm:cxn modelId="{BAFCDD8A-FEF2-4363-BCA9-93A074C340E1}" type="presParOf" srcId="{42136BBC-E2F1-46AE-B0E0-12F5D8A6E8E0}" destId="{42F64564-B1DA-4901-93F6-F3C63AB42673}" srcOrd="1" destOrd="0" presId="urn:microsoft.com/office/officeart/2005/8/layout/vList3#1"/>
    <dgm:cxn modelId="{D4CC3969-AEF1-4DB7-8B46-A553A11131CE}" type="presParOf" srcId="{FCC3E1FA-1858-44E4-A8EC-CF25AD977A7A}" destId="{1C3C6373-3E51-4931-A381-01DF194B1C55}" srcOrd="3" destOrd="0" presId="urn:microsoft.com/office/officeart/2005/8/layout/vList3#1"/>
    <dgm:cxn modelId="{307BA9BA-2DE5-41BD-884C-9A0039402DC0}" type="presParOf" srcId="{FCC3E1FA-1858-44E4-A8EC-CF25AD977A7A}" destId="{92E0B8C8-419C-4C16-BBF9-D2007EE6A245}" srcOrd="4" destOrd="0" presId="urn:microsoft.com/office/officeart/2005/8/layout/vList3#1"/>
    <dgm:cxn modelId="{DA3AA0C9-E404-46B0-B532-86A79F9BF97B}" type="presParOf" srcId="{92E0B8C8-419C-4C16-BBF9-D2007EE6A245}" destId="{598766F6-02BE-4072-B44F-FF5AB049E887}" srcOrd="0" destOrd="0" presId="urn:microsoft.com/office/officeart/2005/8/layout/vList3#1"/>
    <dgm:cxn modelId="{F1A69D5A-F884-415C-AF54-19F320A4139F}" type="presParOf" srcId="{92E0B8C8-419C-4C16-BBF9-D2007EE6A245}" destId="{219D3F4C-100B-4961-B117-ACFAE27F9E8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2FA96-3A2A-4890-8083-6896C6CE7190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EFA541F1-1B0C-43F6-B5CF-6562D3AB9227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мера стоимости</a:t>
          </a:r>
          <a:endParaRPr lang="ru-RU" dirty="0">
            <a:solidFill>
              <a:srgbClr val="C00000"/>
            </a:solidFill>
          </a:endParaRPr>
        </a:p>
      </dgm:t>
    </dgm:pt>
    <dgm:pt modelId="{CA15ACEE-BCAA-48D3-B1A9-2D6382772D90}" type="parTrans" cxnId="{952B14C7-2943-4BED-8B38-F51DA41D6E60}">
      <dgm:prSet/>
      <dgm:spPr/>
      <dgm:t>
        <a:bodyPr/>
        <a:lstStyle/>
        <a:p>
          <a:endParaRPr lang="ru-RU"/>
        </a:p>
      </dgm:t>
    </dgm:pt>
    <dgm:pt modelId="{B0B3CF3F-3EDB-430C-9399-193FEFBD843B}" type="sibTrans" cxnId="{952B14C7-2943-4BED-8B38-F51DA41D6E60}">
      <dgm:prSet/>
      <dgm:spPr/>
      <dgm:t>
        <a:bodyPr/>
        <a:lstStyle/>
        <a:p>
          <a:endParaRPr lang="ru-RU"/>
        </a:p>
      </dgm:t>
    </dgm:pt>
    <dgm:pt modelId="{B1CE8B5D-4AA6-44CD-83CF-5E031C8E1764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средства обмена на товары или услуги</a:t>
          </a:r>
          <a:endParaRPr lang="ru-RU" dirty="0">
            <a:solidFill>
              <a:srgbClr val="C00000"/>
            </a:solidFill>
          </a:endParaRPr>
        </a:p>
      </dgm:t>
    </dgm:pt>
    <dgm:pt modelId="{2DEA054E-4EE5-433A-898D-06AF475E68B3}" type="parTrans" cxnId="{CE4F2D56-7FB0-409F-9FDB-74355CF9986B}">
      <dgm:prSet/>
      <dgm:spPr/>
      <dgm:t>
        <a:bodyPr/>
        <a:lstStyle/>
        <a:p>
          <a:endParaRPr lang="ru-RU"/>
        </a:p>
      </dgm:t>
    </dgm:pt>
    <dgm:pt modelId="{F34F9678-B4EF-4C48-B0C3-E56B93FF498A}" type="sibTrans" cxnId="{CE4F2D56-7FB0-409F-9FDB-74355CF9986B}">
      <dgm:prSet/>
      <dgm:spPr/>
      <dgm:t>
        <a:bodyPr/>
        <a:lstStyle/>
        <a:p>
          <a:endParaRPr lang="ru-RU"/>
        </a:p>
      </dgm:t>
    </dgm:pt>
    <dgm:pt modelId="{53EC9A98-5B84-4348-9D2B-75F5D80EA5DE}">
      <dgm:prSet phldrT="[Текст]"/>
      <dgm:spPr/>
      <dgm:t>
        <a:bodyPr/>
        <a:lstStyle/>
        <a:p>
          <a:r>
            <a:rPr lang="ru-RU" b="1" i="1" dirty="0">
              <a:solidFill>
                <a:srgbClr val="C00000"/>
              </a:solidFill>
            </a:rPr>
            <a:t>средства накопления</a:t>
          </a:r>
          <a:endParaRPr lang="ru-RU" dirty="0">
            <a:solidFill>
              <a:srgbClr val="C00000"/>
            </a:solidFill>
          </a:endParaRPr>
        </a:p>
      </dgm:t>
    </dgm:pt>
    <dgm:pt modelId="{38A79836-5575-4287-9CE4-54933BA921E7}" type="parTrans" cxnId="{98DCDB4A-9300-4B32-9171-CEAE930EEB32}">
      <dgm:prSet/>
      <dgm:spPr/>
      <dgm:t>
        <a:bodyPr/>
        <a:lstStyle/>
        <a:p>
          <a:endParaRPr lang="ru-RU"/>
        </a:p>
      </dgm:t>
    </dgm:pt>
    <dgm:pt modelId="{552077B1-F021-4FA3-B20F-F78505A150FF}" type="sibTrans" cxnId="{98DCDB4A-9300-4B32-9171-CEAE930EEB32}">
      <dgm:prSet/>
      <dgm:spPr/>
      <dgm:t>
        <a:bodyPr/>
        <a:lstStyle/>
        <a:p>
          <a:endParaRPr lang="ru-RU"/>
        </a:p>
      </dgm:t>
    </dgm:pt>
    <dgm:pt modelId="{FCC3E1FA-1858-44E4-A8EC-CF25AD977A7A}" type="pres">
      <dgm:prSet presAssocID="{5C82FA96-3A2A-4890-8083-6896C6CE7190}" presName="linearFlow" presStyleCnt="0">
        <dgm:presLayoutVars>
          <dgm:dir/>
          <dgm:resizeHandles val="exact"/>
        </dgm:presLayoutVars>
      </dgm:prSet>
      <dgm:spPr/>
    </dgm:pt>
    <dgm:pt modelId="{93D2BFA0-9472-45E1-8D1C-FE545467854C}" type="pres">
      <dgm:prSet presAssocID="{EFA541F1-1B0C-43F6-B5CF-6562D3AB9227}" presName="composite" presStyleCnt="0"/>
      <dgm:spPr/>
    </dgm:pt>
    <dgm:pt modelId="{178B8C35-13E5-48EE-BAB6-518FDFB39CB4}" type="pres">
      <dgm:prSet presAssocID="{EFA541F1-1B0C-43F6-B5CF-6562D3AB9227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66ED404-07EA-47BD-8127-5D32D6821828}" type="pres">
      <dgm:prSet presAssocID="{EFA541F1-1B0C-43F6-B5CF-6562D3AB922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6D587-E514-4CF7-B95E-A5AA98BCA295}" type="pres">
      <dgm:prSet presAssocID="{B0B3CF3F-3EDB-430C-9399-193FEFBD843B}" presName="spacing" presStyleCnt="0"/>
      <dgm:spPr/>
    </dgm:pt>
    <dgm:pt modelId="{42136BBC-E2F1-46AE-B0E0-12F5D8A6E8E0}" type="pres">
      <dgm:prSet presAssocID="{B1CE8B5D-4AA6-44CD-83CF-5E031C8E1764}" presName="composite" presStyleCnt="0"/>
      <dgm:spPr/>
    </dgm:pt>
    <dgm:pt modelId="{81FF9B09-4530-44D6-994C-4ED0EDB94249}" type="pres">
      <dgm:prSet presAssocID="{B1CE8B5D-4AA6-44CD-83CF-5E031C8E176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2F64564-B1DA-4901-93F6-F3C63AB42673}" type="pres">
      <dgm:prSet presAssocID="{B1CE8B5D-4AA6-44CD-83CF-5E031C8E176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C6373-3E51-4931-A381-01DF194B1C55}" type="pres">
      <dgm:prSet presAssocID="{F34F9678-B4EF-4C48-B0C3-E56B93FF498A}" presName="spacing" presStyleCnt="0"/>
      <dgm:spPr/>
    </dgm:pt>
    <dgm:pt modelId="{92E0B8C8-419C-4C16-BBF9-D2007EE6A245}" type="pres">
      <dgm:prSet presAssocID="{53EC9A98-5B84-4348-9D2B-75F5D80EA5DE}" presName="composite" presStyleCnt="0"/>
      <dgm:spPr/>
    </dgm:pt>
    <dgm:pt modelId="{598766F6-02BE-4072-B44F-FF5AB049E887}" type="pres">
      <dgm:prSet presAssocID="{53EC9A98-5B84-4348-9D2B-75F5D80EA5DE}" presName="imgShp" presStyleLbl="fgImgPlace1" presStyleIdx="2" presStyleCnt="3" custScaleX="104489" custScaleY="1220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9D3F4C-100B-4961-B117-ACFAE27F9E80}" type="pres">
      <dgm:prSet presAssocID="{53EC9A98-5B84-4348-9D2B-75F5D80EA5D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B14C7-2943-4BED-8B38-F51DA41D6E60}" srcId="{5C82FA96-3A2A-4890-8083-6896C6CE7190}" destId="{EFA541F1-1B0C-43F6-B5CF-6562D3AB9227}" srcOrd="0" destOrd="0" parTransId="{CA15ACEE-BCAA-48D3-B1A9-2D6382772D90}" sibTransId="{B0B3CF3F-3EDB-430C-9399-193FEFBD843B}"/>
    <dgm:cxn modelId="{B9B7CF50-690C-44FB-8C06-A28C587F666D}" type="presOf" srcId="{5C82FA96-3A2A-4890-8083-6896C6CE7190}" destId="{FCC3E1FA-1858-44E4-A8EC-CF25AD977A7A}" srcOrd="0" destOrd="0" presId="urn:microsoft.com/office/officeart/2005/8/layout/vList3#1"/>
    <dgm:cxn modelId="{98DCDB4A-9300-4B32-9171-CEAE930EEB32}" srcId="{5C82FA96-3A2A-4890-8083-6896C6CE7190}" destId="{53EC9A98-5B84-4348-9D2B-75F5D80EA5DE}" srcOrd="2" destOrd="0" parTransId="{38A79836-5575-4287-9CE4-54933BA921E7}" sibTransId="{552077B1-F021-4FA3-B20F-F78505A150FF}"/>
    <dgm:cxn modelId="{CE4F2D56-7FB0-409F-9FDB-74355CF9986B}" srcId="{5C82FA96-3A2A-4890-8083-6896C6CE7190}" destId="{B1CE8B5D-4AA6-44CD-83CF-5E031C8E1764}" srcOrd="1" destOrd="0" parTransId="{2DEA054E-4EE5-433A-898D-06AF475E68B3}" sibTransId="{F34F9678-B4EF-4C48-B0C3-E56B93FF498A}"/>
    <dgm:cxn modelId="{634984B0-4DCA-4680-9C00-9765B2D28059}" type="presOf" srcId="{B1CE8B5D-4AA6-44CD-83CF-5E031C8E1764}" destId="{42F64564-B1DA-4901-93F6-F3C63AB42673}" srcOrd="0" destOrd="0" presId="urn:microsoft.com/office/officeart/2005/8/layout/vList3#1"/>
    <dgm:cxn modelId="{57AF1EEA-237D-442C-8214-4065A57815AC}" type="presOf" srcId="{EFA541F1-1B0C-43F6-B5CF-6562D3AB9227}" destId="{C66ED404-07EA-47BD-8127-5D32D6821828}" srcOrd="0" destOrd="0" presId="urn:microsoft.com/office/officeart/2005/8/layout/vList3#1"/>
    <dgm:cxn modelId="{11C77558-2025-4EA1-A430-04297B2E49D0}" type="presOf" srcId="{53EC9A98-5B84-4348-9D2B-75F5D80EA5DE}" destId="{219D3F4C-100B-4961-B117-ACFAE27F9E80}" srcOrd="0" destOrd="0" presId="urn:microsoft.com/office/officeart/2005/8/layout/vList3#1"/>
    <dgm:cxn modelId="{E6C39ABA-0141-42EF-A417-B17A8FC10816}" type="presParOf" srcId="{FCC3E1FA-1858-44E4-A8EC-CF25AD977A7A}" destId="{93D2BFA0-9472-45E1-8D1C-FE545467854C}" srcOrd="0" destOrd="0" presId="urn:microsoft.com/office/officeart/2005/8/layout/vList3#1"/>
    <dgm:cxn modelId="{58A7BF04-4E53-426C-A68C-2B5FA4D04A11}" type="presParOf" srcId="{93D2BFA0-9472-45E1-8D1C-FE545467854C}" destId="{178B8C35-13E5-48EE-BAB6-518FDFB39CB4}" srcOrd="0" destOrd="0" presId="urn:microsoft.com/office/officeart/2005/8/layout/vList3#1"/>
    <dgm:cxn modelId="{F2DDFD4A-7654-45C6-99C6-58B6C74B1397}" type="presParOf" srcId="{93D2BFA0-9472-45E1-8D1C-FE545467854C}" destId="{C66ED404-07EA-47BD-8127-5D32D6821828}" srcOrd="1" destOrd="0" presId="urn:microsoft.com/office/officeart/2005/8/layout/vList3#1"/>
    <dgm:cxn modelId="{9E0E9F3F-66AE-4152-9A6E-E3A7E93B4F28}" type="presParOf" srcId="{FCC3E1FA-1858-44E4-A8EC-CF25AD977A7A}" destId="{0876D587-E514-4CF7-B95E-A5AA98BCA295}" srcOrd="1" destOrd="0" presId="urn:microsoft.com/office/officeart/2005/8/layout/vList3#1"/>
    <dgm:cxn modelId="{A8C090F9-4D8E-4810-AB63-4A31706E65D3}" type="presParOf" srcId="{FCC3E1FA-1858-44E4-A8EC-CF25AD977A7A}" destId="{42136BBC-E2F1-46AE-B0E0-12F5D8A6E8E0}" srcOrd="2" destOrd="0" presId="urn:microsoft.com/office/officeart/2005/8/layout/vList3#1"/>
    <dgm:cxn modelId="{29D0A432-2570-4A4F-9645-F8C7C5426E3F}" type="presParOf" srcId="{42136BBC-E2F1-46AE-B0E0-12F5D8A6E8E0}" destId="{81FF9B09-4530-44D6-994C-4ED0EDB94249}" srcOrd="0" destOrd="0" presId="urn:microsoft.com/office/officeart/2005/8/layout/vList3#1"/>
    <dgm:cxn modelId="{DBC98426-DA90-4B5A-81F7-484533DDD8A2}" type="presParOf" srcId="{42136BBC-E2F1-46AE-B0E0-12F5D8A6E8E0}" destId="{42F64564-B1DA-4901-93F6-F3C63AB42673}" srcOrd="1" destOrd="0" presId="urn:microsoft.com/office/officeart/2005/8/layout/vList3#1"/>
    <dgm:cxn modelId="{7812873E-C3CB-4005-A2B8-2B5779862736}" type="presParOf" srcId="{FCC3E1FA-1858-44E4-A8EC-CF25AD977A7A}" destId="{1C3C6373-3E51-4931-A381-01DF194B1C55}" srcOrd="3" destOrd="0" presId="urn:microsoft.com/office/officeart/2005/8/layout/vList3#1"/>
    <dgm:cxn modelId="{BDC4C72E-6A11-4951-AA4E-F986EFF722CA}" type="presParOf" srcId="{FCC3E1FA-1858-44E4-A8EC-CF25AD977A7A}" destId="{92E0B8C8-419C-4C16-BBF9-D2007EE6A245}" srcOrd="4" destOrd="0" presId="urn:microsoft.com/office/officeart/2005/8/layout/vList3#1"/>
    <dgm:cxn modelId="{5163D221-AA97-4437-BEA5-3605D0C38D5C}" type="presParOf" srcId="{92E0B8C8-419C-4C16-BBF9-D2007EE6A245}" destId="{598766F6-02BE-4072-B44F-FF5AB049E887}" srcOrd="0" destOrd="0" presId="urn:microsoft.com/office/officeart/2005/8/layout/vList3#1"/>
    <dgm:cxn modelId="{368E8BBD-A13A-4023-8780-B9659EEB7AAB}" type="presParOf" srcId="{92E0B8C8-419C-4C16-BBF9-D2007EE6A245}" destId="{219D3F4C-100B-4961-B117-ACFAE27F9E8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ED404-07EA-47BD-8127-5D32D6821828}">
      <dsp:nvSpPr>
        <dsp:cNvPr id="0" name=""/>
        <dsp:cNvSpPr/>
      </dsp:nvSpPr>
      <dsp:spPr>
        <a:xfrm rot="10800000">
          <a:off x="1845761" y="584"/>
          <a:ext cx="5650467" cy="16900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28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>
              <a:solidFill>
                <a:srgbClr val="C00000"/>
              </a:solidFill>
            </a:rPr>
            <a:t>мера стоимости</a:t>
          </a:r>
          <a:endParaRPr lang="ru-RU" sz="3500" kern="1200">
            <a:solidFill>
              <a:srgbClr val="C00000"/>
            </a:solidFill>
          </a:endParaRPr>
        </a:p>
      </dsp:txBody>
      <dsp:txXfrm rot="10800000">
        <a:off x="1845761" y="584"/>
        <a:ext cx="5650467" cy="1690095"/>
      </dsp:txXfrm>
    </dsp:sp>
    <dsp:sp modelId="{178B8C35-13E5-48EE-BAB6-518FDFB39CB4}">
      <dsp:nvSpPr>
        <dsp:cNvPr id="0" name=""/>
        <dsp:cNvSpPr/>
      </dsp:nvSpPr>
      <dsp:spPr>
        <a:xfrm>
          <a:off x="1000714" y="584"/>
          <a:ext cx="1690095" cy="16900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64564-B1DA-4901-93F6-F3C63AB42673}">
      <dsp:nvSpPr>
        <dsp:cNvPr id="0" name=""/>
        <dsp:cNvSpPr/>
      </dsp:nvSpPr>
      <dsp:spPr>
        <a:xfrm rot="10800000">
          <a:off x="1845761" y="2195185"/>
          <a:ext cx="5650467" cy="16900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28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>
              <a:solidFill>
                <a:srgbClr val="C00000"/>
              </a:solidFill>
            </a:rPr>
            <a:t>средства обмена на товары или услуги</a:t>
          </a:r>
          <a:endParaRPr lang="ru-RU" sz="3500" kern="1200">
            <a:solidFill>
              <a:srgbClr val="C00000"/>
            </a:solidFill>
          </a:endParaRPr>
        </a:p>
      </dsp:txBody>
      <dsp:txXfrm rot="10800000">
        <a:off x="1845761" y="2195185"/>
        <a:ext cx="5650467" cy="1690095"/>
      </dsp:txXfrm>
    </dsp:sp>
    <dsp:sp modelId="{81FF9B09-4530-44D6-994C-4ED0EDB94249}">
      <dsp:nvSpPr>
        <dsp:cNvPr id="0" name=""/>
        <dsp:cNvSpPr/>
      </dsp:nvSpPr>
      <dsp:spPr>
        <a:xfrm>
          <a:off x="1000714" y="2195185"/>
          <a:ext cx="1690095" cy="169009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3F4C-100B-4961-B117-ACFAE27F9E80}">
      <dsp:nvSpPr>
        <dsp:cNvPr id="0" name=""/>
        <dsp:cNvSpPr/>
      </dsp:nvSpPr>
      <dsp:spPr>
        <a:xfrm rot="10800000">
          <a:off x="1864729" y="4576221"/>
          <a:ext cx="5650467" cy="169009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5285" tIns="133350" rIns="24892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i="1" kern="1200">
              <a:solidFill>
                <a:srgbClr val="C00000"/>
              </a:solidFill>
            </a:rPr>
            <a:t>средства накопления</a:t>
          </a:r>
          <a:endParaRPr lang="ru-RU" sz="3500" kern="1200">
            <a:solidFill>
              <a:srgbClr val="C00000"/>
            </a:solidFill>
          </a:endParaRPr>
        </a:p>
      </dsp:txBody>
      <dsp:txXfrm rot="10800000">
        <a:off x="1864729" y="4576221"/>
        <a:ext cx="5650467" cy="1690095"/>
      </dsp:txXfrm>
    </dsp:sp>
    <dsp:sp modelId="{598766F6-02BE-4072-B44F-FF5AB049E887}">
      <dsp:nvSpPr>
        <dsp:cNvPr id="0" name=""/>
        <dsp:cNvSpPr/>
      </dsp:nvSpPr>
      <dsp:spPr>
        <a:xfrm>
          <a:off x="981747" y="4389787"/>
          <a:ext cx="1765963" cy="20629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ED404-07EA-47BD-8127-5D32D6821828}">
      <dsp:nvSpPr>
        <dsp:cNvPr id="0" name=""/>
        <dsp:cNvSpPr/>
      </dsp:nvSpPr>
      <dsp:spPr>
        <a:xfrm rot="10800000">
          <a:off x="1273755" y="1002"/>
          <a:ext cx="4166022" cy="897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8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solidFill>
                <a:srgbClr val="C00000"/>
              </a:solidFill>
            </a:rPr>
            <a:t>мера стоимости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1273755" y="1002"/>
        <a:ext cx="4166022" cy="897674"/>
      </dsp:txXfrm>
    </dsp:sp>
    <dsp:sp modelId="{178B8C35-13E5-48EE-BAB6-518FDFB39CB4}">
      <dsp:nvSpPr>
        <dsp:cNvPr id="0" name=""/>
        <dsp:cNvSpPr/>
      </dsp:nvSpPr>
      <dsp:spPr>
        <a:xfrm>
          <a:off x="824917" y="1002"/>
          <a:ext cx="897674" cy="8976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64564-B1DA-4901-93F6-F3C63AB42673}">
      <dsp:nvSpPr>
        <dsp:cNvPr id="0" name=""/>
        <dsp:cNvSpPr/>
      </dsp:nvSpPr>
      <dsp:spPr>
        <a:xfrm rot="10800000">
          <a:off x="1273755" y="1166640"/>
          <a:ext cx="4166022" cy="897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8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solidFill>
                <a:srgbClr val="C00000"/>
              </a:solidFill>
            </a:rPr>
            <a:t>средства обмена на товары или услуги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1273755" y="1166640"/>
        <a:ext cx="4166022" cy="897674"/>
      </dsp:txXfrm>
    </dsp:sp>
    <dsp:sp modelId="{81FF9B09-4530-44D6-994C-4ED0EDB94249}">
      <dsp:nvSpPr>
        <dsp:cNvPr id="0" name=""/>
        <dsp:cNvSpPr/>
      </dsp:nvSpPr>
      <dsp:spPr>
        <a:xfrm>
          <a:off x="824917" y="1166640"/>
          <a:ext cx="897674" cy="8976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3F4C-100B-4961-B117-ACFAE27F9E80}">
      <dsp:nvSpPr>
        <dsp:cNvPr id="0" name=""/>
        <dsp:cNvSpPr/>
      </dsp:nvSpPr>
      <dsp:spPr>
        <a:xfrm rot="10800000">
          <a:off x="1283829" y="2431299"/>
          <a:ext cx="4166022" cy="897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8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solidFill>
                <a:srgbClr val="C00000"/>
              </a:solidFill>
            </a:rPr>
            <a:t>средства накопления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1283829" y="2431299"/>
        <a:ext cx="4166022" cy="897674"/>
      </dsp:txXfrm>
    </dsp:sp>
    <dsp:sp modelId="{598766F6-02BE-4072-B44F-FF5AB049E887}">
      <dsp:nvSpPr>
        <dsp:cNvPr id="0" name=""/>
        <dsp:cNvSpPr/>
      </dsp:nvSpPr>
      <dsp:spPr>
        <a:xfrm>
          <a:off x="814843" y="2332277"/>
          <a:ext cx="937971" cy="10957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ED404-07EA-47BD-8127-5D32D6821828}">
      <dsp:nvSpPr>
        <dsp:cNvPr id="0" name=""/>
        <dsp:cNvSpPr/>
      </dsp:nvSpPr>
      <dsp:spPr>
        <a:xfrm rot="10800000">
          <a:off x="1101271" y="1002"/>
          <a:ext cx="3687169" cy="690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3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C00000"/>
              </a:solidFill>
            </a:rPr>
            <a:t>мера стоимости</a:t>
          </a:r>
          <a:endParaRPr lang="ru-RU" sz="2000" kern="1200" dirty="0">
            <a:solidFill>
              <a:srgbClr val="C00000"/>
            </a:solidFill>
          </a:endParaRPr>
        </a:p>
      </dsp:txBody>
      <dsp:txXfrm rot="10800000">
        <a:off x="1101271" y="1002"/>
        <a:ext cx="3687169" cy="690193"/>
      </dsp:txXfrm>
    </dsp:sp>
    <dsp:sp modelId="{178B8C35-13E5-48EE-BAB6-518FDFB39CB4}">
      <dsp:nvSpPr>
        <dsp:cNvPr id="0" name=""/>
        <dsp:cNvSpPr/>
      </dsp:nvSpPr>
      <dsp:spPr>
        <a:xfrm>
          <a:off x="756174" y="1002"/>
          <a:ext cx="690193" cy="6901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64564-B1DA-4901-93F6-F3C63AB42673}">
      <dsp:nvSpPr>
        <dsp:cNvPr id="0" name=""/>
        <dsp:cNvSpPr/>
      </dsp:nvSpPr>
      <dsp:spPr>
        <a:xfrm rot="10800000">
          <a:off x="1101271" y="897223"/>
          <a:ext cx="3687169" cy="690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3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C00000"/>
              </a:solidFill>
            </a:rPr>
            <a:t>средства обмена на товары или услуги</a:t>
          </a:r>
          <a:endParaRPr lang="ru-RU" sz="2000" kern="1200" dirty="0">
            <a:solidFill>
              <a:srgbClr val="C00000"/>
            </a:solidFill>
          </a:endParaRPr>
        </a:p>
      </dsp:txBody>
      <dsp:txXfrm rot="10800000">
        <a:off x="1101271" y="897223"/>
        <a:ext cx="3687169" cy="690193"/>
      </dsp:txXfrm>
    </dsp:sp>
    <dsp:sp modelId="{81FF9B09-4530-44D6-994C-4ED0EDB94249}">
      <dsp:nvSpPr>
        <dsp:cNvPr id="0" name=""/>
        <dsp:cNvSpPr/>
      </dsp:nvSpPr>
      <dsp:spPr>
        <a:xfrm>
          <a:off x="756174" y="897223"/>
          <a:ext cx="690193" cy="69019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3F4C-100B-4961-B117-ACFAE27F9E80}">
      <dsp:nvSpPr>
        <dsp:cNvPr id="0" name=""/>
        <dsp:cNvSpPr/>
      </dsp:nvSpPr>
      <dsp:spPr>
        <a:xfrm rot="10800000">
          <a:off x="1109017" y="1869580"/>
          <a:ext cx="3687169" cy="6901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35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>
              <a:solidFill>
                <a:srgbClr val="C00000"/>
              </a:solidFill>
            </a:rPr>
            <a:t>средства накопления</a:t>
          </a:r>
          <a:endParaRPr lang="ru-RU" sz="2000" kern="1200" dirty="0">
            <a:solidFill>
              <a:srgbClr val="C00000"/>
            </a:solidFill>
          </a:endParaRPr>
        </a:p>
      </dsp:txBody>
      <dsp:txXfrm rot="10800000">
        <a:off x="1109017" y="1869580"/>
        <a:ext cx="3687169" cy="690193"/>
      </dsp:txXfrm>
    </dsp:sp>
    <dsp:sp modelId="{598766F6-02BE-4072-B44F-FF5AB049E887}">
      <dsp:nvSpPr>
        <dsp:cNvPr id="0" name=""/>
        <dsp:cNvSpPr/>
      </dsp:nvSpPr>
      <dsp:spPr>
        <a:xfrm>
          <a:off x="748429" y="1793445"/>
          <a:ext cx="721176" cy="8424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6ED404-07EA-47BD-8127-5D32D6821828}">
      <dsp:nvSpPr>
        <dsp:cNvPr id="0" name=""/>
        <dsp:cNvSpPr/>
      </dsp:nvSpPr>
      <dsp:spPr>
        <a:xfrm rot="10800000">
          <a:off x="1273755" y="1002"/>
          <a:ext cx="4166022" cy="897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8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solidFill>
                <a:srgbClr val="C00000"/>
              </a:solidFill>
            </a:rPr>
            <a:t>мера стоимости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1273755" y="1002"/>
        <a:ext cx="4166022" cy="897674"/>
      </dsp:txXfrm>
    </dsp:sp>
    <dsp:sp modelId="{178B8C35-13E5-48EE-BAB6-518FDFB39CB4}">
      <dsp:nvSpPr>
        <dsp:cNvPr id="0" name=""/>
        <dsp:cNvSpPr/>
      </dsp:nvSpPr>
      <dsp:spPr>
        <a:xfrm>
          <a:off x="824917" y="1002"/>
          <a:ext cx="897674" cy="8976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64564-B1DA-4901-93F6-F3C63AB42673}">
      <dsp:nvSpPr>
        <dsp:cNvPr id="0" name=""/>
        <dsp:cNvSpPr/>
      </dsp:nvSpPr>
      <dsp:spPr>
        <a:xfrm rot="10800000">
          <a:off x="1273755" y="1166640"/>
          <a:ext cx="4166022" cy="897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8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solidFill>
                <a:srgbClr val="C00000"/>
              </a:solidFill>
            </a:rPr>
            <a:t>средства обмена на товары или услуги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1273755" y="1166640"/>
        <a:ext cx="4166022" cy="897674"/>
      </dsp:txXfrm>
    </dsp:sp>
    <dsp:sp modelId="{81FF9B09-4530-44D6-994C-4ED0EDB94249}">
      <dsp:nvSpPr>
        <dsp:cNvPr id="0" name=""/>
        <dsp:cNvSpPr/>
      </dsp:nvSpPr>
      <dsp:spPr>
        <a:xfrm>
          <a:off x="824917" y="1166640"/>
          <a:ext cx="897674" cy="89767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3F4C-100B-4961-B117-ACFAE27F9E80}">
      <dsp:nvSpPr>
        <dsp:cNvPr id="0" name=""/>
        <dsp:cNvSpPr/>
      </dsp:nvSpPr>
      <dsp:spPr>
        <a:xfrm rot="10800000">
          <a:off x="1283829" y="2431299"/>
          <a:ext cx="4166022" cy="89767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5850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>
              <a:solidFill>
                <a:srgbClr val="C00000"/>
              </a:solidFill>
            </a:rPr>
            <a:t>средства накопления</a:t>
          </a:r>
          <a:endParaRPr lang="ru-RU" sz="2500" kern="1200" dirty="0">
            <a:solidFill>
              <a:srgbClr val="C00000"/>
            </a:solidFill>
          </a:endParaRPr>
        </a:p>
      </dsp:txBody>
      <dsp:txXfrm rot="10800000">
        <a:off x="1283829" y="2431299"/>
        <a:ext cx="4166022" cy="897674"/>
      </dsp:txXfrm>
    </dsp:sp>
    <dsp:sp modelId="{598766F6-02BE-4072-B44F-FF5AB049E887}">
      <dsp:nvSpPr>
        <dsp:cNvPr id="0" name=""/>
        <dsp:cNvSpPr/>
      </dsp:nvSpPr>
      <dsp:spPr>
        <a:xfrm>
          <a:off x="814843" y="2332277"/>
          <a:ext cx="937971" cy="109571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ars.ru/student/marketing/tovary-i-uslugi.html" TargetMode="External"/><Relationship Id="rId2" Type="http://schemas.openxmlformats.org/officeDocument/2006/relationships/hyperlink" Target="http://www.grandars.ru/college/biznes/tovar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вопро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635625"/>
            <a:ext cx="8458200" cy="1222375"/>
          </a:xfrm>
        </p:spPr>
        <p:txBody>
          <a:bodyPr>
            <a:noAutofit/>
          </a:bodyPr>
          <a:lstStyle/>
          <a:p>
            <a:r>
              <a:rPr lang="ru-RU" sz="2000" u="sng" cap="none" dirty="0" smtClean="0"/>
              <a:t>Цель:</a:t>
            </a:r>
            <a:r>
              <a:rPr lang="ru-RU" sz="2000" cap="none" dirty="0" smtClean="0"/>
              <a:t> развитие  интереса к изучению вопросов финансовой грамотности, формирование понимания рационального поведения в мире финансов.</a:t>
            </a:r>
            <a:br>
              <a:rPr lang="ru-RU" sz="2000" cap="none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492896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sz="6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изображено на сторублёвой купюре?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100 руб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248" y="836712"/>
            <a:ext cx="6768752" cy="2910563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100 руб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1"/>
            <a:ext cx="7115018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Цена</a:t>
            </a:r>
            <a:r>
              <a:rPr lang="ru-RU" dirty="0" smtClean="0"/>
              <a:t> — это денежное выражение стоимо­сти товара.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Цена</a:t>
            </a:r>
            <a:r>
              <a:rPr lang="ru-RU" dirty="0" smtClean="0"/>
              <a:t> - это количество денег (товаров, услуг), за которые продавец согласен продать, а покупатель согласен купить единицу </a:t>
            </a:r>
            <a:r>
              <a:rPr lang="ru-RU" u="sng" dirty="0" smtClean="0">
                <a:hlinkClick r:id="rId2" tooltip="Товар"/>
              </a:rPr>
              <a:t>товара</a:t>
            </a:r>
            <a:r>
              <a:rPr lang="ru-RU" dirty="0" smtClean="0"/>
              <a:t> или </a:t>
            </a:r>
            <a:r>
              <a:rPr lang="ru-RU" u="sng" dirty="0" smtClean="0">
                <a:hlinkClick r:id="rId3" tooltip="Услуга"/>
              </a:rPr>
              <a:t>услуги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1340768"/>
          <a:ext cx="8136904" cy="4680520"/>
        </p:xfrm>
        <a:graphic>
          <a:graphicData uri="http://schemas.openxmlformats.org/drawingml/2006/table">
            <a:tbl>
              <a:tblPr/>
              <a:tblGrid>
                <a:gridCol w="4068452"/>
                <a:gridCol w="4068452"/>
              </a:tblGrid>
              <a:tr h="92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лекарство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Знание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счастье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Мороженое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велосипед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Любовь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3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дружба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>
                          <a:latin typeface="Times New Roman"/>
                          <a:ea typeface="Calibri"/>
                          <a:cs typeface="Times New Roman"/>
                        </a:rPr>
                        <a:t>Телефон</a:t>
                      </a:r>
                      <a:endParaRPr lang="ru-RU" sz="3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книга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>
                          <a:latin typeface="Times New Roman"/>
                          <a:ea typeface="Calibri"/>
                          <a:cs typeface="Times New Roman"/>
                        </a:rPr>
                        <a:t>Здоровье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Ценности</a:t>
            </a:r>
            <a:r>
              <a:rPr lang="ru-RU" dirty="0" smtClean="0"/>
              <a:t> – это те явления и предметы, которые наиболее важны для человека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Они </a:t>
            </a:r>
            <a:r>
              <a:rPr lang="ru-RU" dirty="0" smtClean="0"/>
              <a:t>могут быть материальными и духовными. 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ц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7294104" cy="2917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духовные и материальные ц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и по запросу общечеловеческие ценн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404664"/>
          <a:ext cx="8496944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48680"/>
            <a:ext cx="8686800" cy="5976664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Задача 1.</a:t>
            </a:r>
            <a:r>
              <a:rPr lang="ru-RU" b="1" i="1" dirty="0" smtClean="0"/>
              <a:t> </a:t>
            </a:r>
            <a:r>
              <a:rPr lang="ru-RU" i="1" dirty="0" smtClean="0"/>
              <a:t>Божья Коровка, прилетев в магазин, купила 50 граммов меда и заплатила за это 5маковых зернышек. Продавец Шмель сдал сдачу – 2 лепестка розы. Какую функцию выполняют деньги в данном случае?</a:t>
            </a:r>
            <a:r>
              <a:rPr lang="ru-RU" b="1" i="1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627784" y="3429000"/>
          <a:ext cx="626469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86800" cy="4525963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Задача 2.</a:t>
            </a:r>
            <a:r>
              <a:rPr lang="ru-RU" b="1" i="1" dirty="0" smtClean="0"/>
              <a:t> </a:t>
            </a:r>
            <a:r>
              <a:rPr lang="ru-RU" i="1" dirty="0" smtClean="0"/>
              <a:t>Бурундук решил себе к зиме шапку купить. Нанялся он к Лисе в работники дом строить. Когда дом построил и получил деньги, не стал их тратить, а спрятал их в свой сундучок. Так же он поступил и после того, как построил Зайцу новый сарайчик. Какую функцию здесь выполняют деньги?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907704" y="4077072"/>
          <a:ext cx="5544616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u="sng" dirty="0" smtClean="0"/>
              <a:t>Задача 3.</a:t>
            </a:r>
            <a:r>
              <a:rPr lang="ru-RU" b="1" i="1" dirty="0" smtClean="0"/>
              <a:t> </a:t>
            </a:r>
            <a:r>
              <a:rPr lang="ru-RU" i="1" dirty="0" smtClean="0"/>
              <a:t>Цена фотоаппарата – 2500 рублей. Цена телефона – 1000 рублей.  Какую функцию выполняют деньги в данном случае?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627784" y="3429000"/>
          <a:ext cx="6264696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2800" i="1" cap="none" dirty="0" smtClean="0"/>
              <a:t>Разминка </a:t>
            </a:r>
            <a:endParaRPr lang="ru-RU" sz="2800" i="1" cap="none" dirty="0"/>
          </a:p>
        </p:txBody>
      </p:sp>
      <p:pic>
        <p:nvPicPr>
          <p:cNvPr id="4" name="Рисунок 3" descr="http://motor-park.ru/wp-content/uploads/2011/04/11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2952328" cy="281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upload.wikimedia.org/wikipedia/commons/thumb/5/5c/Comma.png/200px-Comma.png"/>
          <p:cNvPicPr/>
          <p:nvPr/>
        </p:nvPicPr>
        <p:blipFill>
          <a:blip r:embed="rId3" cstate="print"/>
          <a:srcRect l="37989" t="65272" r="39106" b="6695"/>
          <a:stretch>
            <a:fillRect/>
          </a:stretch>
        </p:blipFill>
        <p:spPr bwMode="auto">
          <a:xfrm>
            <a:off x="2987824" y="1196752"/>
            <a:ext cx="5760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upload.wikimedia.org/wikipedia/commons/thumb/5/5c/Comma.png/200px-Comma.png"/>
          <p:cNvPicPr/>
          <p:nvPr/>
        </p:nvPicPr>
        <p:blipFill>
          <a:blip r:embed="rId3" cstate="print"/>
          <a:srcRect l="37989" t="65272" r="39106" b="6695"/>
          <a:stretch>
            <a:fillRect/>
          </a:stretch>
        </p:blipFill>
        <p:spPr bwMode="auto">
          <a:xfrm>
            <a:off x="3491880" y="1196752"/>
            <a:ext cx="5760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1.liveinternet.ru/images/attach/c/4/80/662/80662009_11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908720"/>
            <a:ext cx="2123540" cy="362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220072" y="1412776"/>
            <a:ext cx="144016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л=н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Рисунок 8" descr="http://img.nn2.ru/gallery221x167/0/userfiles/data/ufiles/2016-01/83/00/5e/56926b2cd5769_figura_sad._grib_borovik_krasnyy_malenkiy_13kh11_sm_art.12527-22029.png"/>
          <p:cNvPicPr/>
          <p:nvPr/>
        </p:nvPicPr>
        <p:blipFill>
          <a:blip r:embed="rId5" cstate="print"/>
          <a:srcRect l="15657" r="15151"/>
          <a:stretch>
            <a:fillRect/>
          </a:stretch>
        </p:blipFill>
        <p:spPr bwMode="auto">
          <a:xfrm>
            <a:off x="5940152" y="2708920"/>
            <a:ext cx="1440160" cy="158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7452320" y="2420888"/>
            <a:ext cx="1008112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1,3</a:t>
            </a:r>
            <a:endParaRPr lang="ru-RU" sz="3600" kern="10" spc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5696" y="5589240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 «Деньги»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649560"/>
          </a:xfrm>
        </p:spPr>
        <p:txBody>
          <a:bodyPr/>
          <a:lstStyle/>
          <a:p>
            <a:pPr algn="ctr"/>
            <a:r>
              <a:rPr lang="ru-RU" dirty="0" err="1" smtClean="0"/>
              <a:t>Синквейн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и по запросу правила синквейна"/>
          <p:cNvPicPr>
            <a:picLocks noChangeAspect="1" noChangeArrowheads="1"/>
          </p:cNvPicPr>
          <p:nvPr/>
        </p:nvPicPr>
        <p:blipFill>
          <a:blip r:embed="rId2" cstate="print"/>
          <a:srcRect l="3721" t="3721" r="4180" b="16894"/>
          <a:stretch>
            <a:fillRect/>
          </a:stretch>
        </p:blipFill>
        <p:spPr bwMode="auto">
          <a:xfrm>
            <a:off x="1" y="946728"/>
            <a:ext cx="9144000" cy="5911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Картинки по запросу синквейн деньги"/>
          <p:cNvPicPr>
            <a:picLocks noChangeAspect="1" noChangeArrowheads="1"/>
          </p:cNvPicPr>
          <p:nvPr/>
        </p:nvPicPr>
        <p:blipFill>
          <a:blip r:embed="rId2" cstate="print"/>
          <a:srcRect l="5906" t="12600" r="4320" b="16526"/>
          <a:stretch>
            <a:fillRect/>
          </a:stretch>
        </p:blipFill>
        <p:spPr bwMode="auto">
          <a:xfrm>
            <a:off x="0" y="836712"/>
            <a:ext cx="9144000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496944" cy="6485604"/>
        </p:xfrm>
        <a:graphic>
          <a:graphicData uri="http://schemas.openxmlformats.org/drawingml/2006/table">
            <a:tbl>
              <a:tblPr/>
              <a:tblGrid>
                <a:gridCol w="4184209"/>
                <a:gridCol w="4312735"/>
              </a:tblGrid>
              <a:tr h="70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дорог подарок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E0E0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проживёт семейка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все то золото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E0E0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 легко деньги прожить.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Не с деньгами жить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что блестит.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E0E0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 долго спит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да без них плохо.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E0E0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Копейка к копейке 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а с добрыми людьми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E0E0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Нелегко деньги нажить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кто деньги бережёт.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Деньги – склока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E0E0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тот денег не скопит.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8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Тот без нужды живёт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дорога любовь.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Картинки по запросу спасибо за внимание ден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</a:p>
          <a:p>
            <a:r>
              <a:rPr lang="ru-RU" dirty="0" smtClean="0"/>
              <a:t>1. Что такое «деньги»?</a:t>
            </a:r>
          </a:p>
          <a:p>
            <a:r>
              <a:rPr lang="ru-RU" dirty="0" smtClean="0"/>
              <a:t>2. Откуда появились деньги?</a:t>
            </a:r>
          </a:p>
          <a:p>
            <a:r>
              <a:rPr lang="ru-RU" dirty="0" smtClean="0"/>
              <a:t>3.В чем отличие понятий «цена» и «ценность»?</a:t>
            </a:r>
          </a:p>
          <a:p>
            <a:r>
              <a:rPr lang="ru-RU" dirty="0" smtClean="0"/>
              <a:t>4. Зачем нужны деньги?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Что же такое </a:t>
            </a:r>
            <a:r>
              <a:rPr lang="ru-RU" sz="4400" b="1" dirty="0" smtClean="0"/>
              <a:t>«деньги»?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24944"/>
            <a:ext cx="8686800" cy="344321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b="1" dirty="0" smtClean="0"/>
              <a:t>Деньги </a:t>
            </a:r>
            <a:r>
              <a:rPr lang="ru-RU" dirty="0" smtClean="0"/>
              <a:t>– все, что принимается в уплату за товары и услуги, служат для соизмерения различных видов труда.</a:t>
            </a:r>
          </a:p>
          <a:p>
            <a:r>
              <a:rPr lang="ru-RU" b="1" dirty="0" smtClean="0"/>
              <a:t>Деньги</a:t>
            </a:r>
            <a:r>
              <a:rPr lang="ru-RU" dirty="0" smtClean="0"/>
              <a:t> - это металлические и бумажные знаки, являющиеся мерой стоимости при купле - продаже.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день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940" y="1052736"/>
            <a:ext cx="4109775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товарных денег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групповая раб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335173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79513" y="142949"/>
            <a:ext cx="8784976" cy="6698516"/>
            <a:chOff x="179513" y="142949"/>
            <a:chExt cx="8784976" cy="66985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13" y="260648"/>
              <a:ext cx="8784976" cy="6408711"/>
            </a:xfrm>
            <a:prstGeom prst="rect">
              <a:avLst/>
            </a:prstGeom>
            <a:ln w="5715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sp>
        <p:sp>
          <p:nvSpPr>
            <p:cNvPr id="7" name="Арка 6"/>
            <p:cNvSpPr/>
            <p:nvPr/>
          </p:nvSpPr>
          <p:spPr>
            <a:xfrm>
              <a:off x="1680688" y="758241"/>
              <a:ext cx="5609196" cy="5609196"/>
            </a:xfrm>
            <a:prstGeom prst="blockArc">
              <a:avLst>
                <a:gd name="adj1" fmla="val 14362853"/>
                <a:gd name="adj2" fmla="val 16288049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12272727"/>
                <a:gd name="adj2" fmla="val 14236364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10309091"/>
                <a:gd name="adj2" fmla="val 12272727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Арка 9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8345455"/>
                <a:gd name="adj2" fmla="val 10309091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Арка 10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6381818"/>
                <a:gd name="adj2" fmla="val 8345455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Арка 11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4418182"/>
                <a:gd name="adj2" fmla="val 6381818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Арка 12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2454545"/>
                <a:gd name="adj2" fmla="val 4418182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Арка 13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490909"/>
                <a:gd name="adj2" fmla="val 2454545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Арка 14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20127273"/>
                <a:gd name="adj2" fmla="val 490909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Арка 15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18163636"/>
                <a:gd name="adj2" fmla="val 20127273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Арка 16"/>
            <p:cNvSpPr/>
            <p:nvPr/>
          </p:nvSpPr>
          <p:spPr>
            <a:xfrm>
              <a:off x="1852544" y="757309"/>
              <a:ext cx="5609196" cy="5609196"/>
            </a:xfrm>
            <a:prstGeom prst="blockArc">
              <a:avLst>
                <a:gd name="adj1" fmla="val 16074678"/>
                <a:gd name="adj2" fmla="val 18039416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2944401" y="2455491"/>
              <a:ext cx="3255199" cy="2107694"/>
            </a:xfrm>
            <a:custGeom>
              <a:avLst/>
              <a:gdLst>
                <a:gd name="connsiteX0" fmla="*/ 0 w 3255199"/>
                <a:gd name="connsiteY0" fmla="*/ 1053847 h 2107694"/>
                <a:gd name="connsiteX1" fmla="*/ 742995 w 3255199"/>
                <a:gd name="connsiteY1" fmla="*/ 169242 h 2107694"/>
                <a:gd name="connsiteX2" fmla="*/ 1627601 w 3255199"/>
                <a:gd name="connsiteY2" fmla="*/ 2 h 2107694"/>
                <a:gd name="connsiteX3" fmla="*/ 2512208 w 3255199"/>
                <a:gd name="connsiteY3" fmla="*/ 169243 h 2107694"/>
                <a:gd name="connsiteX4" fmla="*/ 3255200 w 3255199"/>
                <a:gd name="connsiteY4" fmla="*/ 1053851 h 2107694"/>
                <a:gd name="connsiteX5" fmla="*/ 2512206 w 3255199"/>
                <a:gd name="connsiteY5" fmla="*/ 1938458 h 2107694"/>
                <a:gd name="connsiteX6" fmla="*/ 1627599 w 3255199"/>
                <a:gd name="connsiteY6" fmla="*/ 2107698 h 2107694"/>
                <a:gd name="connsiteX7" fmla="*/ 742992 w 3255199"/>
                <a:gd name="connsiteY7" fmla="*/ 1938457 h 2107694"/>
                <a:gd name="connsiteX8" fmla="*/ -1 w 3255199"/>
                <a:gd name="connsiteY8" fmla="*/ 1053849 h 2107694"/>
                <a:gd name="connsiteX9" fmla="*/ 0 w 3255199"/>
                <a:gd name="connsiteY9" fmla="*/ 1053847 h 210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5199" h="2107694">
                  <a:moveTo>
                    <a:pt x="0" y="1053847"/>
                  </a:moveTo>
                  <a:cubicBezTo>
                    <a:pt x="1" y="696484"/>
                    <a:pt x="279705" y="363470"/>
                    <a:pt x="742995" y="169242"/>
                  </a:cubicBezTo>
                  <a:cubicBezTo>
                    <a:pt x="1006489" y="58776"/>
                    <a:pt x="1313697" y="2"/>
                    <a:pt x="1627601" y="2"/>
                  </a:cubicBezTo>
                  <a:cubicBezTo>
                    <a:pt x="1941506" y="2"/>
                    <a:pt x="2248714" y="58777"/>
                    <a:pt x="2512208" y="169243"/>
                  </a:cubicBezTo>
                  <a:cubicBezTo>
                    <a:pt x="2975498" y="363472"/>
                    <a:pt x="3255201" y="696487"/>
                    <a:pt x="3255200" y="1053851"/>
                  </a:cubicBezTo>
                  <a:cubicBezTo>
                    <a:pt x="3255200" y="1411215"/>
                    <a:pt x="2975496" y="1744229"/>
                    <a:pt x="2512206" y="1938458"/>
                  </a:cubicBezTo>
                  <a:cubicBezTo>
                    <a:pt x="2248712" y="2048924"/>
                    <a:pt x="1941504" y="2107699"/>
                    <a:pt x="1627599" y="2107698"/>
                  </a:cubicBezTo>
                  <a:cubicBezTo>
                    <a:pt x="1313694" y="2107698"/>
                    <a:pt x="1006486" y="2048924"/>
                    <a:pt x="742992" y="1938457"/>
                  </a:cubicBezTo>
                  <a:cubicBezTo>
                    <a:pt x="279702" y="1744228"/>
                    <a:pt x="-2" y="1411213"/>
                    <a:pt x="-1" y="1053849"/>
                  </a:cubicBezTo>
                  <a:cubicBezTo>
                    <a:pt x="-1" y="1053848"/>
                    <a:pt x="0" y="1053848"/>
                    <a:pt x="0" y="105384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033" tIns="328984" rIns="497033" bIns="32898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товарные деньги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904768" y="14294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417789" y="528166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439658" y="1707465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61731" y="325201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013502" y="4671443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700779" y="551507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102861" y="5491571"/>
              <a:ext cx="1377841" cy="1349894"/>
            </a:xfrm>
            <a:custGeom>
              <a:avLst/>
              <a:gdLst>
                <a:gd name="connsiteX0" fmla="*/ 0 w 1377841"/>
                <a:gd name="connsiteY0" fmla="*/ 674947 h 1349894"/>
                <a:gd name="connsiteX1" fmla="*/ 206797 w 1377841"/>
                <a:gd name="connsiteY1" fmla="*/ 192823 h 1349894"/>
                <a:gd name="connsiteX2" fmla="*/ 688922 w 1377841"/>
                <a:gd name="connsiteY2" fmla="*/ 1 h 1349894"/>
                <a:gd name="connsiteX3" fmla="*/ 1171046 w 1377841"/>
                <a:gd name="connsiteY3" fmla="*/ 192824 h 1349894"/>
                <a:gd name="connsiteX4" fmla="*/ 1377842 w 1377841"/>
                <a:gd name="connsiteY4" fmla="*/ 674949 h 1349894"/>
                <a:gd name="connsiteX5" fmla="*/ 1171045 w 1377841"/>
                <a:gd name="connsiteY5" fmla="*/ 1157073 h 1349894"/>
                <a:gd name="connsiteX6" fmla="*/ 688921 w 1377841"/>
                <a:gd name="connsiteY6" fmla="*/ 1349896 h 1349894"/>
                <a:gd name="connsiteX7" fmla="*/ 206797 w 1377841"/>
                <a:gd name="connsiteY7" fmla="*/ 1157073 h 1349894"/>
                <a:gd name="connsiteX8" fmla="*/ 1 w 1377841"/>
                <a:gd name="connsiteY8" fmla="*/ 674948 h 1349894"/>
                <a:gd name="connsiteX9" fmla="*/ 0 w 1377841"/>
                <a:gd name="connsiteY9" fmla="*/ 674947 h 1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841" h="1349894">
                  <a:moveTo>
                    <a:pt x="0" y="674947"/>
                  </a:moveTo>
                  <a:cubicBezTo>
                    <a:pt x="0" y="493542"/>
                    <a:pt x="74535" y="319774"/>
                    <a:pt x="206797" y="192823"/>
                  </a:cubicBezTo>
                  <a:cubicBezTo>
                    <a:pt x="335566" y="69226"/>
                    <a:pt x="508653" y="1"/>
                    <a:pt x="688922" y="1"/>
                  </a:cubicBezTo>
                  <a:cubicBezTo>
                    <a:pt x="869191" y="1"/>
                    <a:pt x="1042278" y="69227"/>
                    <a:pt x="1171046" y="192824"/>
                  </a:cubicBezTo>
                  <a:cubicBezTo>
                    <a:pt x="1303309" y="319776"/>
                    <a:pt x="1377842" y="493544"/>
                    <a:pt x="1377842" y="674949"/>
                  </a:cubicBezTo>
                  <a:cubicBezTo>
                    <a:pt x="1377842" y="856354"/>
                    <a:pt x="1303308" y="1030122"/>
                    <a:pt x="1171045" y="1157073"/>
                  </a:cubicBezTo>
                  <a:cubicBezTo>
                    <a:pt x="1042277" y="1280671"/>
                    <a:pt x="869189" y="1349896"/>
                    <a:pt x="688921" y="1349896"/>
                  </a:cubicBezTo>
                  <a:cubicBezTo>
                    <a:pt x="508652" y="1349896"/>
                    <a:pt x="335565" y="1280671"/>
                    <a:pt x="206797" y="1157073"/>
                  </a:cubicBezTo>
                  <a:cubicBezTo>
                    <a:pt x="74534" y="1030121"/>
                    <a:pt x="0" y="856353"/>
                    <a:pt x="1" y="674948"/>
                  </a:cubicBezTo>
                  <a:lnTo>
                    <a:pt x="0" y="6749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640" tIns="220547" rIns="224640" bIns="22054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827619" y="4671443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179390" y="325201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401463" y="1707465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05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423332" y="528166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/>
          <p:nvPr/>
        </p:nvGrpSpPr>
        <p:grpSpPr>
          <a:xfrm>
            <a:off x="179513" y="142949"/>
            <a:ext cx="8784976" cy="6698516"/>
            <a:chOff x="179513" y="142949"/>
            <a:chExt cx="8784976" cy="669851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79513" y="260648"/>
              <a:ext cx="8784976" cy="6408711"/>
            </a:xfrm>
            <a:prstGeom prst="rect">
              <a:avLst/>
            </a:prstGeom>
            <a:ln w="57150"/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sp>
        <p:sp>
          <p:nvSpPr>
            <p:cNvPr id="7" name="Арка 6"/>
            <p:cNvSpPr/>
            <p:nvPr/>
          </p:nvSpPr>
          <p:spPr>
            <a:xfrm>
              <a:off x="1680688" y="758241"/>
              <a:ext cx="5609196" cy="5609196"/>
            </a:xfrm>
            <a:prstGeom prst="blockArc">
              <a:avLst>
                <a:gd name="adj1" fmla="val 14362853"/>
                <a:gd name="adj2" fmla="val 16288049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12272727"/>
                <a:gd name="adj2" fmla="val 14236364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10309091"/>
                <a:gd name="adj2" fmla="val 12272727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Арка 9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8345455"/>
                <a:gd name="adj2" fmla="val 10309091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Арка 10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6381818"/>
                <a:gd name="adj2" fmla="val 8345455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Арка 11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4418182"/>
                <a:gd name="adj2" fmla="val 6381818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Арка 12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2454545"/>
                <a:gd name="adj2" fmla="val 4418182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Арка 13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490909"/>
                <a:gd name="adj2" fmla="val 2454545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Арка 14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20127273"/>
                <a:gd name="adj2" fmla="val 490909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Арка 15"/>
            <p:cNvSpPr/>
            <p:nvPr/>
          </p:nvSpPr>
          <p:spPr>
            <a:xfrm>
              <a:off x="1767402" y="704740"/>
              <a:ext cx="5609196" cy="5609196"/>
            </a:xfrm>
            <a:prstGeom prst="blockArc">
              <a:avLst>
                <a:gd name="adj1" fmla="val 18163636"/>
                <a:gd name="adj2" fmla="val 20127273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Арка 16"/>
            <p:cNvSpPr/>
            <p:nvPr/>
          </p:nvSpPr>
          <p:spPr>
            <a:xfrm>
              <a:off x="1852544" y="757309"/>
              <a:ext cx="5609196" cy="5609196"/>
            </a:xfrm>
            <a:prstGeom prst="blockArc">
              <a:avLst>
                <a:gd name="adj1" fmla="val 16074678"/>
                <a:gd name="adj2" fmla="val 18039416"/>
                <a:gd name="adj3" fmla="val 2513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2944401" y="2455491"/>
              <a:ext cx="3255199" cy="2107694"/>
            </a:xfrm>
            <a:custGeom>
              <a:avLst/>
              <a:gdLst>
                <a:gd name="connsiteX0" fmla="*/ 0 w 3255199"/>
                <a:gd name="connsiteY0" fmla="*/ 1053847 h 2107694"/>
                <a:gd name="connsiteX1" fmla="*/ 742995 w 3255199"/>
                <a:gd name="connsiteY1" fmla="*/ 169242 h 2107694"/>
                <a:gd name="connsiteX2" fmla="*/ 1627601 w 3255199"/>
                <a:gd name="connsiteY2" fmla="*/ 2 h 2107694"/>
                <a:gd name="connsiteX3" fmla="*/ 2512208 w 3255199"/>
                <a:gd name="connsiteY3" fmla="*/ 169243 h 2107694"/>
                <a:gd name="connsiteX4" fmla="*/ 3255200 w 3255199"/>
                <a:gd name="connsiteY4" fmla="*/ 1053851 h 2107694"/>
                <a:gd name="connsiteX5" fmla="*/ 2512206 w 3255199"/>
                <a:gd name="connsiteY5" fmla="*/ 1938458 h 2107694"/>
                <a:gd name="connsiteX6" fmla="*/ 1627599 w 3255199"/>
                <a:gd name="connsiteY6" fmla="*/ 2107698 h 2107694"/>
                <a:gd name="connsiteX7" fmla="*/ 742992 w 3255199"/>
                <a:gd name="connsiteY7" fmla="*/ 1938457 h 2107694"/>
                <a:gd name="connsiteX8" fmla="*/ -1 w 3255199"/>
                <a:gd name="connsiteY8" fmla="*/ 1053849 h 2107694"/>
                <a:gd name="connsiteX9" fmla="*/ 0 w 3255199"/>
                <a:gd name="connsiteY9" fmla="*/ 1053847 h 2107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55199" h="2107694">
                  <a:moveTo>
                    <a:pt x="0" y="1053847"/>
                  </a:moveTo>
                  <a:cubicBezTo>
                    <a:pt x="1" y="696484"/>
                    <a:pt x="279705" y="363470"/>
                    <a:pt x="742995" y="169242"/>
                  </a:cubicBezTo>
                  <a:cubicBezTo>
                    <a:pt x="1006489" y="58776"/>
                    <a:pt x="1313697" y="2"/>
                    <a:pt x="1627601" y="2"/>
                  </a:cubicBezTo>
                  <a:cubicBezTo>
                    <a:pt x="1941506" y="2"/>
                    <a:pt x="2248714" y="58777"/>
                    <a:pt x="2512208" y="169243"/>
                  </a:cubicBezTo>
                  <a:cubicBezTo>
                    <a:pt x="2975498" y="363472"/>
                    <a:pt x="3255201" y="696487"/>
                    <a:pt x="3255200" y="1053851"/>
                  </a:cubicBezTo>
                  <a:cubicBezTo>
                    <a:pt x="3255200" y="1411215"/>
                    <a:pt x="2975496" y="1744229"/>
                    <a:pt x="2512206" y="1938458"/>
                  </a:cubicBezTo>
                  <a:cubicBezTo>
                    <a:pt x="2248712" y="2048924"/>
                    <a:pt x="1941504" y="2107699"/>
                    <a:pt x="1627599" y="2107698"/>
                  </a:cubicBezTo>
                  <a:cubicBezTo>
                    <a:pt x="1313694" y="2107698"/>
                    <a:pt x="1006486" y="2048924"/>
                    <a:pt x="742992" y="1938457"/>
                  </a:cubicBezTo>
                  <a:cubicBezTo>
                    <a:pt x="279702" y="1744228"/>
                    <a:pt x="-2" y="1411213"/>
                    <a:pt x="-1" y="1053849"/>
                  </a:cubicBezTo>
                  <a:cubicBezTo>
                    <a:pt x="-1" y="1053848"/>
                    <a:pt x="0" y="1053848"/>
                    <a:pt x="0" y="105384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7033" tIns="328984" rIns="497033" bIns="32898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000" kern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товарные деньги</a:t>
              </a: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904768" y="14294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скот</a:t>
              </a:r>
            </a:p>
          </p:txBody>
        </p:sp>
        <p:sp>
          <p:nvSpPr>
            <p:cNvPr id="20" name="Полилиния 19"/>
            <p:cNvSpPr/>
            <p:nvPr/>
          </p:nvSpPr>
          <p:spPr>
            <a:xfrm>
              <a:off x="5417789" y="528166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феи</a:t>
              </a: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6439658" y="1707465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рыба</a:t>
              </a:r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6661731" y="325201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табак</a:t>
              </a: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6013502" y="4671443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шёлк</a:t>
              </a: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700779" y="551507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перья</a:t>
              </a: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3102861" y="5491571"/>
              <a:ext cx="1377841" cy="1349894"/>
            </a:xfrm>
            <a:custGeom>
              <a:avLst/>
              <a:gdLst>
                <a:gd name="connsiteX0" fmla="*/ 0 w 1377841"/>
                <a:gd name="connsiteY0" fmla="*/ 674947 h 1349894"/>
                <a:gd name="connsiteX1" fmla="*/ 206797 w 1377841"/>
                <a:gd name="connsiteY1" fmla="*/ 192823 h 1349894"/>
                <a:gd name="connsiteX2" fmla="*/ 688922 w 1377841"/>
                <a:gd name="connsiteY2" fmla="*/ 1 h 1349894"/>
                <a:gd name="connsiteX3" fmla="*/ 1171046 w 1377841"/>
                <a:gd name="connsiteY3" fmla="*/ 192824 h 1349894"/>
                <a:gd name="connsiteX4" fmla="*/ 1377842 w 1377841"/>
                <a:gd name="connsiteY4" fmla="*/ 674949 h 1349894"/>
                <a:gd name="connsiteX5" fmla="*/ 1171045 w 1377841"/>
                <a:gd name="connsiteY5" fmla="*/ 1157073 h 1349894"/>
                <a:gd name="connsiteX6" fmla="*/ 688921 w 1377841"/>
                <a:gd name="connsiteY6" fmla="*/ 1349896 h 1349894"/>
                <a:gd name="connsiteX7" fmla="*/ 206797 w 1377841"/>
                <a:gd name="connsiteY7" fmla="*/ 1157073 h 1349894"/>
                <a:gd name="connsiteX8" fmla="*/ 1 w 1377841"/>
                <a:gd name="connsiteY8" fmla="*/ 674948 h 1349894"/>
                <a:gd name="connsiteX9" fmla="*/ 0 w 1377841"/>
                <a:gd name="connsiteY9" fmla="*/ 674947 h 134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7841" h="1349894">
                  <a:moveTo>
                    <a:pt x="0" y="674947"/>
                  </a:moveTo>
                  <a:cubicBezTo>
                    <a:pt x="0" y="493542"/>
                    <a:pt x="74535" y="319774"/>
                    <a:pt x="206797" y="192823"/>
                  </a:cubicBezTo>
                  <a:cubicBezTo>
                    <a:pt x="335566" y="69226"/>
                    <a:pt x="508653" y="1"/>
                    <a:pt x="688922" y="1"/>
                  </a:cubicBezTo>
                  <a:cubicBezTo>
                    <a:pt x="869191" y="1"/>
                    <a:pt x="1042278" y="69227"/>
                    <a:pt x="1171046" y="192824"/>
                  </a:cubicBezTo>
                  <a:cubicBezTo>
                    <a:pt x="1303309" y="319776"/>
                    <a:pt x="1377842" y="493544"/>
                    <a:pt x="1377842" y="674949"/>
                  </a:cubicBezTo>
                  <a:cubicBezTo>
                    <a:pt x="1377842" y="856354"/>
                    <a:pt x="1303308" y="1030122"/>
                    <a:pt x="1171045" y="1157073"/>
                  </a:cubicBezTo>
                  <a:cubicBezTo>
                    <a:pt x="1042277" y="1280671"/>
                    <a:pt x="869189" y="1349896"/>
                    <a:pt x="688921" y="1349896"/>
                  </a:cubicBezTo>
                  <a:cubicBezTo>
                    <a:pt x="508652" y="1349896"/>
                    <a:pt x="335565" y="1280671"/>
                    <a:pt x="206797" y="1157073"/>
                  </a:cubicBezTo>
                  <a:cubicBezTo>
                    <a:pt x="74534" y="1030121"/>
                    <a:pt x="0" y="856353"/>
                    <a:pt x="1" y="674948"/>
                  </a:cubicBezTo>
                  <a:lnTo>
                    <a:pt x="0" y="67494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4640" tIns="220547" rIns="224640" bIns="22054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шкуры</a:t>
              </a:r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1827619" y="4671443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соль</a:t>
              </a: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1179390" y="3252019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какао</a:t>
              </a: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1401463" y="1707465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злаки</a:t>
              </a:r>
              <a:endParaRPr lang="ru-RU" sz="1050" kern="12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2423332" y="528166"/>
              <a:ext cx="1302879" cy="1302879"/>
            </a:xfrm>
            <a:custGeom>
              <a:avLst/>
              <a:gdLst>
                <a:gd name="connsiteX0" fmla="*/ 0 w 1302879"/>
                <a:gd name="connsiteY0" fmla="*/ 651440 h 1302879"/>
                <a:gd name="connsiteX1" fmla="*/ 190803 w 1302879"/>
                <a:gd name="connsiteY1" fmla="*/ 190802 h 1302879"/>
                <a:gd name="connsiteX2" fmla="*/ 651441 w 1302879"/>
                <a:gd name="connsiteY2" fmla="*/ 0 h 1302879"/>
                <a:gd name="connsiteX3" fmla="*/ 1112079 w 1302879"/>
                <a:gd name="connsiteY3" fmla="*/ 190803 h 1302879"/>
                <a:gd name="connsiteX4" fmla="*/ 1302881 w 1302879"/>
                <a:gd name="connsiteY4" fmla="*/ 651441 h 1302879"/>
                <a:gd name="connsiteX5" fmla="*/ 1112079 w 1302879"/>
                <a:gd name="connsiteY5" fmla="*/ 1112079 h 1302879"/>
                <a:gd name="connsiteX6" fmla="*/ 651441 w 1302879"/>
                <a:gd name="connsiteY6" fmla="*/ 1302881 h 1302879"/>
                <a:gd name="connsiteX7" fmla="*/ 190803 w 1302879"/>
                <a:gd name="connsiteY7" fmla="*/ 1112078 h 1302879"/>
                <a:gd name="connsiteX8" fmla="*/ 1 w 1302879"/>
                <a:gd name="connsiteY8" fmla="*/ 651440 h 1302879"/>
                <a:gd name="connsiteX9" fmla="*/ 0 w 1302879"/>
                <a:gd name="connsiteY9" fmla="*/ 651440 h 130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2879" h="1302879">
                  <a:moveTo>
                    <a:pt x="0" y="651440"/>
                  </a:moveTo>
                  <a:cubicBezTo>
                    <a:pt x="0" y="478667"/>
                    <a:pt x="68634" y="312971"/>
                    <a:pt x="190803" y="190802"/>
                  </a:cubicBezTo>
                  <a:cubicBezTo>
                    <a:pt x="312972" y="68633"/>
                    <a:pt x="478668" y="0"/>
                    <a:pt x="651441" y="0"/>
                  </a:cubicBezTo>
                  <a:cubicBezTo>
                    <a:pt x="824214" y="0"/>
                    <a:pt x="989910" y="68634"/>
                    <a:pt x="1112079" y="190803"/>
                  </a:cubicBezTo>
                  <a:cubicBezTo>
                    <a:pt x="1234248" y="312972"/>
                    <a:pt x="1302881" y="478668"/>
                    <a:pt x="1302881" y="651441"/>
                  </a:cubicBezTo>
                  <a:cubicBezTo>
                    <a:pt x="1302881" y="824214"/>
                    <a:pt x="1234247" y="989910"/>
                    <a:pt x="1112079" y="1112079"/>
                  </a:cubicBezTo>
                  <a:cubicBezTo>
                    <a:pt x="989910" y="1234248"/>
                    <a:pt x="824214" y="1302881"/>
                    <a:pt x="651441" y="1302881"/>
                  </a:cubicBezTo>
                  <a:cubicBezTo>
                    <a:pt x="478668" y="1302881"/>
                    <a:pt x="312972" y="1234247"/>
                    <a:pt x="190803" y="1112078"/>
                  </a:cubicBezTo>
                  <a:cubicBezTo>
                    <a:pt x="68634" y="989909"/>
                    <a:pt x="1" y="824213"/>
                    <a:pt x="1" y="651440"/>
                  </a:cubicBezTo>
                  <a:lnTo>
                    <a:pt x="0" y="6514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662" tIns="213662" rIns="213662" bIns="213662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rPr>
                <a:t>каури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Виды денег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52737"/>
            <a:ext cx="8686800" cy="12241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 Какие бывают деньги? </a:t>
            </a:r>
          </a:p>
          <a:p>
            <a:endParaRPr lang="ru-RU" dirty="0"/>
          </a:p>
        </p:txBody>
      </p:sp>
      <p:pic>
        <p:nvPicPr>
          <p:cNvPr id="18434" name="Picture 2" descr="Картинки по запросу Какие бывают деньги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6912768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Монеты какого достоинства вы знаете?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монеты р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889791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279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Цель: развитие  интереса к изучению вопросов финансовой грамотности, формирование понимания рационального поведения в мире финансов. </vt:lpstr>
      <vt:lpstr>Разминка </vt:lpstr>
      <vt:lpstr>Слайд 3</vt:lpstr>
      <vt:lpstr>Что же такое «деньги»?</vt:lpstr>
      <vt:lpstr>История возникновения товарных денег</vt:lpstr>
      <vt:lpstr>Слайд 6</vt:lpstr>
      <vt:lpstr>Слайд 7</vt:lpstr>
      <vt:lpstr>Виды денег</vt:lpstr>
      <vt:lpstr>Монеты какого достоинства вы знаете? </vt:lpstr>
      <vt:lpstr>что изображено на сторублёвой купюре?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Синквейн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Цель: развитие  интереса к изучению вопросов финансовой грамотности, формирование понимания рационального поведения в мире финансов. </dc:title>
  <dc:creator>Регина Хайруллина</dc:creator>
  <cp:lastModifiedBy>Регина Хайруллина</cp:lastModifiedBy>
  <cp:revision>10</cp:revision>
  <dcterms:created xsi:type="dcterms:W3CDTF">2017-04-26T08:56:35Z</dcterms:created>
  <dcterms:modified xsi:type="dcterms:W3CDTF">2017-04-26T11:13:23Z</dcterms:modified>
</cp:coreProperties>
</file>