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9" r:id="rId3"/>
    <p:sldId id="266" r:id="rId4"/>
    <p:sldId id="267" r:id="rId5"/>
    <p:sldId id="270" r:id="rId6"/>
    <p:sldId id="260" r:id="rId7"/>
    <p:sldId id="269" r:id="rId8"/>
    <p:sldId id="257" r:id="rId9"/>
    <p:sldId id="280" r:id="rId10"/>
    <p:sldId id="286" r:id="rId11"/>
    <p:sldId id="287" r:id="rId12"/>
    <p:sldId id="278" r:id="rId13"/>
    <p:sldId id="282" r:id="rId14"/>
    <p:sldId id="281" r:id="rId15"/>
    <p:sldId id="258" r:id="rId16"/>
    <p:sldId id="284" r:id="rId17"/>
    <p:sldId id="285" r:id="rId18"/>
    <p:sldId id="264" r:id="rId19"/>
    <p:sldId id="268" r:id="rId20"/>
    <p:sldId id="276" r:id="rId21"/>
    <p:sldId id="277" r:id="rId22"/>
    <p:sldId id="273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55D"/>
    <a:srgbClr val="F6B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664A9-7A31-4F68-BCED-D02DC00249F6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85C80-6D53-4B06-90C4-B501CF67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85C80-6D53-4B06-90C4-B501CF67EC4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/>
              <a:t>Тема "Основы денежного механизма"   10 класс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/>
              <a:t>Урок 2. Доходы и расходы семьи. Стоимость жизни. Сбережения. Кредит.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7BCD3-B7E8-4E85-A399-22E9894A85A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85C80-6D53-4B06-90C4-B501CF67EC4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57A96-5B95-4530-A8C2-6F4B665B81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BE629-0D52-40C0-9CFE-5ED2B5594B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95FF3-4644-49BA-951B-5522A66A3B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57A96-5B95-4530-A8C2-6F4B665B81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FFEFE-C7ED-4686-A1AE-CE924609E0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1FE32-DB21-494F-A85A-881DAB724E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C8-6584-43FB-A742-CCB671F479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CF64D-E480-4E97-86B3-07E4FD3804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D207B-3D8D-40FA-9483-571BD69A24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D351E-40BD-4001-BB58-F4904317D2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3B644-F2E0-4E66-8B4D-DB300BC6E5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FFEFE-C7ED-4686-A1AE-CE924609E0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A1C9F-4D9E-41CF-B530-A83B4A5EFB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BE629-0D52-40C0-9CFE-5ED2B5594B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95FF3-4644-49BA-951B-5522A66A3B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1FE32-DB21-494F-A85A-881DAB724E8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B9BC8-6584-43FB-A742-CCB671F479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CF64D-E480-4E97-86B3-07E4FD3804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D207B-3D8D-40FA-9483-571BD69A24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D351E-40BD-4001-BB58-F4904317D2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3B644-F2E0-4E66-8B4D-DB300BC6E5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A1C9F-4D9E-41CF-B530-A83B4A5EFB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41CD85-F573-4021-8847-F8BCF937124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41CD85-F573-4021-8847-F8BCF937124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" y="162632"/>
            <a:ext cx="8229600" cy="993775"/>
          </a:xfrm>
        </p:spPr>
        <p:txBody>
          <a:bodyPr/>
          <a:lstStyle/>
          <a:p>
            <a:pPr eaLnBrk="1" hangingPunct="1"/>
            <a:r>
              <a:rPr lang="ru-RU" dirty="0"/>
              <a:t>Семейный бюджет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716338"/>
            <a:ext cx="36734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179388" y="2636838"/>
            <a:ext cx="3673475" cy="13684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83" y="5399"/>
                  <a:pt x="5493" y="7716"/>
                  <a:pt x="5402" y="10631"/>
                </a:cubicBezTo>
                <a:lnTo>
                  <a:pt x="5" y="10462"/>
                </a:lnTo>
                <a:cubicBezTo>
                  <a:pt x="187" y="4632"/>
                  <a:pt x="4966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4932363" y="2708275"/>
            <a:ext cx="3600450" cy="15128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83" y="5399"/>
                  <a:pt x="5493" y="7716"/>
                  <a:pt x="5402" y="10631"/>
                </a:cubicBezTo>
                <a:lnTo>
                  <a:pt x="5" y="10462"/>
                </a:lnTo>
                <a:cubicBezTo>
                  <a:pt x="187" y="4632"/>
                  <a:pt x="4966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6084888" y="2636838"/>
            <a:ext cx="1395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>
                <a:solidFill>
                  <a:srgbClr val="FF0066"/>
                </a:solidFill>
              </a:rPr>
              <a:t>расходы</a:t>
            </a: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395288" y="1341438"/>
            <a:ext cx="82804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</a:rPr>
              <a:t>        Семейный бюджет</a:t>
            </a:r>
            <a:r>
              <a:rPr lang="ru-RU" sz="2800">
                <a:solidFill>
                  <a:srgbClr val="000000"/>
                </a:solidFill>
              </a:rPr>
              <a:t> – это доходы и расходы семьи за определённый период времени (неделю, месяц, год)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323850" y="4005263"/>
            <a:ext cx="23764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</a:rPr>
              <a:t>все денежные поступления семьи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6659563" y="3933825"/>
            <a:ext cx="22336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</a:rPr>
              <a:t>затраты  денежных средств в семье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1476375" y="2565400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400">
                <a:solidFill>
                  <a:srgbClr val="FF0066"/>
                </a:solidFill>
              </a:rPr>
              <a:t>доходы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7" grpId="0"/>
      <p:bldP spid="44038" grpId="0" animBg="1"/>
      <p:bldP spid="44040" grpId="0" animBg="1"/>
      <p:bldP spid="44043" grpId="0"/>
      <p:bldP spid="440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picstons.ru/img/picture/Mar/02/4a2cc03a829c5ea22f2e04be054ea687/min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293096"/>
            <a:ext cx="2924175" cy="2190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br>
              <a:rPr lang="ru-RU" dirty="0"/>
            </a:br>
            <a:r>
              <a:rPr lang="ru-RU" dirty="0"/>
              <a:t>Отчего зависит зарплата?</a:t>
            </a:r>
            <a:br>
              <a:rPr lang="ru-RU" dirty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646784"/>
            <a:ext cx="80648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величины его человеческого капитала;</a:t>
            </a:r>
          </a:p>
          <a:p>
            <a:pPr marL="0" marR="0" lvl="0" indent="45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риска, с которым сопряжён его труд;</a:t>
            </a:r>
          </a:p>
          <a:p>
            <a:pPr marL="0" marR="0" lvl="0" indent="45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благоприятности условий для продажи его трудовых услуг;</a:t>
            </a:r>
          </a:p>
          <a:p>
            <a:pPr marL="0" marR="0" lvl="0" indent="45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уровня цен на товары и услуги в стране;</a:t>
            </a:r>
          </a:p>
          <a:p>
            <a:pPr marL="0" marR="0" lvl="0" indent="45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удачливости при поиске работы.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993775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dirty="0"/>
              <a:t>Основные источники доходов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507412" cy="211683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dirty="0">
                <a:solidFill>
                  <a:srgbClr val="FF0066"/>
                </a:solidFill>
              </a:rPr>
              <a:t>Пенсия</a:t>
            </a:r>
            <a:r>
              <a:rPr lang="ru-RU" sz="2000" dirty="0"/>
              <a:t> - ежемесячное денежное пособие, которое</a:t>
            </a:r>
          </a:p>
          <a:p>
            <a:pPr eaLnBrk="1" hangingPunct="1">
              <a:buFontTx/>
              <a:buNone/>
            </a:pPr>
            <a:r>
              <a:rPr lang="ru-RU" sz="2000" dirty="0"/>
              <a:t>платят лицам, достигшим пенсионного </a:t>
            </a:r>
          </a:p>
          <a:p>
            <a:pPr eaLnBrk="1" hangingPunct="1">
              <a:buFontTx/>
              <a:buNone/>
            </a:pPr>
            <a:r>
              <a:rPr lang="ru-RU" sz="2000" dirty="0"/>
              <a:t>возраста (пенсии по старости), или имеют</a:t>
            </a:r>
          </a:p>
          <a:p>
            <a:pPr eaLnBrk="1" hangingPunct="1">
              <a:buFontTx/>
              <a:buNone/>
            </a:pPr>
            <a:r>
              <a:rPr lang="ru-RU" sz="2000" dirty="0"/>
              <a:t>инвалидность, а также бывают пенсии по</a:t>
            </a:r>
          </a:p>
          <a:p>
            <a:pPr eaLnBrk="1" hangingPunct="1">
              <a:buFontTx/>
              <a:buNone/>
            </a:pPr>
            <a:r>
              <a:rPr lang="ru-RU" sz="2000" dirty="0"/>
              <a:t>случаю потери кормильца. </a:t>
            </a:r>
          </a:p>
          <a:p>
            <a:pPr eaLnBrk="1" hangingPunct="1"/>
            <a:endParaRPr lang="ru-RU" sz="2400" dirty="0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412776"/>
            <a:ext cx="2400300" cy="1803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1520" y="3356992"/>
            <a:ext cx="864096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/>
              <a:t>Социальные трансферты</a:t>
            </a:r>
            <a:r>
              <a:rPr lang="ru-RU" sz="2000" b="1" dirty="0"/>
              <a:t> </a:t>
            </a:r>
            <a:r>
              <a:rPr lang="ru-RU" sz="2000" dirty="0"/>
              <a:t>- это денежные средства выплачиваемые государством для поддержания жизни тем гражданам, которые не в состоянии полностью обеспечить себя самостоятельно, или для стимулирования определенных видов деятельности.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797152"/>
            <a:ext cx="89644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пенсии, стипендии, пособия многодетным семьям, пособия по безработице. </a:t>
            </a:r>
            <a:endParaRPr lang="ru-RU" b="1" dirty="0"/>
          </a:p>
          <a:p>
            <a:endParaRPr lang="ru-RU" dirty="0"/>
          </a:p>
          <a:p>
            <a:r>
              <a:rPr lang="ru-RU" i="1" dirty="0"/>
              <a:t>Их выплаты необходимы для оказания помощи социально незащищенным частям населения: больным, престарелым, безработным, инвалидам.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/>
          <a:lstStyle/>
          <a:p>
            <a:r>
              <a:rPr lang="ru-RU" b="1" dirty="0"/>
              <a:t>«Социальные пособия»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36912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Найдите информацию о социальных пособиях в России.</a:t>
            </a:r>
          </a:p>
          <a:p>
            <a:r>
              <a:rPr lang="ru-RU" sz="2400" dirty="0"/>
              <a:t>2. Найдите информацию о прожиточном минимуме разных категорий людей: детей, взрослых, пенсионеров.</a:t>
            </a:r>
          </a:p>
          <a:p>
            <a:r>
              <a:rPr lang="ru-RU" sz="2400" dirty="0"/>
              <a:t>3. Сравните полученные данные.</a:t>
            </a:r>
          </a:p>
          <a:p>
            <a:r>
              <a:rPr lang="ru-RU" sz="2400" dirty="0"/>
              <a:t>4. Результаты представьте в виде диаграммы связей.</a:t>
            </a:r>
          </a:p>
          <a:p>
            <a:r>
              <a:rPr lang="ru-RU" sz="2400" dirty="0"/>
              <a:t>5. В каких случаях на пособие можно жить, а в каких оно является только подспорьем?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6256" y="476672"/>
            <a:ext cx="18002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ЗАДАНИЕ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2362274"/>
          </a:xfrm>
        </p:spPr>
        <p:txBody>
          <a:bodyPr/>
          <a:lstStyle/>
          <a:p>
            <a:r>
              <a:rPr lang="ru-RU" sz="4000" dirty="0"/>
              <a:t>Рассчитайте долю каждого вида дохода (в долях или процентах) в годовом доходе семьи.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28498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Бабушка и дедушка получают пенсии по 10 тыс. р., </a:t>
            </a:r>
          </a:p>
          <a:p>
            <a:r>
              <a:rPr lang="ru-RU" sz="2400" i="1" dirty="0"/>
              <a:t>папа получает зарплату 50 тыс. р., </a:t>
            </a:r>
          </a:p>
          <a:p>
            <a:r>
              <a:rPr lang="ru-RU" sz="2400" i="1" dirty="0"/>
              <a:t>мама получает зарплату 40 тыс. р.</a:t>
            </a:r>
          </a:p>
          <a:p>
            <a:r>
              <a:rPr lang="ru-RU" sz="2400" i="1" dirty="0"/>
              <a:t>Кроме этого семья сдаёт дачу за 40 тыс. р. в месяц в течение трёх летних месяцев.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6256" y="476672"/>
            <a:ext cx="18002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ЗАДАЧА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dirty="0"/>
              <a:t>Дополнительные источники доходов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800" dirty="0"/>
              <a:t>Доходы от собственности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(сдача в аренду квартиры,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дачи, земельного участка)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3924" y="1772816"/>
            <a:ext cx="2611278" cy="18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4005064"/>
            <a:ext cx="8064896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i="1" dirty="0"/>
              <a:t>Человек хочет сдать квартиру за 25 тыс. р. в месяц. На какую сумму в этом случае увеличится его годовой бюджет, если подоходный налог составляет 13%?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/>
          <a:lstStyle/>
          <a:p>
            <a:r>
              <a:rPr lang="ru-RU" b="1" dirty="0"/>
              <a:t>«Арендная плата»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492896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Найдите информацию об арендной плате за квартиры, комнаты и гаражи в вашем городе.</a:t>
            </a:r>
          </a:p>
          <a:p>
            <a:r>
              <a:rPr lang="ru-RU" sz="2400" dirty="0"/>
              <a:t>2. Соотнесите размеры арендной платы с размерами и местом сдаваемых объектов.</a:t>
            </a:r>
          </a:p>
          <a:p>
            <a:r>
              <a:rPr lang="ru-RU" sz="2400" dirty="0"/>
              <a:t>3. Результаты представьте в виде таблицы, схемы или карты.</a:t>
            </a:r>
          </a:p>
          <a:p>
            <a:r>
              <a:rPr lang="ru-RU" sz="2400" dirty="0"/>
              <a:t>4. Какие проблемы встают перед человеком, сдающим в аренду своё имущество?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6256" y="476672"/>
            <a:ext cx="18002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ЗАДАНИЕ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950"/>
            <a:ext cx="8229600" cy="993775"/>
          </a:xfrm>
        </p:spPr>
        <p:txBody>
          <a:bodyPr/>
          <a:lstStyle/>
          <a:p>
            <a:pPr eaLnBrk="1" hangingPunct="1"/>
            <a:r>
              <a:rPr lang="ru-RU" dirty="0"/>
              <a:t>Дополнительные источники доходов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dirty="0"/>
              <a:t>Доходы от собственности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(сдача в аренду квартиры,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дачи, земельного участка)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dirty="0"/>
              <a:t> Процентные выплаты по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денежным вкладам в банке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dirty="0"/>
              <a:t>Доходы (часть прибыли)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от предпринимательской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деятельности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196975"/>
            <a:ext cx="2305050" cy="1589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997200"/>
            <a:ext cx="2303463" cy="15351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724400"/>
            <a:ext cx="2303463" cy="16414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636" y="557808"/>
            <a:ext cx="8229600" cy="1575048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>
                <a:solidFill>
                  <a:srgbClr val="FF0000"/>
                </a:solidFill>
              </a:rPr>
              <a:t>Натуральные доходы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dirty="0"/>
              <a:t>Доход в виде благ</a:t>
            </a:r>
            <a:br>
              <a:rPr lang="ru-RU" dirty="0"/>
            </a:b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32856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/>
              <a:t>состоят в основном из материальных благ, получаемых на приусадебном участке (овощи, фрукты, мясо, яйца, мед и т. п.), подарков, выигрышей и др. </a:t>
            </a:r>
          </a:p>
        </p:txBody>
      </p:sp>
      <p:pic>
        <p:nvPicPr>
          <p:cNvPr id="14340" name="Picture 6" descr="TOM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501008"/>
            <a:ext cx="28844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9" descr="http://vsesdam.ru/wp-content/uploads/2015/10/vsesdam.ru_a793713faaeb4d0413f9e502ade0d8c2-1024x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013176"/>
            <a:ext cx="2160240" cy="138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1" descr="http://vse-pro-detey.ru/wp-content/uploads/2015/12/chto-podarit-rebyonku-9-10-na-novyj-g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2343366" cy="156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  <p:bldP spid="6656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ebquest.onedu.ru/portal/user_uploads/163c1318a2d98fdc03c817956983f24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20" y="1484784"/>
            <a:ext cx="8774968" cy="4743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/>
              <a:t>Семья Петровых 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95536" y="1124744"/>
            <a:ext cx="53285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Папа,  работает строителем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Мама,  работает ветврачом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Старшая дочь,  школьницы</a:t>
            </a:r>
            <a:endParaRPr lang="ru-RU" sz="2000" dirty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Младшая дочь, посещает детсад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Живут они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деревне.   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131840" y="3284984"/>
            <a:ext cx="583698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семейный доходы :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1.  Зарплата папы-6 000 рублей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 Зарплата мамы-5 000 рублей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3. Детское пособие на 1 ребёнка- 200  рублей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4. Детское пособие на 2 ребёнка- 240  рублей.</a:t>
            </a:r>
          </a:p>
        </p:txBody>
      </p:sp>
      <p:pic>
        <p:nvPicPr>
          <p:cNvPr id="53252" name="Picture 4" descr="&amp;Kcy;&amp;acy;&amp;rcy;&amp;tcy;&amp;icy;&amp;ncy;&amp;kcy;&amp;icy; &amp;pcy;&amp;ocy; &amp;zcy;&amp;acy;&amp;pcy;&amp;rcy;&amp;ocy;&amp;scy;&amp;ucy; &amp;dcy;&amp;iecy;&amp;rcy;&amp;iecy;&amp;vcy;&amp;iecy;&amp;ncy;&amp;scy;&amp;kcy;&amp;icy;&amp;jcy; &amp;dcy;&amp;ocy;&amp;mcy; &amp;rcy;&amp;icy;&amp;scy;&amp;ucy;&amp;ncy;&amp;ocy;&amp;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052736"/>
            <a:ext cx="3046884" cy="22851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5301208"/>
            <a:ext cx="741901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/>
              <a:t>1. сосчитайте какой доход семьи Петровых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5949280"/>
            <a:ext cx="2114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11440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2280" y="476672"/>
            <a:ext cx="18002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ЗАДАЧА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ortal_online.justclick.ru/media/content/portal_online/%D0%B4%D0%B5%D0%BD%D1%8C%D0%B3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564904"/>
            <a:ext cx="3673475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4310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Что такое доходы?</a:t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040" y="2996952"/>
            <a:ext cx="82444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kern="0" dirty="0">
                <a:solidFill>
                  <a:srgbClr val="000000"/>
                </a:solidFill>
                <a:ea typeface="+mj-ea"/>
                <a:cs typeface="+mj-cs"/>
              </a:rPr>
              <a:t>Доходы – это деньги, которые поступают в семью.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5" name="Picture 11" descr="&amp;Kcy;&amp;acy;&amp;rcy;&amp;tcy;&amp;icy;&amp;ncy;&amp;kcy;&amp;icy; &amp;pcy;&amp;ocy; &amp;zcy;&amp;acy;&amp;pcy;&amp;rcy;&amp;ocy;&amp;scy;&amp;ucy; &amp;kcy;&amp;ocy;&amp;rcy;&amp;ocy;&amp;vcy;&amp;acy;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827" y="3324104"/>
            <a:ext cx="2562376" cy="32589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296144"/>
          </a:xfrm>
        </p:spPr>
        <p:txBody>
          <a:bodyPr/>
          <a:lstStyle/>
          <a:p>
            <a:r>
              <a:rPr lang="ru-RU" dirty="0"/>
              <a:t>Семья Петровых получает доход и от ведения личного подсобного хозяйства.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852936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Они   держит корову,  которая даёт условно 15 литров молока в день: 5 литров семья оставляет себе,  </a:t>
            </a:r>
          </a:p>
          <a:p>
            <a:r>
              <a:rPr lang="ru-RU" sz="2400" dirty="0"/>
              <a:t>а 10 литров продаёт  по  20  рублей за литр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221088"/>
            <a:ext cx="6336704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2. сосчитайте сколько денег получает эта семья  от продажи молока </a:t>
            </a:r>
            <a:r>
              <a:rPr lang="ru-RU" sz="2400" b="1" dirty="0"/>
              <a:t>каждый день  </a:t>
            </a:r>
            <a:r>
              <a:rPr lang="ru-RU" sz="2400" dirty="0"/>
              <a:t>и за </a:t>
            </a:r>
            <a:r>
              <a:rPr lang="ru-RU" sz="2400" b="1" dirty="0"/>
              <a:t>1 месяц</a:t>
            </a:r>
            <a:r>
              <a:rPr lang="ru-RU" sz="2400" dirty="0"/>
              <a:t>? </a:t>
            </a: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5445224"/>
            <a:ext cx="86965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 * 10 = 200 рублей в день,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200 * 30 = 6000 рублей в месяц</a:t>
            </a:r>
          </a:p>
        </p:txBody>
      </p:sp>
      <p:sp>
        <p:nvSpPr>
          <p:cNvPr id="62467" name="AutoShape 3" descr="&amp;Kcy;&amp;acy;&amp;rcy;&amp;tcy;&amp;icy;&amp;ncy;&amp;kcy;&amp;icy; &amp;pcy;&amp;ocy; &amp;zcy;&amp;acy;&amp;pcy;&amp;rcy;&amp;ocy;&amp;scy;&amp;ucy; &amp;kcy;&amp;ocy;&amp;rcy;&amp;ocy;&amp;vcy;&amp;acy; png"/>
          <p:cNvSpPr>
            <a:spLocks noChangeAspect="1" noChangeArrowheads="1"/>
          </p:cNvSpPr>
          <p:nvPr/>
        </p:nvSpPr>
        <p:spPr bwMode="auto">
          <a:xfrm>
            <a:off x="155575" y="-1790700"/>
            <a:ext cx="3609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69" name="AutoShape 5" descr="&amp;Kcy;&amp;acy;&amp;rcy;&amp;tcy;&amp;icy;&amp;ncy;&amp;kcy;&amp;icy; &amp;pcy;&amp;ocy; &amp;zcy;&amp;acy;&amp;pcy;&amp;rcy;&amp;ocy;&amp;scy;&amp;ucy; &amp;kcy;&amp;ocy;&amp;rcy;&amp;ocy;&amp;vcy;&amp;acy; png"/>
          <p:cNvSpPr>
            <a:spLocks noChangeAspect="1" noChangeArrowheads="1"/>
          </p:cNvSpPr>
          <p:nvPr/>
        </p:nvSpPr>
        <p:spPr bwMode="auto">
          <a:xfrm>
            <a:off x="155575" y="-1790700"/>
            <a:ext cx="3609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471" name="AutoShape 7" descr="&amp;Kcy;&amp;acy;&amp;rcy;&amp;tcy;&amp;icy;&amp;ncy;&amp;kcy;&amp;icy; &amp;pcy;&amp;ocy; &amp;zcy;&amp;acy;&amp;pcy;&amp;rcy;&amp;ocy;&amp;scy;&amp;ucy; &amp;kcy;&amp;ocy;&amp;rcy;&amp;ocy;&amp;vcy;&amp;acy; png"/>
          <p:cNvSpPr>
            <a:spLocks noChangeAspect="1" noChangeArrowheads="1"/>
          </p:cNvSpPr>
          <p:nvPr/>
        </p:nvSpPr>
        <p:spPr bwMode="auto">
          <a:xfrm>
            <a:off x="155575" y="-1790700"/>
            <a:ext cx="3609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092280" y="476672"/>
            <a:ext cx="18002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ЗАДАЧА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3802434"/>
          </a:xfrm>
        </p:spPr>
        <p:txBody>
          <a:bodyPr/>
          <a:lstStyle/>
          <a:p>
            <a:r>
              <a:rPr lang="ru-RU" dirty="0"/>
              <a:t>Рассортируйте карточки с источниками </a:t>
            </a:r>
            <a:br>
              <a:rPr lang="ru-RU" dirty="0"/>
            </a:br>
            <a:r>
              <a:rPr lang="ru-RU" dirty="0"/>
              <a:t>(способами )получения дохода на законные и незаконные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76256" y="476672"/>
            <a:ext cx="18002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ЗАДАНИЕ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6686"/>
            <a:ext cx="8229600" cy="70609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/>
              <a:t>А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ргументируйте</a:t>
            </a:r>
            <a:r>
              <a:rPr lang="ru-RU" sz="3600" dirty="0"/>
              <a:t> </a:t>
            </a: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свою точку зрения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132856"/>
            <a:ext cx="864096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100" dirty="0"/>
              <a:t>Зарплата на государственном предприятии</a:t>
            </a:r>
          </a:p>
          <a:p>
            <a:r>
              <a:rPr lang="ru-RU" sz="2100" dirty="0"/>
              <a:t>• Ежемесячное вознаграждение при работе на индивидуального предпринимателя без договора</a:t>
            </a:r>
          </a:p>
          <a:p>
            <a:r>
              <a:rPr lang="ru-RU" sz="2100" dirty="0"/>
              <a:t>• Доходы от извоза на собственном автомобиле без лицензии</a:t>
            </a:r>
          </a:p>
          <a:p>
            <a:r>
              <a:rPr lang="ru-RU" sz="2100" dirty="0"/>
              <a:t>• Доходы от извоза на служебном автомобиле в нерабочее время</a:t>
            </a:r>
          </a:p>
          <a:p>
            <a:r>
              <a:rPr lang="ru-RU" sz="2100" dirty="0"/>
              <a:t>• Доходы от продажи на уличном рынке своего домашнего имущества (книг, техники, мебели)</a:t>
            </a:r>
          </a:p>
          <a:p>
            <a:r>
              <a:rPr lang="ru-RU" sz="2100" dirty="0"/>
              <a:t>• Доходы в виде найденного на дороге кошелька с деньгами</a:t>
            </a:r>
          </a:p>
          <a:p>
            <a:r>
              <a:rPr lang="ru-RU" sz="2100" dirty="0"/>
              <a:t>• Доходы от продажи на уличном рынке самостоятельно вылов-</a:t>
            </a:r>
          </a:p>
          <a:p>
            <a:r>
              <a:rPr lang="ru-RU" sz="2100" dirty="0"/>
              <a:t>ленной рыбы</a:t>
            </a:r>
          </a:p>
          <a:p>
            <a:r>
              <a:rPr lang="ru-RU" sz="2100" dirty="0"/>
              <a:t>• Доходы от мелкого ремонта на дому бытовой техники, мебели</a:t>
            </a:r>
          </a:p>
          <a:p>
            <a:r>
              <a:rPr lang="ru-RU" sz="2100" dirty="0"/>
              <a:t>и т. п. без регистрации в качестве индивидуального предпринимателя</a:t>
            </a:r>
            <a:r>
              <a:rPr lang="ru-RU" sz="2000" dirty="0"/>
              <a:t>.</a:t>
            </a:r>
          </a:p>
        </p:txBody>
      </p:sp>
      <p:sp>
        <p:nvSpPr>
          <p:cNvPr id="6" name="Овал 5"/>
          <p:cNvSpPr/>
          <p:nvPr/>
        </p:nvSpPr>
        <p:spPr>
          <a:xfrm>
            <a:off x="539552" y="1484784"/>
            <a:ext cx="33843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>
                <a:solidFill>
                  <a:srgbClr val="002060"/>
                </a:solidFill>
              </a:rPr>
              <a:t>Законные </a:t>
            </a:r>
          </a:p>
        </p:txBody>
      </p:sp>
      <p:sp>
        <p:nvSpPr>
          <p:cNvPr id="7" name="Овал 6"/>
          <p:cNvSpPr/>
          <p:nvPr/>
        </p:nvSpPr>
        <p:spPr>
          <a:xfrm>
            <a:off x="5292080" y="1484784"/>
            <a:ext cx="345638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>
                <a:solidFill>
                  <a:srgbClr val="002060"/>
                </a:solidFill>
              </a:rPr>
              <a:t>Незаконные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406386"/>
            <a:ext cx="7920880" cy="1446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kern="0" dirty="0">
                <a:solidFill>
                  <a:srgbClr val="000000"/>
                </a:solidFill>
                <a:ea typeface="+mj-ea"/>
                <a:cs typeface="+mj-cs"/>
              </a:rPr>
              <a:t>Из чего могут складываться доходы семьи? </a:t>
            </a:r>
            <a:endParaRPr lang="ru-RU" dirty="0"/>
          </a:p>
        </p:txBody>
      </p:sp>
      <p:pic>
        <p:nvPicPr>
          <p:cNvPr id="5" name="Picture 2" descr="http://wemagazineforwomen.com/wp-content/uploads/moneyandfinancefami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645024"/>
            <a:ext cx="4533900" cy="2762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 descr="C:\Program Files\Common Files\Microsoft Shared\Clipart\cagcat50\PE02043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30563"/>
            <a:ext cx="1095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7" descr="C:\Program Files\Common Files\Microsoft Shared\Clipart\cagcat50\PE01027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295400"/>
            <a:ext cx="86518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9" descr="C:\Program Files\Common Files\Microsoft Shared\Clipart\cagcat50\PE02002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6875" y="1552575"/>
            <a:ext cx="1731963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WordArt 20"/>
          <p:cNvSpPr>
            <a:spLocks noChangeArrowheads="1" noChangeShapeType="1" noTextEdit="1"/>
          </p:cNvSpPr>
          <p:nvPr/>
        </p:nvSpPr>
        <p:spPr bwMode="auto">
          <a:xfrm>
            <a:off x="2362200" y="638175"/>
            <a:ext cx="4267200" cy="251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latin typeface="Arial"/>
                <a:cs typeface="Arial"/>
              </a:rPr>
              <a:t>Семья</a:t>
            </a:r>
          </a:p>
        </p:txBody>
      </p:sp>
      <p:pic>
        <p:nvPicPr>
          <p:cNvPr id="18438" name="Picture 21" descr="C:\Program Files\Common Files\Microsoft Shared\Clipart\cagcat50\BD07153_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6113" y="3536950"/>
            <a:ext cx="12525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88924" y="1868488"/>
            <a:ext cx="2338860" cy="1272480"/>
            <a:chOff x="480" y="720"/>
            <a:chExt cx="1008" cy="576"/>
          </a:xfrm>
        </p:grpSpPr>
        <p:sp>
          <p:nvSpPr>
            <p:cNvPr id="18462" name="AutoShape 22"/>
            <p:cNvSpPr>
              <a:spLocks noChangeArrowheads="1"/>
            </p:cNvSpPr>
            <p:nvPr/>
          </p:nvSpPr>
          <p:spPr bwMode="auto">
            <a:xfrm>
              <a:off x="480" y="720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3" name="Text Box 23"/>
            <p:cNvSpPr txBox="1">
              <a:spLocks noChangeArrowheads="1"/>
            </p:cNvSpPr>
            <p:nvPr/>
          </p:nvSpPr>
          <p:spPr bwMode="auto">
            <a:xfrm>
              <a:off x="654" y="825"/>
              <a:ext cx="672" cy="29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800" dirty="0">
                  <a:solidFill>
                    <a:schemeClr val="bg2"/>
                  </a:solidFill>
                </a:rPr>
                <a:t>З</a:t>
              </a:r>
              <a:r>
                <a:rPr lang="ru-RU" sz="1800" dirty="0"/>
                <a:t>аработная плата</a:t>
              </a: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0" y="3776664"/>
            <a:ext cx="2195513" cy="1265580"/>
            <a:chOff x="279" y="2580"/>
            <a:chExt cx="1008" cy="576"/>
          </a:xfrm>
        </p:grpSpPr>
        <p:sp>
          <p:nvSpPr>
            <p:cNvPr id="18460" name="AutoShape 26"/>
            <p:cNvSpPr>
              <a:spLocks noChangeArrowheads="1"/>
            </p:cNvSpPr>
            <p:nvPr/>
          </p:nvSpPr>
          <p:spPr bwMode="auto">
            <a:xfrm>
              <a:off x="279" y="2580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1" name="Text Box 27"/>
            <p:cNvSpPr txBox="1">
              <a:spLocks noChangeArrowheads="1"/>
            </p:cNvSpPr>
            <p:nvPr/>
          </p:nvSpPr>
          <p:spPr bwMode="auto">
            <a:xfrm>
              <a:off x="373" y="2663"/>
              <a:ext cx="816" cy="35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800" dirty="0"/>
                <a:t>Доход от</a:t>
              </a:r>
            </a:p>
            <a:p>
              <a:pPr algn="ctr">
                <a:spcBef>
                  <a:spcPct val="50000"/>
                </a:spcBef>
              </a:pPr>
              <a:r>
                <a:rPr lang="ru-RU" sz="1800" dirty="0"/>
                <a:t>собственности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695450" y="5130801"/>
            <a:ext cx="2160270" cy="1237372"/>
            <a:chOff x="1018" y="3422"/>
            <a:chExt cx="1008" cy="576"/>
          </a:xfrm>
        </p:grpSpPr>
        <p:sp>
          <p:nvSpPr>
            <p:cNvPr id="18458" name="AutoShape 29"/>
            <p:cNvSpPr>
              <a:spLocks noChangeArrowheads="1"/>
            </p:cNvSpPr>
            <p:nvPr/>
          </p:nvSpPr>
          <p:spPr bwMode="auto">
            <a:xfrm>
              <a:off x="1018" y="3422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9" name="Text Box 30"/>
            <p:cNvSpPr txBox="1">
              <a:spLocks noChangeArrowheads="1"/>
            </p:cNvSpPr>
            <p:nvPr/>
          </p:nvSpPr>
          <p:spPr bwMode="auto">
            <a:xfrm>
              <a:off x="1134" y="3521"/>
              <a:ext cx="787" cy="30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800" dirty="0"/>
                <a:t>Социальные трансферты 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705600" y="1862138"/>
            <a:ext cx="2030413" cy="1283275"/>
            <a:chOff x="4503" y="1173"/>
            <a:chExt cx="1008" cy="576"/>
          </a:xfrm>
        </p:grpSpPr>
        <p:sp>
          <p:nvSpPr>
            <p:cNvPr id="18456" name="AutoShape 32"/>
            <p:cNvSpPr>
              <a:spLocks noChangeArrowheads="1"/>
            </p:cNvSpPr>
            <p:nvPr/>
          </p:nvSpPr>
          <p:spPr bwMode="auto">
            <a:xfrm>
              <a:off x="4503" y="1173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7" name="Text Box 33"/>
            <p:cNvSpPr txBox="1">
              <a:spLocks noChangeArrowheads="1"/>
            </p:cNvSpPr>
            <p:nvPr/>
          </p:nvSpPr>
          <p:spPr bwMode="auto">
            <a:xfrm>
              <a:off x="4625" y="1286"/>
              <a:ext cx="816" cy="29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800" dirty="0"/>
                <a:t>Доходы от сбережений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6084168" y="3526512"/>
            <a:ext cx="2664296" cy="1558672"/>
            <a:chOff x="4314" y="2332"/>
            <a:chExt cx="1008" cy="620"/>
          </a:xfrm>
        </p:grpSpPr>
        <p:sp>
          <p:nvSpPr>
            <p:cNvPr id="18454" name="AutoShape 35"/>
            <p:cNvSpPr>
              <a:spLocks noChangeArrowheads="1"/>
            </p:cNvSpPr>
            <p:nvPr/>
          </p:nvSpPr>
          <p:spPr bwMode="auto">
            <a:xfrm>
              <a:off x="4314" y="2376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5" name="Text Box 36"/>
            <p:cNvSpPr txBox="1">
              <a:spLocks noChangeArrowheads="1"/>
            </p:cNvSpPr>
            <p:nvPr/>
          </p:nvSpPr>
          <p:spPr bwMode="auto">
            <a:xfrm>
              <a:off x="4401" y="2332"/>
              <a:ext cx="835" cy="4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400" dirty="0">
                <a:solidFill>
                  <a:schemeClr val="bg2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ru-RU" sz="1400" dirty="0"/>
                <a:t>Доход от </a:t>
              </a:r>
            </a:p>
            <a:p>
              <a:pPr algn="ctr">
                <a:spcBef>
                  <a:spcPct val="50000"/>
                </a:spcBef>
              </a:pPr>
              <a:r>
                <a:rPr lang="ru-RU" sz="1400" dirty="0"/>
                <a:t>предпринимательской деятельности</a:t>
              </a: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148064" y="5262400"/>
            <a:ext cx="2179003" cy="1195851"/>
            <a:chOff x="480" y="720"/>
            <a:chExt cx="1008" cy="576"/>
          </a:xfrm>
        </p:grpSpPr>
        <p:sp>
          <p:nvSpPr>
            <p:cNvPr id="18452" name="AutoShape 38"/>
            <p:cNvSpPr>
              <a:spLocks noChangeArrowheads="1"/>
            </p:cNvSpPr>
            <p:nvPr/>
          </p:nvSpPr>
          <p:spPr bwMode="auto">
            <a:xfrm>
              <a:off x="480" y="720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3" name="Text Box 39"/>
            <p:cNvSpPr txBox="1">
              <a:spLocks noChangeArrowheads="1"/>
            </p:cNvSpPr>
            <p:nvPr/>
          </p:nvSpPr>
          <p:spPr bwMode="auto">
            <a:xfrm>
              <a:off x="673" y="786"/>
              <a:ext cx="672" cy="31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800" dirty="0"/>
                <a:t>Доход в виде благ</a:t>
              </a:r>
            </a:p>
          </p:txBody>
        </p:sp>
      </p:grpSp>
      <p:sp>
        <p:nvSpPr>
          <p:cNvPr id="7216" name="Line 48"/>
          <p:cNvSpPr>
            <a:spLocks noChangeShapeType="1"/>
          </p:cNvSpPr>
          <p:nvPr/>
        </p:nvSpPr>
        <p:spPr bwMode="auto">
          <a:xfrm flipH="1">
            <a:off x="2411760" y="1988840"/>
            <a:ext cx="762000" cy="158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 flipH="1">
            <a:off x="2051720" y="3645024"/>
            <a:ext cx="685800" cy="4587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 flipH="1">
            <a:off x="2600325" y="4570413"/>
            <a:ext cx="731838" cy="49053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219" name="Line 51"/>
          <p:cNvSpPr>
            <a:spLocks noChangeShapeType="1"/>
          </p:cNvSpPr>
          <p:nvPr/>
        </p:nvSpPr>
        <p:spPr bwMode="auto">
          <a:xfrm>
            <a:off x="5221288" y="4830763"/>
            <a:ext cx="382587" cy="4286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220" name="Line 52"/>
          <p:cNvSpPr>
            <a:spLocks noChangeShapeType="1"/>
          </p:cNvSpPr>
          <p:nvPr/>
        </p:nvSpPr>
        <p:spPr bwMode="auto">
          <a:xfrm>
            <a:off x="5868144" y="3284984"/>
            <a:ext cx="685800" cy="39687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221" name="Line 53"/>
          <p:cNvSpPr>
            <a:spLocks noChangeShapeType="1"/>
          </p:cNvSpPr>
          <p:nvPr/>
        </p:nvSpPr>
        <p:spPr bwMode="auto">
          <a:xfrm>
            <a:off x="5940152" y="2060848"/>
            <a:ext cx="852488" cy="1587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137276" cy="46085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/>
              <a:t> </a:t>
            </a:r>
            <a:r>
              <a:rPr lang="ru-RU" sz="6000" b="1" dirty="0">
                <a:solidFill>
                  <a:srgbClr val="FF0066"/>
                </a:solidFill>
              </a:rPr>
              <a:t>Доходная часть бюджета</a:t>
            </a:r>
            <a:endParaRPr lang="ru-RU" sz="6000" i="1" dirty="0">
              <a:solidFill>
                <a:schemeClr val="folHlin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1520" y="4149080"/>
            <a:ext cx="3888432" cy="1152128"/>
          </a:xfrm>
          <a:prstGeom prst="ellipse">
            <a:avLst/>
          </a:prstGeom>
          <a:solidFill>
            <a:srgbClr val="F6B5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ОСНОВНОЙ</a:t>
            </a:r>
          </a:p>
        </p:txBody>
      </p:sp>
      <p:sp>
        <p:nvSpPr>
          <p:cNvPr id="7" name="Овал 6"/>
          <p:cNvSpPr/>
          <p:nvPr/>
        </p:nvSpPr>
        <p:spPr>
          <a:xfrm>
            <a:off x="4211960" y="4005064"/>
            <a:ext cx="4680520" cy="1584176"/>
          </a:xfrm>
          <a:prstGeom prst="ellipse">
            <a:avLst/>
          </a:prstGeom>
          <a:solidFill>
            <a:srgbClr val="F6B5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ДОПОЛНИТЕЛЬНЫЙ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216024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Как вы думаете, что относиться к основному доходу?</a:t>
            </a:r>
          </a:p>
        </p:txBody>
      </p:sp>
      <p:pic>
        <p:nvPicPr>
          <p:cNvPr id="3" name="Picture 2" descr="https://go4.imgsmail.ru/imgpreview?key=34e61fda35cf17f9&amp;mb=imgdb_preview_5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21088"/>
            <a:ext cx="2926804" cy="219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993775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dirty="0"/>
              <a:t>Основные источники доходов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052" y="1600200"/>
            <a:ext cx="850741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>
                <a:solidFill>
                  <a:srgbClr val="FF0066"/>
                </a:solidFill>
              </a:rPr>
              <a:t>Заработная плата-</a:t>
            </a:r>
            <a:r>
              <a:rPr lang="ru-RU" sz="2400" dirty="0"/>
              <a:t> это денежное</a:t>
            </a:r>
          </a:p>
          <a:p>
            <a:pPr eaLnBrk="1" hangingPunct="1">
              <a:buFontTx/>
              <a:buNone/>
            </a:pPr>
            <a:r>
              <a:rPr lang="ru-RU" sz="2400" dirty="0"/>
              <a:t>вознаграждение, которое получает </a:t>
            </a:r>
          </a:p>
          <a:p>
            <a:pPr eaLnBrk="1" hangingPunct="1">
              <a:buFontTx/>
              <a:buNone/>
            </a:pPr>
            <a:r>
              <a:rPr lang="ru-RU" sz="2400" dirty="0"/>
              <a:t>работник за свой труд, за выполненную </a:t>
            </a:r>
          </a:p>
          <a:p>
            <a:pPr eaLnBrk="1" hangingPunct="1">
              <a:buFontTx/>
              <a:buNone/>
            </a:pPr>
            <a:r>
              <a:rPr lang="ru-RU" sz="2400" dirty="0"/>
              <a:t>работу. Она зависит от количества и</a:t>
            </a:r>
          </a:p>
          <a:p>
            <a:pPr eaLnBrk="1" hangingPunct="1">
              <a:buFontTx/>
              <a:buNone/>
            </a:pPr>
            <a:r>
              <a:rPr lang="ru-RU" sz="2400" dirty="0"/>
              <a:t>качества труда, затраченного работником.</a:t>
            </a:r>
          </a:p>
          <a:p>
            <a:pPr eaLnBrk="1" hangingPunct="1">
              <a:buFontTx/>
              <a:buNone/>
            </a:pPr>
            <a:endParaRPr lang="ru-RU" sz="2400" dirty="0"/>
          </a:p>
          <a:p>
            <a:pPr eaLnBrk="1" hangingPunct="1"/>
            <a:endParaRPr lang="ru-RU" sz="2400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196752"/>
            <a:ext cx="2396374" cy="219832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498178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«Профессии и зарплаты»</a:t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Найдите информацию о профессиях, заработная плата которых находится в интервалах, приведённых на диаграмме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73448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602128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Объясните причины различий в заработной плате.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6256" y="476672"/>
            <a:ext cx="18002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ЗАДАНИЕ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Учебная">
  <a:themeElements>
    <a:clrScheme name="Учебн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Учебн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чебн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Учебная">
  <a:themeElements>
    <a:clrScheme name="Учебн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Учебн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чебн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854</Words>
  <Application>Microsoft Office PowerPoint</Application>
  <PresentationFormat>Экран (4:3)</PresentationFormat>
  <Paragraphs>132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Учебная</vt:lpstr>
      <vt:lpstr>1_Учебная</vt:lpstr>
      <vt:lpstr>Семейный бюджет</vt:lpstr>
      <vt:lpstr>  Что такое доходы? </vt:lpstr>
      <vt:lpstr>Презентация PowerPoint</vt:lpstr>
      <vt:lpstr>Презентация PowerPoint</vt:lpstr>
      <vt:lpstr> Доходная часть бюджета</vt:lpstr>
      <vt:lpstr>Как вы думаете, что относиться к основному доходу?</vt:lpstr>
      <vt:lpstr>Основные источники доходов </vt:lpstr>
      <vt:lpstr>«Профессии и зарплаты» </vt:lpstr>
      <vt:lpstr>Презентация PowerPoint</vt:lpstr>
      <vt:lpstr> Отчего зависит зарплата? </vt:lpstr>
      <vt:lpstr>Основные источники доходов </vt:lpstr>
      <vt:lpstr>«Социальные пособия» </vt:lpstr>
      <vt:lpstr>Рассчитайте долю каждого вида дохода (в долях или процентах) в годовом доходе семьи. </vt:lpstr>
      <vt:lpstr>Дополнительные источники доходов</vt:lpstr>
      <vt:lpstr>«Арендная плата» </vt:lpstr>
      <vt:lpstr>Дополнительные источники доходов</vt:lpstr>
      <vt:lpstr>Натуральные доходы Доход в виде благ </vt:lpstr>
      <vt:lpstr>Презентация PowerPoint</vt:lpstr>
      <vt:lpstr>Семья Петровых </vt:lpstr>
      <vt:lpstr>Семья Петровых получает доход и от ведения личного подсобного хозяйства.  </vt:lpstr>
      <vt:lpstr>Рассортируйте карточки с источниками  (способами )получения дохода на законные и незаконные</vt:lpstr>
      <vt:lpstr>Аргументируйте свою точку зрения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Лейсан</cp:lastModifiedBy>
  <cp:revision>30</cp:revision>
  <dcterms:created xsi:type="dcterms:W3CDTF">2017-04-25T17:33:03Z</dcterms:created>
  <dcterms:modified xsi:type="dcterms:W3CDTF">2017-04-26T20:57:12Z</dcterms:modified>
</cp:coreProperties>
</file>