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69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4" r:id="rId13"/>
    <p:sldId id="275" r:id="rId14"/>
    <p:sldId id="256" r:id="rId15"/>
    <p:sldId id="257" r:id="rId16"/>
    <p:sldId id="280" r:id="rId17"/>
    <p:sldId id="276" r:id="rId18"/>
    <p:sldId id="277" r:id="rId19"/>
    <p:sldId id="258" r:id="rId20"/>
    <p:sldId id="259" r:id="rId21"/>
    <p:sldId id="260" r:id="rId22"/>
    <p:sldId id="261" r:id="rId23"/>
    <p:sldId id="278" r:id="rId24"/>
    <p:sldId id="279" r:id="rId25"/>
    <p:sldId id="262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D97E9-3160-46DC-99CE-73F60750DEB2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9F81A-0E07-4BC9-AD23-289D95BC9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46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069975"/>
            <a:ext cx="4879975" cy="36607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52525" y="5089525"/>
            <a:ext cx="5256213" cy="3973513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069975"/>
            <a:ext cx="4879975" cy="36607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52525" y="5089525"/>
            <a:ext cx="5256213" cy="3973513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36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069975"/>
            <a:ext cx="4879975" cy="36607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52525" y="5089525"/>
            <a:ext cx="5256213" cy="3973513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54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069975"/>
            <a:ext cx="4879975" cy="36607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52525" y="5089525"/>
            <a:ext cx="5256213" cy="3973513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14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069975"/>
            <a:ext cx="4879975" cy="36607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52525" y="5089525"/>
            <a:ext cx="5256213" cy="3973513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6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61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61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968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143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00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349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531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5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0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776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19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95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2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83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19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06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2FD540C-D22E-4DAA-B9B8-833C8F3875A9}" type="datetimeFigureOut">
              <a:rPr lang="ru-RU" smtClean="0"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B076314-3EE9-48E1-8A21-0B8FA478C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8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221" y="1278872"/>
            <a:ext cx="791062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Классный час в 7-8 классе по теме «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семьи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Экспериментальный практикум «Копейка рубль бережет или </a:t>
            </a:r>
            <a:b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на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энерго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 водоснабжение: как их сократить?»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476" y="4120781"/>
            <a:ext cx="2667000" cy="257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05" y="4183074"/>
            <a:ext cx="1628229" cy="2509457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839099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542" y="750297"/>
            <a:ext cx="7549116" cy="1346791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 –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ИЗБЫТОЧНЫЙ БЮДЖЕТ.</a:t>
            </a:r>
            <a:endParaRPr lang="ru-RU" sz="4000" u="sng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3350" y="2205038"/>
            <a:ext cx="8785225" cy="17287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200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ИЗЛИШКИ СРЕДСТВ НАПРАВЛЯЮТ </a:t>
            </a:r>
          </a:p>
          <a:p>
            <a:pPr>
              <a:lnSpc>
                <a:spcPct val="100000"/>
              </a:lnSpc>
              <a:defRPr/>
            </a:pPr>
            <a:r>
              <a:rPr lang="ru-RU" sz="3200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НАКОПЛЕНИЯ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3602038"/>
            <a:ext cx="9144000" cy="2663825"/>
            <a:chOff x="0" y="3602038"/>
            <a:chExt cx="9144000" cy="2663825"/>
          </a:xfrm>
        </p:grpSpPr>
        <p:sp>
          <p:nvSpPr>
            <p:cNvPr id="9" name="Овал 8"/>
            <p:cNvSpPr/>
            <p:nvPr/>
          </p:nvSpPr>
          <p:spPr>
            <a:xfrm>
              <a:off x="0" y="3602038"/>
              <a:ext cx="2987675" cy="11049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ДОХОДЫ</a:t>
              </a:r>
            </a:p>
          </p:txBody>
        </p:sp>
        <p:sp>
          <p:nvSpPr>
            <p:cNvPr id="10" name="Овал 9"/>
            <p:cNvSpPr/>
            <p:nvPr/>
          </p:nvSpPr>
          <p:spPr>
            <a:xfrm>
              <a:off x="5724525" y="5018088"/>
              <a:ext cx="3419475" cy="1152525"/>
            </a:xfrm>
            <a:prstGeom prst="ellipse">
              <a:avLst/>
            </a:prstGeom>
            <a:solidFill>
              <a:srgbClr val="FFCCFF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>
              <a:off x="3924300" y="4922838"/>
              <a:ext cx="1060450" cy="1343025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>
              <a:stCxn id="9" idx="6"/>
              <a:endCxn id="10" idx="2"/>
            </p:cNvCxnSpPr>
            <p:nvPr/>
          </p:nvCxnSpPr>
          <p:spPr>
            <a:xfrm>
              <a:off x="2987675" y="4154488"/>
              <a:ext cx="2736850" cy="1439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300" y="2820988"/>
            <a:ext cx="2075039" cy="219710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7022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110" y="487363"/>
            <a:ext cx="6528391" cy="1320799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 –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ДЕФИЦИТНЫЙ БЮДЖЕТ.</a:t>
            </a:r>
            <a:endParaRPr lang="ru-RU" sz="40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2072758"/>
            <a:ext cx="8964613" cy="19018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НЕДОСТАЮЩИЕ СРЕДСТВА Берутся </a:t>
            </a:r>
          </a:p>
          <a:p>
            <a:pPr>
              <a:lnSpc>
                <a:spcPct val="100000"/>
              </a:lnSpc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ДОЛГ ИЛИ ИЗ НАКОПЛЕНИЙ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6688"/>
            <a:ext cx="9144000" cy="27012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74" y="3223504"/>
            <a:ext cx="2006895" cy="1742654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1687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2774"/>
            <a:ext cx="9144000" cy="1371600"/>
          </a:xfrm>
          <a:solidFill>
            <a:srgbClr val="FFFF99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= РАСХОДЫ –</a:t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 БЮДЖЕТ.</a:t>
            </a:r>
            <a:endParaRPr lang="ru-RU" sz="40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2" descr="Картинка 79 из 15095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9219" y="2239926"/>
            <a:ext cx="4801929" cy="299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846" y="3199071"/>
            <a:ext cx="3393115" cy="339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расходы семьи:</a:t>
            </a:r>
          </a:p>
        </p:txBody>
      </p:sp>
      <p:pic>
        <p:nvPicPr>
          <p:cNvPr id="8195" name="Picture 4" descr="Картинка 284 из 3274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2713" y="1989138"/>
            <a:ext cx="25908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Картинка 167 из 232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125" y="1989138"/>
            <a:ext cx="244792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07950" y="908050"/>
            <a:ext cx="2592388" cy="7207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</p:txBody>
      </p:sp>
      <p:sp>
        <p:nvSpPr>
          <p:cNvPr id="7" name="Овал 6"/>
          <p:cNvSpPr/>
          <p:nvPr/>
        </p:nvSpPr>
        <p:spPr>
          <a:xfrm>
            <a:off x="6588125" y="811213"/>
            <a:ext cx="2447925" cy="8175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ОБУВЬ </a:t>
            </a:r>
          </a:p>
        </p:txBody>
      </p:sp>
      <p:sp>
        <p:nvSpPr>
          <p:cNvPr id="4" name="Стрелка вправо 3"/>
          <p:cNvSpPr/>
          <p:nvPr/>
        </p:nvSpPr>
        <p:spPr>
          <a:xfrm rot="5400000">
            <a:off x="1126331" y="1629569"/>
            <a:ext cx="360363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2703513" y="5792788"/>
            <a:ext cx="100488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7631906" y="1629569"/>
            <a:ext cx="360363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32138" y="915988"/>
            <a:ext cx="3168650" cy="7207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</a:p>
        </p:txBody>
      </p:sp>
      <p:pic>
        <p:nvPicPr>
          <p:cNvPr id="11" name="Picture 10" descr="Картинка 465 из 26671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3463" y="1989138"/>
            <a:ext cx="2286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 rot="5400000">
            <a:off x="4463257" y="1637506"/>
            <a:ext cx="360362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Картинка 88 из 4717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2713" y="4437063"/>
            <a:ext cx="2587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3573463" y="5300663"/>
            <a:ext cx="5462587" cy="12969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КОММУНАЛЬНЫЕ УСЛУГИ,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СВЯЗИ</a:t>
            </a:r>
          </a:p>
        </p:txBody>
      </p:sp>
    </p:spTree>
    <p:extLst>
      <p:ext uri="{BB962C8B-B14F-4D97-AF65-F5344CB8AC3E}">
        <p14:creationId xmlns:p14="http://schemas.microsoft.com/office/powerpoint/2010/main" val="173989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4" grpId="0" animBg="1"/>
      <p:bldP spid="5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Картинки по энергосбережению для школьников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12"/>
            <a:ext cx="9174079" cy="683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33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энергосбережению для школьников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27" y="109427"/>
            <a:ext cx="485775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191" y="2950867"/>
            <a:ext cx="4762500" cy="3571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89" y="2845206"/>
            <a:ext cx="1905000" cy="2486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0324" y="220477"/>
            <a:ext cx="3951767" cy="2826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6807" y="4657116"/>
            <a:ext cx="3013416" cy="200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63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4912" y="1288336"/>
            <a:ext cx="8304028" cy="381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 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 неделю до основного занятия)</a:t>
            </a:r>
          </a:p>
          <a:p>
            <a:pPr algn="just"/>
            <a:r>
              <a:rPr lang="ru-RU" sz="32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Парная работа:</a:t>
            </a:r>
          </a:p>
          <a:p>
            <a:pPr algn="just"/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ежедневные показания счетчиков электричества и воды (делятся внутри группы самостоятельно) и заполнить таблицу. 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2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6230" y="2829922"/>
            <a:ext cx="71264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Анонимное анкетирование 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6" y="115297"/>
            <a:ext cx="3619500" cy="2714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449" y="3977150"/>
            <a:ext cx="4053265" cy="270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2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50464" y="1553758"/>
            <a:ext cx="38459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Кейс метод: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Методы и приёмы</a:t>
            </a:r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сбережения ресурсов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03" y="457200"/>
            <a:ext cx="4781839" cy="600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22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979201" y="681934"/>
            <a:ext cx="7804800" cy="1072800"/>
          </a:xfrm>
        </p:spPr>
        <p:txBody>
          <a:bodyPr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ликбез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391681" y="2020321"/>
            <a:ext cx="6204960" cy="4375439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81638" tIns="40819" rIns="81638" bIns="40819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Лампочку какой мощности вы купите для использования в ночнике — 40Вт или 100Вт? Почему?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ru-RU" sz="25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 нагревательном элементе чайника скопилась накипь. Как это влияет на время закипания воды? Почему?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ru-RU" sz="25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5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Зачем на утюгах, фенах, эл. плитах устанавливают регулятор температурного режима?</a:t>
            </a:r>
            <a:r>
              <a:rPr lang="ru-RU" sz="16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268" name="Picture 6" descr="C:\Users\Дан\Desktop\на конкурс\21757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51681" y="1678982"/>
            <a:ext cx="1975680" cy="31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7" descr="C:\Users\Дан\Desktop\на конкурс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0001" y="4208040"/>
            <a:ext cx="1944000" cy="239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3775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420" y="542261"/>
            <a:ext cx="7343775" cy="1773238"/>
          </a:xfrm>
          <a:noFill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ea typeface="GungsuhChe" pitchFamily="49" charset="-127"/>
                <a:cs typeface="Times New Roman" panose="02020603050405020304" pitchFamily="18" charset="0"/>
              </a:rPr>
              <a:t>БЮДЖЕТ</a:t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ea typeface="GungsuhChe" pitchFamily="49" charset="-127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ea typeface="GungsuhChe" pitchFamily="49" charset="-127"/>
                <a:cs typeface="Times New Roman" panose="02020603050405020304" pitchFamily="18" charset="0"/>
              </a:rPr>
              <a:t>семьи</a:t>
            </a: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53" y="2434856"/>
            <a:ext cx="4053464" cy="481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940" y="2276475"/>
            <a:ext cx="38100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87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1107765" y="313450"/>
            <a:ext cx="7804800" cy="1072800"/>
          </a:xfrm>
        </p:spPr>
        <p:txBody>
          <a:bodyPr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Законы экономии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044856" y="1142281"/>
            <a:ext cx="8163360" cy="212256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81638" tIns="40819" rIns="81638" bIns="40819"/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35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Включать электрическое освещение только в той комнате, где вы находитесь.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35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Выключать свет и другие электроприборы, когда уходите из дома или класса.</a:t>
            </a:r>
          </a:p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35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Использовать лампы большой мощности только при необходимости.</a:t>
            </a:r>
            <a:r>
              <a:rPr lang="ru-RU" sz="16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292" name="Picture 6" descr="C:\Users\Дан\Desktop\на конкурс\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6364" y="3624952"/>
            <a:ext cx="3823200" cy="304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C:\Users\Дан\Desktop\на конкурс\04-prevyu-dlja-portfolio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41365" y="3557272"/>
            <a:ext cx="4471200" cy="311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7042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1662196" y="56346"/>
            <a:ext cx="7804800" cy="1072800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3200" b="1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лампу выбрать?</a:t>
            </a:r>
          </a:p>
        </p:txBody>
      </p:sp>
      <p:pic>
        <p:nvPicPr>
          <p:cNvPr id="13315" name="Picture 8" descr="C:\Users\Дан\Desktop\на конкурс\230ebf01e69942972e9fa0ef1106803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57601" y="837001"/>
            <a:ext cx="3654720" cy="401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9" descr="C:\Users\Дан\Desktop\на конкурс\9622a4989abce0ecf2eed8066a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5601" y="4271401"/>
            <a:ext cx="2754720" cy="23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0" descr="C:\Users\Дан\Desktop\на конкурс\515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62401" y="4465801"/>
            <a:ext cx="2887200" cy="21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1" descr="C:\Users\Дан\Desktop\на конкурс\13377394_w640_h640_96659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89601" y="1096201"/>
            <a:ext cx="194544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2" descr="C:\Users\Дан\Desktop\на конкурс\i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81600" y="4725001"/>
            <a:ext cx="2620800" cy="19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3" descr="C:\Users\Дан\Desktop\на конкурс\37989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10401" y="901800"/>
            <a:ext cx="1944000" cy="340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1207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751792" y="583885"/>
            <a:ext cx="7902608" cy="2625120"/>
          </a:xfrm>
        </p:spPr>
        <p:txBody>
          <a:bodyPr>
            <a:no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Запомни! </a:t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Экономя электроэнергию, вы не только экономите свои деньги, но и разгружаете электрическую сеть! </a:t>
            </a:r>
            <a:br>
              <a:rPr lang="ru-RU" sz="2400" b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электричества позволяет сократить потребление природных ресурсов, а значит и снизить выбросы вредных веществ в атмосферу,  сохранить чистоту водоемов, сохранить  лес. </a:t>
            </a:r>
          </a:p>
        </p:txBody>
      </p:sp>
      <p:pic>
        <p:nvPicPr>
          <p:cNvPr id="14339" name="Picture 5" descr="C:\Users\Дан\Desktop\на конкурс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113" y="3429001"/>
            <a:ext cx="4111688" cy="304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C:\Users\Дан\Desktop\на конкурс\i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0841" y="3429001"/>
            <a:ext cx="4133559" cy="304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0918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679" y="905171"/>
            <a:ext cx="3818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Дискуссия. 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081" y="1911765"/>
            <a:ext cx="6705227" cy="482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299" y="1926387"/>
            <a:ext cx="8880701" cy="689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Домашний эксперимент продолжается…!</a:t>
            </a:r>
            <a:endParaRPr lang="ru-RU" sz="3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14" y="3065167"/>
            <a:ext cx="3186666" cy="34432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332" y="3065167"/>
            <a:ext cx="3550951" cy="344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00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289198" y="210222"/>
            <a:ext cx="8793126" cy="3360960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3628" b="1" u="sng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дом:</a:t>
            </a:r>
            <a:br>
              <a:rPr lang="ru-RU" sz="3628" b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66" b="1" i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Посчитайте сколько электроэнергии и воды потребляет ваша семья в течении недели, если применять принципы </a:t>
            </a:r>
            <a:r>
              <a:rPr lang="ru-RU" sz="3266" b="1" i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энергосбережения</a:t>
            </a:r>
            <a:r>
              <a:rPr lang="ru-RU" sz="3266" b="1" i="1" cap="none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Показания внесите в таблицу</a:t>
            </a:r>
          </a:p>
        </p:txBody>
      </p:sp>
      <p:pic>
        <p:nvPicPr>
          <p:cNvPr id="15363" name="Picture 5" descr="C:\Users\Дан\Desktop\на конкурс\article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68801" y="3486601"/>
            <a:ext cx="4633920" cy="337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8168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9" y="244549"/>
            <a:ext cx="9036050" cy="31416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u="sng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r>
              <a:rPr lang="ru-RU" sz="4000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все денежные и </a:t>
            </a:r>
            <a:r>
              <a:rPr lang="ru-RU" sz="4000" cap="none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неденежные</a:t>
            </a:r>
            <a:r>
              <a:rPr lang="ru-RU" sz="4000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поступления в семью.</a:t>
            </a:r>
            <a:br>
              <a:rPr lang="ru-RU" sz="4000" cap="none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cap="none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2" descr="Картинка 111 из 15526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6888" y="2492375"/>
            <a:ext cx="568801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389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7950" y="1163638"/>
            <a:ext cx="4446588" cy="863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163" y="3592513"/>
            <a:ext cx="3671887" cy="7207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7475" y="5707063"/>
            <a:ext cx="4446588" cy="7588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4564063" y="1354138"/>
            <a:ext cx="938212" cy="48577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4427538" y="3709988"/>
            <a:ext cx="936625" cy="485775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554538" y="5876925"/>
            <a:ext cx="979487" cy="48418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353" y="298850"/>
            <a:ext cx="7997419" cy="76517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доходов семьи: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90613" y="3952875"/>
            <a:ext cx="180975" cy="24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ЗАРАБОТНАЯ ПЛ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75" y="984250"/>
            <a:ext cx="3641724" cy="194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" y="2543572"/>
            <a:ext cx="3953669" cy="2629351"/>
          </a:xfrm>
          <a:prstGeom prst="rect">
            <a:avLst/>
          </a:prstGeom>
        </p:spPr>
      </p:pic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34" y="4435277"/>
            <a:ext cx="2543572" cy="254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75326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СТИПЕНДИЯ</a:t>
            </a:r>
            <a:b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КЛАД</a:t>
            </a:r>
            <a:b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НАСЛЕДСТВО</a:t>
            </a:r>
            <a:b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ПРЕМИЯ</a:t>
            </a:r>
            <a:b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 ПО ВКЛАДУ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БАНКЕ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ВЫИГРЫШ</a:t>
            </a:r>
            <a:b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БОНУС И Т.Д.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4" descr="Картинка 48 из 53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6825" y="3500438"/>
            <a:ext cx="388778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Картинка 26 из 53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6825" y="333375"/>
            <a:ext cx="3887788" cy="2592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58399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8875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375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325" y="323629"/>
            <a:ext cx="9144000" cy="2349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затраты, идущие на удовлетворение потребностей членов семьи.</a:t>
            </a:r>
          </a:p>
        </p:txBody>
      </p:sp>
      <p:pic>
        <p:nvPicPr>
          <p:cNvPr id="7171" name="Picture 2" descr="Картинка 27 из 6378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1602" y="2439212"/>
            <a:ext cx="3949746" cy="321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655" y="4391246"/>
            <a:ext cx="2522669" cy="25226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670" y="2080548"/>
            <a:ext cx="3984994" cy="254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6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расходы семьи:</a:t>
            </a:r>
          </a:p>
        </p:txBody>
      </p:sp>
      <p:pic>
        <p:nvPicPr>
          <p:cNvPr id="8195" name="Picture 4" descr="Картинка 284 из 3274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2713" y="1989138"/>
            <a:ext cx="25908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Картинка 167 из 232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125" y="1989138"/>
            <a:ext cx="244792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07950" y="908050"/>
            <a:ext cx="2592388" cy="7207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</p:txBody>
      </p:sp>
      <p:sp>
        <p:nvSpPr>
          <p:cNvPr id="7" name="Овал 6"/>
          <p:cNvSpPr/>
          <p:nvPr/>
        </p:nvSpPr>
        <p:spPr>
          <a:xfrm>
            <a:off x="6588125" y="811213"/>
            <a:ext cx="2447925" cy="8175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ОБУВЬ </a:t>
            </a:r>
          </a:p>
        </p:txBody>
      </p:sp>
      <p:sp>
        <p:nvSpPr>
          <p:cNvPr id="4" name="Стрелка вправо 3"/>
          <p:cNvSpPr/>
          <p:nvPr/>
        </p:nvSpPr>
        <p:spPr>
          <a:xfrm rot="5400000">
            <a:off x="1126331" y="1629569"/>
            <a:ext cx="360363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2703513" y="5792788"/>
            <a:ext cx="100488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7631906" y="1629569"/>
            <a:ext cx="360363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32138" y="915988"/>
            <a:ext cx="3168650" cy="7207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</a:p>
        </p:txBody>
      </p:sp>
      <p:pic>
        <p:nvPicPr>
          <p:cNvPr id="11" name="Picture 10" descr="Картинка 465 из 26671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3463" y="1989138"/>
            <a:ext cx="2286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 rot="5400000">
            <a:off x="4463257" y="1637506"/>
            <a:ext cx="360362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Картинка 88 из 4717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2713" y="4437063"/>
            <a:ext cx="25876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3573463" y="5300663"/>
            <a:ext cx="5462587" cy="12969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КОММУНАЛЬНЫЕ УСЛУГИ,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СВЯЗИ</a:t>
            </a:r>
          </a:p>
        </p:txBody>
      </p:sp>
    </p:spTree>
    <p:extLst>
      <p:ext uri="{BB962C8B-B14F-4D97-AF65-F5344CB8AC3E}">
        <p14:creationId xmlns:p14="http://schemas.microsoft.com/office/powerpoint/2010/main" val="376208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4" grpId="0" animBg="1"/>
      <p:bldP spid="5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2888"/>
            <a:ext cx="4356100" cy="698500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ОПЛАТА  ЗА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АРЕНДУ ЖИЛЬЯ</a:t>
            </a:r>
            <a:b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2F9D2F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ПРЕДМЕТЫ ДОМАШНЕГО ОБИХОДА</a:t>
            </a:r>
            <a:br>
              <a:rPr lang="ru-RU" sz="3600" b="1" dirty="0">
                <a:solidFill>
                  <a:srgbClr val="2F9D2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МЕДИЦИНА</a:t>
            </a:r>
            <a:b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ОБРАЗОВАНИЕ</a:t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2F9D2F"/>
                </a:solidFill>
                <a:effectLst/>
                <a:latin typeface="Times New Roman" pitchFamily="18" charset="0"/>
                <a:cs typeface="Times New Roman" pitchFamily="18" charset="0"/>
              </a:rPr>
              <a:t>ДОСУГ</a:t>
            </a:r>
            <a:b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ОТДЫХ И ДР.</a:t>
            </a:r>
          </a:p>
        </p:txBody>
      </p:sp>
      <p:pic>
        <p:nvPicPr>
          <p:cNvPr id="9220" name="Picture 6" descr="Картинка 215 из 17650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04025" y="0"/>
            <a:ext cx="2339975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Картинка 71 из 26225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83088" y="2247900"/>
            <a:ext cx="22320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2" descr="Картинка 53 из 6039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6100" y="4794250"/>
            <a:ext cx="2286000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4" descr="Картинка 22 из 5786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04025" y="4794250"/>
            <a:ext cx="2339975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Картинка 77 из 17155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356100" y="0"/>
            <a:ext cx="22860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 descr="Картинка 422 из 15391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804025" y="2247900"/>
            <a:ext cx="23399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848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9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9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9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9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9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9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7325"/>
            <a:ext cx="8856662" cy="1441450"/>
          </a:xfrm>
          <a:solidFill>
            <a:schemeClr val="bg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 РОСПИСЬ ДОХОДОВ И РАСХОДОВ ЗА ОПРЕДЕЛЕННЫЙ ПЕРИОД.</a:t>
            </a:r>
          </a:p>
        </p:txBody>
      </p:sp>
      <p:pic>
        <p:nvPicPr>
          <p:cNvPr id="12291" name="Picture 5" descr="Картинка 648 из 2575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07754" y="1830793"/>
            <a:ext cx="7345363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989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6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101</TotalTime>
  <Words>245</Words>
  <Application>Microsoft Office PowerPoint</Application>
  <PresentationFormat>Экран (4:3)</PresentationFormat>
  <Paragraphs>56</Paragraphs>
  <Slides>25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GungsuhChe</vt:lpstr>
      <vt:lpstr>Times New Roman</vt:lpstr>
      <vt:lpstr>Tw Cen MT</vt:lpstr>
      <vt:lpstr>Капля</vt:lpstr>
      <vt:lpstr>Презентация PowerPoint</vt:lpstr>
      <vt:lpstr>БЮДЖЕТ семьи</vt:lpstr>
      <vt:lpstr>ДОХОДЫ – все денежные и неденежные поступления в семью. </vt:lpstr>
      <vt:lpstr>Основные виды доходов семьи:</vt:lpstr>
      <vt:lpstr>СТИПЕНДИЯ КЛАД НАСЛЕДСТВО ПРЕМИЯ ПОДАРОК % ПО ВКЛАДУ  В БАНКЕ ВЫИГРЫШ БОНУС И Т.Д. </vt:lpstr>
      <vt:lpstr>РАСХОДЫ - денежные затраты, идущие на удовлетворение потребностей членов семьи.</vt:lpstr>
      <vt:lpstr>Постоянные расходы семьи:</vt:lpstr>
      <vt:lpstr>ОПЛАТА  ЗА АРЕНДУ ЖИЛЬЯ ПРЕДМЕТЫ ДОМАШНЕГО ОБИХОДА МЕДИЦИНА ОБРАЗОВАНИЕ ДОСУГ ОТДЫХ И ДР.</vt:lpstr>
      <vt:lpstr>БЮДЖЕТ – ЭТО  РОСПИСЬ ДОХОДОВ И РАСХОДОВ ЗА ОПРЕДЕЛЕННЫЙ ПЕРИОД.</vt:lpstr>
      <vt:lpstr>ДОХОДЫ &gt; РАСХОДЫ – ИЗБЫТОЧНЫЙ БЮДЖЕТ.</vt:lpstr>
      <vt:lpstr>ДОХОДЫ &lt; РАСХОДЫ – ДЕФИЦИТНЫЙ БЮДЖЕТ.</vt:lpstr>
      <vt:lpstr>ДОХОДЫ = РАСХОДЫ – СБАЛАНСИРОВАННЫЙ БЮДЖЕТ.</vt:lpstr>
      <vt:lpstr>Постоянные расходы семьи: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Экономический ликбез</vt:lpstr>
      <vt:lpstr>Законы экономии</vt:lpstr>
      <vt:lpstr>Какую лампу выбрать?</vt:lpstr>
      <vt:lpstr>Запомни!  Экономя электроэнергию, вы не только экономите свои деньги, но и разгружаете электрическую сеть!  Экономия электричества позволяет сократить потребление природных ресурсов, а значит и снизить выбросы вредных веществ в атмосферу,  сохранить чистоту водоемов, сохранить  лес. </vt:lpstr>
      <vt:lpstr>Презентация PowerPoint</vt:lpstr>
      <vt:lpstr>Презентация PowerPoint</vt:lpstr>
      <vt:lpstr>Задание на дом: Посчитайте сколько электроэнергии и воды потребляет ваша семья в течении недели, если применять принципы энергосбережения. Показания внесите в таблицу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Лейсан</cp:lastModifiedBy>
  <cp:revision>11</cp:revision>
  <dcterms:created xsi:type="dcterms:W3CDTF">2017-04-25T21:35:42Z</dcterms:created>
  <dcterms:modified xsi:type="dcterms:W3CDTF">2017-04-26T18:58:41Z</dcterms:modified>
</cp:coreProperties>
</file>