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9" r:id="rId2"/>
    <p:sldId id="263" r:id="rId3"/>
    <p:sldId id="264" r:id="rId4"/>
    <p:sldId id="265" r:id="rId5"/>
    <p:sldId id="266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56" r:id="rId15"/>
    <p:sldId id="257" r:id="rId16"/>
    <p:sldId id="280" r:id="rId17"/>
    <p:sldId id="276" r:id="rId18"/>
    <p:sldId id="277" r:id="rId19"/>
    <p:sldId id="258" r:id="rId20"/>
    <p:sldId id="259" r:id="rId21"/>
    <p:sldId id="260" r:id="rId22"/>
    <p:sldId id="261" r:id="rId23"/>
    <p:sldId id="278" r:id="rId24"/>
    <p:sldId id="279" r:id="rId25"/>
    <p:sldId id="26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D97E9-3160-46DC-99CE-73F60750DEB2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9F81A-0E07-4BC9-AD23-289D95BC98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046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6213" cy="39735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5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6213" cy="39735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43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6213" cy="39735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5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6213" cy="39735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14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1069975"/>
            <a:ext cx="4879975" cy="36607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52525" y="5089525"/>
            <a:ext cx="5256213" cy="39735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962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61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6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68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143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0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49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31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5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08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76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194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95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12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37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195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2FD540C-D22E-4DAA-B9B8-833C8F3875A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076314-3EE9-48E1-8A21-0B8FA478C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8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221" y="1278872"/>
            <a:ext cx="7910623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час в 7-8 классе по теме «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семьи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9580" algn="ctr"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Экспериментальный практикум «Копейка рубль бережет или </a:t>
            </a:r>
            <a:b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Расходы на </a:t>
            </a:r>
            <a:r>
              <a:rPr lang="ru-RU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</a:t>
            </a:r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 водоснабжение: как их сократить?»</a:t>
            </a:r>
            <a:endParaRPr lang="ru-RU" sz="32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76" y="4120781"/>
            <a:ext cx="266700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5" y="4183074"/>
            <a:ext cx="1628229" cy="2509457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839099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42" y="750297"/>
            <a:ext cx="7549116" cy="1346791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–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ИЗБЫТОЧНЫЙ БЮДЖЕТ.</a:t>
            </a:r>
            <a:endParaRPr lang="ru-RU" sz="4000" u="sng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33350" y="2205038"/>
            <a:ext cx="8785225" cy="17287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32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ИЗЛИШКИ СРЕДСТВ НАПРАВЛЯЮТ </a:t>
            </a:r>
          </a:p>
          <a:p>
            <a:pPr>
              <a:lnSpc>
                <a:spcPct val="100000"/>
              </a:lnSpc>
              <a:defRPr/>
            </a:pPr>
            <a:r>
              <a:rPr lang="ru-RU" sz="3200" i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НАКОПЛЕНИЯ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0" y="3602038"/>
            <a:ext cx="9144000" cy="2663825"/>
            <a:chOff x="0" y="3602038"/>
            <a:chExt cx="9144000" cy="2663825"/>
          </a:xfrm>
        </p:grpSpPr>
        <p:sp>
          <p:nvSpPr>
            <p:cNvPr id="9" name="Овал 8"/>
            <p:cNvSpPr/>
            <p:nvPr/>
          </p:nvSpPr>
          <p:spPr>
            <a:xfrm>
              <a:off x="0" y="3602038"/>
              <a:ext cx="2987675" cy="11049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ДОХОДЫ</a:t>
              </a:r>
            </a:p>
          </p:txBody>
        </p:sp>
        <p:sp>
          <p:nvSpPr>
            <p:cNvPr id="10" name="Овал 9"/>
            <p:cNvSpPr/>
            <p:nvPr/>
          </p:nvSpPr>
          <p:spPr>
            <a:xfrm>
              <a:off x="5724525" y="5018088"/>
              <a:ext cx="3419475" cy="1152525"/>
            </a:xfrm>
            <a:prstGeom prst="ellipse">
              <a:avLst/>
            </a:prstGeom>
            <a:solidFill>
              <a:srgbClr val="FFCC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</a:t>
              </a:r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>
              <a:off x="3924300" y="4922838"/>
              <a:ext cx="1060450" cy="1343025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Прямая соединительная линия 11"/>
            <p:cNvCxnSpPr>
              <a:stCxn id="9" idx="6"/>
              <a:endCxn id="10" idx="2"/>
            </p:cNvCxnSpPr>
            <p:nvPr/>
          </p:nvCxnSpPr>
          <p:spPr>
            <a:xfrm>
              <a:off x="2987675" y="4154488"/>
              <a:ext cx="2736850" cy="143986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300" y="2820988"/>
            <a:ext cx="2075039" cy="219710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77022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110" y="487363"/>
            <a:ext cx="6528391" cy="1320799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–</a:t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ДЕФИЦИТНЫЙ БЮДЖЕТ.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2072758"/>
            <a:ext cx="8964613" cy="19018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НЕДОСТАЮЩИЕ СРЕДСТВА Берутся </a:t>
            </a:r>
          </a:p>
          <a:p>
            <a:pPr>
              <a:lnSpc>
                <a:spcPct val="100000"/>
              </a:lnSpc>
              <a:defRPr/>
            </a:pPr>
            <a:r>
              <a:rPr lang="ru-RU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ДОЛГ ИЛИ ИЗ НАКОПЛЕНИЙ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6688"/>
            <a:ext cx="9144000" cy="2701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74" y="3223504"/>
            <a:ext cx="2006895" cy="174265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6879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774"/>
            <a:ext cx="9144000" cy="1371600"/>
          </a:xfrm>
          <a:solidFill>
            <a:srgbClr val="FFFF99"/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= РАСХОДЫ –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СБАЛАНСИРОВАННЫЙ БЮДЖЕТ.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3" name="Picture 2" descr="Картинка 79 из 150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219" y="2239926"/>
            <a:ext cx="4801929" cy="299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846" y="3199071"/>
            <a:ext cx="3393115" cy="339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расходы семьи:</a:t>
            </a: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</a:t>
            </a:r>
          </a:p>
        </p:txBody>
      </p:sp>
    </p:spTree>
    <p:extLst>
      <p:ext uri="{BB962C8B-B14F-4D97-AF65-F5344CB8AC3E}">
        <p14:creationId xmlns:p14="http://schemas.microsoft.com/office/powerpoint/2010/main" val="173989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Картинки по энергосбережению для школьников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2"/>
            <a:ext cx="9174079" cy="683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3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энергосбережению для школьников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7" y="109427"/>
            <a:ext cx="48577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191" y="2950867"/>
            <a:ext cx="4762500" cy="3571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89" y="2845206"/>
            <a:ext cx="1905000" cy="2486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324" y="220477"/>
            <a:ext cx="3951767" cy="2826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6807" y="4657116"/>
            <a:ext cx="3013416" cy="200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6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4912" y="1288336"/>
            <a:ext cx="8304028" cy="381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Подготовительный этап 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неделю до основного занятия)</a:t>
            </a:r>
          </a:p>
          <a:p>
            <a:pPr algn="just"/>
            <a:r>
              <a:rPr lang="ru-RU" sz="32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Парная работа:</a:t>
            </a:r>
          </a:p>
          <a:p>
            <a:pPr algn="just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ежедневные показания счетчиков электричества и воды (делятся внутри группы самостоятельно) и заполнить таблицу. </a:t>
            </a:r>
            <a:endParaRPr lang="ru-RU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2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6230" y="2829922"/>
            <a:ext cx="71264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Анонимное анкетирование 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6" y="115297"/>
            <a:ext cx="3619500" cy="27146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449" y="3977150"/>
            <a:ext cx="4053265" cy="270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2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50464" y="1553758"/>
            <a:ext cx="384590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Кейс метод:</a:t>
            </a:r>
          </a:p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Методы и приёмы</a:t>
            </a:r>
            <a:r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сбережения ресурсов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3" y="457200"/>
            <a:ext cx="4781839" cy="600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2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979201" y="681934"/>
            <a:ext cx="7804800" cy="1072800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ликбез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391681" y="2020321"/>
            <a:ext cx="6204960" cy="4375439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81638" tIns="40819" rIns="81638" bIns="40819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Лампочку какой мощности вы купите для использования в ночнике — 40Вт или 100Вт? Почему?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нагревательном элементе чайника скопилась накипь. Как это влияет на время закипания воды? Почему?</a:t>
            </a: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ru-RU" sz="254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5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Зачем на утюгах, фенах, эл. плитах устанавливают регулятор температурного режима?</a:t>
            </a:r>
            <a:r>
              <a:rPr lang="ru-RU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11268" name="Picture 6" descr="C:\Users\Дан\Desktop\на конкурс\21757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51681" y="1678982"/>
            <a:ext cx="1975680" cy="31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Дан\Desktop\на конкурс\i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0001" y="4208040"/>
            <a:ext cx="1944000" cy="23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37753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420" y="542261"/>
            <a:ext cx="7343775" cy="1773238"/>
          </a:xfrm>
          <a:noFill/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БЮДЖЕТ</a:t>
            </a:r>
            <a:b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C00000"/>
                </a:solidFill>
                <a:latin typeface="Times New Roman" panose="02020603050405020304" pitchFamily="18" charset="0"/>
                <a:ea typeface="GungsuhChe" pitchFamily="49" charset="-127"/>
                <a:cs typeface="Times New Roman" panose="02020603050405020304" pitchFamily="18" charset="0"/>
              </a:rPr>
              <a:t>семьи</a:t>
            </a:r>
          </a:p>
        </p:txBody>
      </p:sp>
      <p:pic>
        <p:nvPicPr>
          <p:cNvPr id="409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2434856"/>
            <a:ext cx="4053464" cy="481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940" y="2276475"/>
            <a:ext cx="3810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7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1107765" y="313450"/>
            <a:ext cx="7804800" cy="1072800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Законы экономии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044856" y="1142281"/>
            <a:ext cx="8163360" cy="212256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81638" tIns="40819" rIns="81638" bIns="40819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35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Включать электрическое освещение только в той комнате, где вы находитесь.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35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Выключать свет и другие электроприборы, когда уходите из дома или класса.</a:t>
            </a:r>
          </a:p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358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Использовать лампы большой мощности только при необходимости.</a:t>
            </a:r>
            <a:r>
              <a:rPr lang="ru-RU" sz="16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2292" name="Picture 6" descr="C:\Users\Дан\Desktop\на конкурс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6364" y="3624952"/>
            <a:ext cx="3823200" cy="30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C:\Users\Дан\Desktop\на конкурс\04-prevyu-dlja-portfolio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1365" y="3557272"/>
            <a:ext cx="4471200" cy="311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0424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1662196" y="56346"/>
            <a:ext cx="7804800" cy="10728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200" b="1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лампу выбрать?</a:t>
            </a:r>
          </a:p>
        </p:txBody>
      </p:sp>
      <p:pic>
        <p:nvPicPr>
          <p:cNvPr id="13315" name="Picture 8" descr="C:\Users\Дан\Desktop\на конкурс\230ebf01e69942972e9fa0ef11068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57601" y="837001"/>
            <a:ext cx="3654720" cy="401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9" descr="C:\Users\Дан\Desktop\на конкурс\9622a4989abce0ecf2eed8066a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5601" y="4271401"/>
            <a:ext cx="2754720" cy="23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C:\Users\Дан\Desktop\на конкурс\515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2401" y="4465801"/>
            <a:ext cx="2887200" cy="21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1" descr="C:\Users\Дан\Desktop\на конкурс\13377394_w640_h640_96659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9601" y="1096201"/>
            <a:ext cx="194544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12" descr="C:\Users\Дан\Desktop\на конкурс\i (1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1600" y="4725001"/>
            <a:ext cx="2620800" cy="19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3" descr="C:\Users\Дан\Desktop\на конкурс\3798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710401" y="901800"/>
            <a:ext cx="1944000" cy="340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2077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751792" y="583885"/>
            <a:ext cx="7902608" cy="262512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24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</a:t>
            </a:r>
            <a:br>
              <a:rPr lang="ru-RU" sz="24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Экономя электроэнергию, вы не только экономите свои деньги, но и разгружаете электрическую сеть! </a:t>
            </a:r>
            <a:br>
              <a:rPr lang="ru-RU" sz="2400" b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электричества позволяет сократить потребление природных ресурсов, а значит и снизить выбросы вредных веществ в атмосферу,  сохранить чистоту водоемов, сохранить  лес. </a:t>
            </a:r>
          </a:p>
        </p:txBody>
      </p:sp>
      <p:pic>
        <p:nvPicPr>
          <p:cNvPr id="14339" name="Picture 5" descr="C:\Users\Дан\Desktop\на конкурс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13" y="3429001"/>
            <a:ext cx="4111688" cy="30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C:\Users\Дан\Desktop\на конкурс\i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0841" y="3429001"/>
            <a:ext cx="4133559" cy="30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0918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679" y="905171"/>
            <a:ext cx="38180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Дискуссия. </a:t>
            </a:r>
            <a:endParaRPr lang="ru-RU" sz="54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81" y="1911765"/>
            <a:ext cx="6705227" cy="482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299" y="1926387"/>
            <a:ext cx="8880701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Домашний эксперимент продолжается…!</a:t>
            </a:r>
            <a:endParaRPr lang="ru-RU" sz="3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14" y="3065167"/>
            <a:ext cx="3186666" cy="34432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32" y="3065167"/>
            <a:ext cx="3550951" cy="344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0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289198" y="210222"/>
            <a:ext cx="8793126" cy="336096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sz="3628" b="1" u="sng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на дом:</a:t>
            </a:r>
            <a:br>
              <a:rPr lang="ru-RU" sz="3628" b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66" b="1" i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Посчитайте сколько электроэнергии и воды потребляет ваша семья в течении недели, если применять принципы </a:t>
            </a:r>
            <a:r>
              <a:rPr lang="ru-RU" sz="3266" b="1" i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энергосбережения</a:t>
            </a:r>
            <a:r>
              <a:rPr lang="ru-RU" sz="3266" b="1" i="1" cap="none" dirty="0">
                <a:solidFill>
                  <a:srgbClr val="0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Показания внесите в таблицу</a:t>
            </a:r>
          </a:p>
        </p:txBody>
      </p:sp>
      <p:pic>
        <p:nvPicPr>
          <p:cNvPr id="15363" name="Picture 5" descr="C:\Users\Дан\Desktop\на конкурс\article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68801" y="3486601"/>
            <a:ext cx="4633920" cy="337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16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9" y="244549"/>
            <a:ext cx="9036050" cy="31416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4000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все денежные и </a:t>
            </a:r>
            <a:r>
              <a:rPr lang="ru-RU" sz="40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неденежные</a:t>
            </a:r>
            <a:r>
              <a:rPr lang="ru-RU" sz="40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поступления в семью.</a:t>
            </a:r>
            <a:br>
              <a:rPr lang="ru-RU" sz="4000" cap="none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cap="none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2" descr="Картинка 111 из 1552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6888" y="2492375"/>
            <a:ext cx="56880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8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3638"/>
            <a:ext cx="4446588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163" y="3592513"/>
            <a:ext cx="36718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5707063"/>
            <a:ext cx="4446588" cy="758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564063" y="1354138"/>
            <a:ext cx="93821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27538" y="3709988"/>
            <a:ext cx="936625" cy="485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54538" y="5876925"/>
            <a:ext cx="979487" cy="4841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353" y="298850"/>
            <a:ext cx="7997419" cy="7651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доходов семьи: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90613" y="3952875"/>
            <a:ext cx="180975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Картинки по запросу ЗАРАБОТНАЯ ПЛА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984250"/>
            <a:ext cx="3641724" cy="19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2543572"/>
            <a:ext cx="3953669" cy="2629351"/>
          </a:xfrm>
          <a:prstGeom prst="rect">
            <a:avLst/>
          </a:prstGeom>
        </p:spPr>
      </p:pic>
      <p:pic>
        <p:nvPicPr>
          <p:cNvPr id="3078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34" y="4435277"/>
            <a:ext cx="2543572" cy="254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5326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СТИПЕНДИЯ</a:t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</a:t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</a:t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ПРЕМИЯ</a:t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ПОДАРОК</a:t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ПО ВКЛАДУ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БАНКЕ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ВЫИГРЫШ</a:t>
            </a:r>
            <a:br>
              <a:rPr lang="ru-RU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БОНУС И Т.Д.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4" descr="Картинка 48 из 5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3500438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26 из 5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33375"/>
            <a:ext cx="3887788" cy="25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8399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5" y="323629"/>
            <a:ext cx="9144000" cy="23495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затраты, идущие на удовлетворение потребностей членов семьи.</a:t>
            </a:r>
          </a:p>
        </p:txBody>
      </p:sp>
      <p:pic>
        <p:nvPicPr>
          <p:cNvPr id="7171" name="Picture 2" descr="Картинка 27 из 63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602" y="2439212"/>
            <a:ext cx="3949746" cy="32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655" y="4391246"/>
            <a:ext cx="2522669" cy="25226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670" y="2080548"/>
            <a:ext cx="3984994" cy="254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расходы семьи:</a:t>
            </a: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СВЯЗИ</a:t>
            </a:r>
          </a:p>
        </p:txBody>
      </p:sp>
    </p:spTree>
    <p:extLst>
      <p:ext uri="{BB962C8B-B14F-4D97-AF65-F5344CB8AC3E}">
        <p14:creationId xmlns:p14="http://schemas.microsoft.com/office/powerpoint/2010/main" val="37620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4356100" cy="6985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 ЗА</a:t>
            </a:r>
            <a:b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АРЕНДУ ЖИЛЬЯ</a:t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br>
              <a:rPr lang="ru-RU" sz="3600" b="1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МЕДИЦИНА</a:t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br>
              <a:rPr lang="ru-RU" sz="3600" b="1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 И ДР.</a:t>
            </a:r>
          </a:p>
        </p:txBody>
      </p:sp>
      <p:pic>
        <p:nvPicPr>
          <p:cNvPr id="9220" name="Picture 6" descr="Картинка 215 из 176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0"/>
            <a:ext cx="23399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1 из 262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3088" y="2247900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53 из 6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94250"/>
            <a:ext cx="228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22 из 578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794250"/>
            <a:ext cx="2339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Картинка 77 из 1715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0"/>
            <a:ext cx="2286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Картинка 422 из 1539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2247900"/>
            <a:ext cx="233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8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9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9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7325"/>
            <a:ext cx="8856662" cy="1441450"/>
          </a:xfrm>
          <a:solidFill>
            <a:schemeClr val="bg1"/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ЭТО  РОСПИСЬ ДОХОДОВ И РАСХОДОВ ЗА ОПРЕДЕЛЕННЫЙ ПЕРИОД.</a:t>
            </a:r>
          </a:p>
        </p:txBody>
      </p:sp>
      <p:pic>
        <p:nvPicPr>
          <p:cNvPr id="12291" name="Picture 5" descr="Картинка 648 из 257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7754" y="1830793"/>
            <a:ext cx="73453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8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6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101</TotalTime>
  <Words>245</Words>
  <Application>Microsoft Office PowerPoint</Application>
  <PresentationFormat>Экран (4:3)</PresentationFormat>
  <Paragraphs>56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GungsuhChe</vt:lpstr>
      <vt:lpstr>Times New Roman</vt:lpstr>
      <vt:lpstr>Tw Cen MT</vt:lpstr>
      <vt:lpstr>Капля</vt:lpstr>
      <vt:lpstr>Презентация PowerPoint</vt:lpstr>
      <vt:lpstr>БЮДЖЕТ семьи</vt:lpstr>
      <vt:lpstr>ДОХОДЫ – все денежные и неденежные поступления в семью. </vt:lpstr>
      <vt:lpstr>Основные виды доходов семьи:</vt:lpstr>
      <vt:lpstr>СТИПЕНДИЯ КЛАД НАСЛЕДСТВО ПРЕМИЯ ПОДАРОК % ПО ВКЛАДУ  В БАНКЕ ВЫИГРЫШ БОНУС И Т.Д. </vt:lpstr>
      <vt:lpstr>РАСХОДЫ - денежные затраты, идущие на удовлетворение потребностей членов семьи.</vt:lpstr>
      <vt:lpstr>Постоянные расходы семьи:</vt:lpstr>
      <vt:lpstr>ОПЛАТА  ЗА АРЕНДУ ЖИЛЬЯ ПРЕДМЕТЫ ДОМАШНЕГО ОБИХОДА МЕДИЦИНА ОБРАЗОВАНИЕ ДОСУГ ОТДЫХ И ДР.</vt:lpstr>
      <vt:lpstr>БЮДЖЕТ – ЭТО  РОСПИСЬ ДОХОДОВ И РАСХОДОВ ЗА ОПРЕДЕЛЕННЫЙ ПЕРИОД.</vt:lpstr>
      <vt:lpstr>ДОХОДЫ &gt; РАСХОДЫ – ИЗБЫТОЧНЫЙ БЮДЖЕТ.</vt:lpstr>
      <vt:lpstr>ДОХОДЫ &lt; РАСХОДЫ – ДЕФИЦИТНЫЙ БЮДЖЕТ.</vt:lpstr>
      <vt:lpstr>ДОХОДЫ = РАСХОДЫ – СБАЛАНСИРОВАННЫЙ БЮДЖЕТ.</vt:lpstr>
      <vt:lpstr>Постоянные расходы семьи: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Экономический ликбез</vt:lpstr>
      <vt:lpstr>Законы экономии</vt:lpstr>
      <vt:lpstr>Какую лампу выбрать?</vt:lpstr>
      <vt:lpstr>Запомни!  Экономя электроэнергию, вы не только экономите свои деньги, но и разгружаете электрическую сеть!  Экономия электричества позволяет сократить потребление природных ресурсов, а значит и снизить выбросы вредных веществ в атмосферу,  сохранить чистоту водоемов, сохранить  лес. </vt:lpstr>
      <vt:lpstr>Презентация PowerPoint</vt:lpstr>
      <vt:lpstr>Презентация PowerPoint</vt:lpstr>
      <vt:lpstr>Задание на дом: Посчитайте сколько электроэнергии и воды потребляет ваша семья в течении недели, если применять принципы энергосбережения. Показания внесите в таблицу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Лейсан</dc:creator>
  <cp:lastModifiedBy>Лейсан</cp:lastModifiedBy>
  <cp:revision>11</cp:revision>
  <dcterms:created xsi:type="dcterms:W3CDTF">2017-04-25T21:35:42Z</dcterms:created>
  <dcterms:modified xsi:type="dcterms:W3CDTF">2017-04-26T18:58:41Z</dcterms:modified>
</cp:coreProperties>
</file>