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ru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youtube.com/v/1WxQnXnYKDU" TargetMode="External"/><Relationship Id="rId4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youtube.com/v/qOprRl_pcew" TargetMode="External"/><Relationship Id="rId4" Type="http://schemas.openxmlformats.org/officeDocument/2006/relationships/image" Target="../media/image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Виды интернет мошеничества</a:t>
            </a:r>
          </a:p>
        </p:txBody>
      </p:sp>
      <p:sp>
        <p:nvSpPr>
          <p:cNvPr id="55" name="Shape 5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"/>
              <a:t>Как защитить себя?</a:t>
            </a:r>
          </a:p>
        </p:txBody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2900" lvl="0" marL="647700" rtl="0" algn="just">
              <a:spcBef>
                <a:spcPts val="800"/>
              </a:spcBef>
              <a:spcAft>
                <a:spcPts val="1100"/>
              </a:spcAft>
              <a:buClr>
                <a:schemeClr val="dk1"/>
              </a:buClr>
              <a:buSzPct val="100000"/>
              <a:buFont typeface="Wingdings"/>
              <a:buChar char="§"/>
            </a:pPr>
            <a:r>
              <a:rPr lang="ru">
                <a:solidFill>
                  <a:schemeClr val="dk1"/>
                </a:solidFill>
                <a:highlight>
                  <a:srgbClr val="FFFFFF"/>
                </a:highlight>
              </a:rPr>
              <a:t>не доверять всем непонятным сообщениям, в которых содержится просьба предоставить личные данные;</a:t>
            </a:r>
          </a:p>
          <a:p>
            <a:pPr indent="-342900" lvl="0" marL="647700" rtl="0" algn="just">
              <a:spcBef>
                <a:spcPts val="800"/>
              </a:spcBef>
              <a:spcAft>
                <a:spcPts val="1100"/>
              </a:spcAft>
              <a:buClr>
                <a:schemeClr val="dk1"/>
              </a:buClr>
              <a:buSzPct val="100000"/>
              <a:buFont typeface="Wingdings"/>
              <a:buChar char="§"/>
            </a:pPr>
            <a:r>
              <a:rPr lang="ru">
                <a:solidFill>
                  <a:schemeClr val="dk1"/>
                </a:solidFill>
                <a:highlight>
                  <a:srgbClr val="FFFFFF"/>
                </a:highlight>
              </a:rPr>
              <a:t>игнорировать спам;</a:t>
            </a:r>
          </a:p>
          <a:p>
            <a:pPr indent="-342900" lvl="0" marL="647700" rtl="0" algn="just">
              <a:spcBef>
                <a:spcPts val="800"/>
              </a:spcBef>
              <a:spcAft>
                <a:spcPts val="1100"/>
              </a:spcAft>
              <a:buClr>
                <a:schemeClr val="dk1"/>
              </a:buClr>
              <a:buSzPct val="100000"/>
              <a:buFont typeface="Wingdings"/>
              <a:buChar char="§"/>
            </a:pPr>
            <a:r>
              <a:rPr lang="ru">
                <a:solidFill>
                  <a:schemeClr val="dk1"/>
                </a:solidFill>
                <a:highlight>
                  <a:srgbClr val="FFFFFF"/>
                </a:highlight>
              </a:rPr>
              <a:t>не открывать все маломальские подозрительные письма, приходящие на ваш ящик;</a:t>
            </a:r>
          </a:p>
          <a:p>
            <a:pPr indent="-342900" lvl="0" marL="647700" rtl="0" algn="just">
              <a:spcBef>
                <a:spcPts val="800"/>
              </a:spcBef>
              <a:spcAft>
                <a:spcPts val="1100"/>
              </a:spcAft>
              <a:buClr>
                <a:schemeClr val="dk1"/>
              </a:buClr>
              <a:buSzPct val="100000"/>
              <a:buFont typeface="Wingdings"/>
              <a:buChar char="§"/>
            </a:pPr>
            <a:r>
              <a:rPr lang="ru">
                <a:solidFill>
                  <a:schemeClr val="dk1"/>
                </a:solidFill>
                <a:highlight>
                  <a:srgbClr val="FFFFFF"/>
                </a:highlight>
              </a:rPr>
              <a:t>никогда не сообщать ваши персональные данные личностям, в чистоте намерений которых вы не уверены;</a:t>
            </a:r>
          </a:p>
          <a:p>
            <a:pPr indent="-342900" lvl="0" marL="647700" rtl="0" algn="just">
              <a:spcBef>
                <a:spcPts val="800"/>
              </a:spcBef>
              <a:spcAft>
                <a:spcPts val="1100"/>
              </a:spcAft>
              <a:buClr>
                <a:schemeClr val="dk1"/>
              </a:buClr>
              <a:buSzPct val="100000"/>
              <a:buFont typeface="Wingdings"/>
              <a:buChar char="§"/>
            </a:pPr>
            <a:r>
              <a:rPr lang="ru">
                <a:solidFill>
                  <a:schemeClr val="dk1"/>
                </a:solidFill>
                <a:highlight>
                  <a:srgbClr val="FFFFFF"/>
                </a:highlight>
              </a:rPr>
              <a:t>быть аккуратными при совершении онлайн-покупок, выбирать для этого сайты, обеспечивающие безопасность сделок и конфиденциальность личных данных.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idx="4294967295" type="title"/>
          </p:nvPr>
        </p:nvSpPr>
        <p:spPr>
          <a:xfrm>
            <a:off x="311700" y="77650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ru"/>
              <a:t>Вопрос</a:t>
            </a:r>
          </a:p>
        </p:txBody>
      </p:sp>
      <p:sp>
        <p:nvSpPr>
          <p:cNvPr id="61" name="Shape 61" title="ио вопрос новый">
            <a:hlinkClick r:id="rId3"/>
          </p:cNvPr>
          <p:cNvSpPr/>
          <p:nvPr/>
        </p:nvSpPr>
        <p:spPr>
          <a:xfrm>
            <a:off x="787425" y="650349"/>
            <a:ext cx="7262725" cy="5447050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idx="4294967295" type="title"/>
          </p:nvPr>
        </p:nvSpPr>
        <p:spPr>
          <a:xfrm>
            <a:off x="311700" y="77650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ru"/>
              <a:t>Ответ</a:t>
            </a:r>
          </a:p>
        </p:txBody>
      </p:sp>
      <p:sp>
        <p:nvSpPr>
          <p:cNvPr id="67" name="Shape 67" title="ио  ответ новый2">
            <a:hlinkClick r:id="rId3"/>
          </p:cNvPr>
          <p:cNvSpPr/>
          <p:nvPr/>
        </p:nvSpPr>
        <p:spPr>
          <a:xfrm>
            <a:off x="1024400" y="650350"/>
            <a:ext cx="7227950" cy="5420975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"/>
              <a:t>“Волшебные” кошельки</a:t>
            </a:r>
          </a:p>
        </p:txBody>
      </p:sp>
      <p:pic>
        <p:nvPicPr>
          <p:cNvPr id="73" name="Shape 73"/>
          <p:cNvPicPr preferRelativeResize="0"/>
          <p:nvPr/>
        </p:nvPicPr>
        <p:blipFill rotWithShape="1">
          <a:blip r:embed="rId3">
            <a:alphaModFix/>
          </a:blip>
          <a:srcRect b="25209" l="7569" r="5624" t="7112"/>
          <a:stretch/>
        </p:blipFill>
        <p:spPr>
          <a:xfrm>
            <a:off x="1803599" y="1273850"/>
            <a:ext cx="5259376" cy="3481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"/>
              <a:t>Фишинг</a:t>
            </a:r>
          </a:p>
        </p:txBody>
      </p:sp>
      <p:pic>
        <p:nvPicPr>
          <p:cNvPr id="79" name="Shape 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5075" y="1119675"/>
            <a:ext cx="5094633" cy="3820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"/>
              <a:t>Удаленная работа</a:t>
            </a:r>
          </a:p>
        </p:txBody>
      </p:sp>
      <p:pic>
        <p:nvPicPr>
          <p:cNvPr id="85" name="Shape 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7650" y="1220575"/>
            <a:ext cx="4868700" cy="352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“Выигрыш” в конкурсе, лотерее</a:t>
            </a:r>
          </a:p>
        </p:txBody>
      </p:sp>
      <p:pic>
        <p:nvPicPr>
          <p:cNvPr id="91" name="Shape 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26250" y="1195350"/>
            <a:ext cx="3388890" cy="3820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"/>
              <a:t>Выгодный обмен</a:t>
            </a:r>
          </a:p>
        </p:txBody>
      </p:sp>
      <p:pic>
        <p:nvPicPr>
          <p:cNvPr id="97" name="Shape 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96875" y="1408725"/>
            <a:ext cx="4350250" cy="349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"/>
              <a:t>Суперпрограммы для быстрого заработка</a:t>
            </a:r>
          </a:p>
        </p:txBody>
      </p:sp>
      <p:pic>
        <p:nvPicPr>
          <p:cNvPr id="103" name="Shape 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0300" y="1371925"/>
            <a:ext cx="5447499" cy="3431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