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Roboto" panose="020B060402020202020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600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463332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200"/>
            </a:lvl1pPr>
            <a:lvl2pPr lvl="1">
              <a:spcBef>
                <a:spcPts val="0"/>
              </a:spcBef>
              <a:buSzPct val="100000"/>
              <a:defRPr sz="4200"/>
            </a:lvl2pPr>
            <a:lvl3pPr lvl="2">
              <a:spcBef>
                <a:spcPts val="0"/>
              </a:spcBef>
              <a:buSzPct val="100000"/>
              <a:defRPr sz="4200"/>
            </a:lvl3pPr>
            <a:lvl4pPr lvl="3">
              <a:spcBef>
                <a:spcPts val="0"/>
              </a:spcBef>
              <a:buSzPct val="100000"/>
              <a:defRPr sz="4200"/>
            </a:lvl4pPr>
            <a:lvl5pPr lvl="4">
              <a:spcBef>
                <a:spcPts val="0"/>
              </a:spcBef>
              <a:buSzPct val="100000"/>
              <a:defRPr sz="4200"/>
            </a:lvl5pPr>
            <a:lvl6pPr lvl="5">
              <a:spcBef>
                <a:spcPts val="0"/>
              </a:spcBef>
              <a:buSzPct val="100000"/>
              <a:defRPr sz="4200"/>
            </a:lvl6pPr>
            <a:lvl7pPr lvl="6">
              <a:spcBef>
                <a:spcPts val="0"/>
              </a:spcBef>
              <a:buSzPct val="100000"/>
              <a:defRPr sz="4200"/>
            </a:lvl7pPr>
            <a:lvl8pPr lvl="7">
              <a:spcBef>
                <a:spcPts val="0"/>
              </a:spcBef>
              <a:buSzPct val="100000"/>
              <a:defRPr sz="4200"/>
            </a:lvl8pPr>
            <a:lvl9pPr lvl="8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>
                <a:solidFill>
                  <a:schemeClr val="lt1"/>
                </a:solidFill>
              </a:rPr>
              <a:t>‹#›</a:t>
            </a:fld>
            <a:endParaRPr lang="ru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" name="Shape 20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Shape 26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" name="Shape 38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26077" y="357800"/>
            <a:ext cx="2808000" cy="9534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6000"/>
            </a:lvl1pPr>
            <a:lvl2pPr lvl="1">
              <a:spcBef>
                <a:spcPts val="0"/>
              </a:spcBef>
              <a:buSzPct val="100000"/>
              <a:defRPr sz="6000"/>
            </a:lvl2pPr>
            <a:lvl3pPr lvl="2">
              <a:spcBef>
                <a:spcPts val="0"/>
              </a:spcBef>
              <a:buSzPct val="100000"/>
              <a:defRPr sz="6000"/>
            </a:lvl3pPr>
            <a:lvl4pPr lvl="3">
              <a:spcBef>
                <a:spcPts val="0"/>
              </a:spcBef>
              <a:buSzPct val="100000"/>
              <a:defRPr sz="6000"/>
            </a:lvl4pPr>
            <a:lvl5pPr lvl="4">
              <a:spcBef>
                <a:spcPts val="0"/>
              </a:spcBef>
              <a:buSzPct val="100000"/>
              <a:defRPr sz="6000"/>
            </a:lvl5pPr>
            <a:lvl6pPr lvl="5">
              <a:spcBef>
                <a:spcPts val="0"/>
              </a:spcBef>
              <a:buSzPct val="100000"/>
              <a:defRPr sz="6000"/>
            </a:lvl6pPr>
            <a:lvl7pPr lvl="6">
              <a:spcBef>
                <a:spcPts val="0"/>
              </a:spcBef>
              <a:buSzPct val="100000"/>
              <a:defRPr sz="6000"/>
            </a:lvl7pPr>
            <a:lvl8pPr lvl="7">
              <a:spcBef>
                <a:spcPts val="0"/>
              </a:spcBef>
              <a:buSzPct val="100000"/>
              <a:defRPr sz="6000"/>
            </a:lvl8pPr>
            <a:lvl9pPr lvl="8">
              <a:spcBef>
                <a:spcPts val="0"/>
              </a:spcBef>
              <a:buSzPct val="100000"/>
              <a:defRPr sz="60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>
                <a:solidFill>
                  <a:schemeClr val="lt1"/>
                </a:solidFill>
              </a:rPr>
              <a:t>‹#›</a:t>
            </a:fld>
            <a:endParaRPr lang="ru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" name="Shape 47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ubTitle" idx="1"/>
          </p:nvPr>
        </p:nvSpPr>
        <p:spPr>
          <a:xfrm>
            <a:off x="265500" y="2779466"/>
            <a:ext cx="4045200" cy="12350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>
                <a:solidFill>
                  <a:schemeClr val="lt1"/>
                </a:solidFill>
              </a:rPr>
              <a:t>‹#›</a:t>
            </a:fld>
            <a:endParaRPr lang="ru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" name="Shape 54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>
                <a:solidFill>
                  <a:schemeClr val="lt1"/>
                </a:solidFill>
              </a:rPr>
              <a:t>‹#›</a:t>
            </a:fld>
            <a:endParaRPr lang="ru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defRPr sz="12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t>‹#›</a:t>
            </a:fld>
            <a:endParaRPr lang="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buFont typeface="Roboto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Font typeface="Roboto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lang="ru" sz="10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3600"/>
              <a:t>Профилактика финансовой безопасности. </a:t>
            </a:r>
          </a:p>
          <a:p>
            <a:pPr lvl="0">
              <a:spcBef>
                <a:spcPts val="0"/>
              </a:spcBef>
              <a:buNone/>
            </a:pPr>
            <a:r>
              <a:rPr lang="ru" sz="3600"/>
              <a:t>Мошеничество и риски. 5-7 класс.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subTitle" idx="1"/>
          </p:nvPr>
        </p:nvSpPr>
        <p:spPr>
          <a:xfrm>
            <a:off x="390525" y="2789106"/>
            <a:ext cx="8554200" cy="1986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r>
              <a:rPr lang="ru" sz="1400" smtClean="0"/>
              <a:t>Агапова </a:t>
            </a:r>
            <a:r>
              <a:rPr lang="ru" sz="1400"/>
              <a:t>Наталия Ивановна</a:t>
            </a:r>
          </a:p>
          <a:p>
            <a:pPr lvl="0" algn="r">
              <a:spcBef>
                <a:spcPts val="0"/>
              </a:spcBef>
              <a:buNone/>
            </a:pPr>
            <a:r>
              <a:rPr lang="ru" sz="1400" dirty="0"/>
              <a:t> Солнцева Анна Андреевна</a:t>
            </a:r>
          </a:p>
          <a:p>
            <a:pPr lvl="0" algn="r">
              <a:spcBef>
                <a:spcPts val="0"/>
              </a:spcBef>
              <a:buNone/>
            </a:pPr>
            <a:r>
              <a:rPr lang="ru" sz="1400" dirty="0"/>
              <a:t>Кремерова Елена Вячеславовна</a:t>
            </a:r>
          </a:p>
          <a:p>
            <a:pPr lvl="0" algn="r">
              <a:spcBef>
                <a:spcPts val="0"/>
              </a:spcBef>
              <a:buNone/>
            </a:pPr>
            <a:r>
              <a:rPr lang="ru" sz="1400" dirty="0"/>
              <a:t>Шведчикова Лидия Евгеньевна</a:t>
            </a:r>
          </a:p>
          <a:p>
            <a:pPr lvl="0" algn="r">
              <a:spcBef>
                <a:spcPts val="0"/>
              </a:spcBef>
              <a:buNone/>
            </a:pPr>
            <a:r>
              <a:rPr lang="ru" sz="1400" dirty="0"/>
              <a:t>Мамет Татьяна Борисовна</a:t>
            </a:r>
          </a:p>
          <a:p>
            <a:pPr lvl="0" algn="r" rtl="0">
              <a:spcBef>
                <a:spcPts val="0"/>
              </a:spcBef>
              <a:buNone/>
            </a:pPr>
            <a:r>
              <a:rPr lang="ru" sz="1400" dirty="0"/>
              <a:t>Рогов Андрей Алексеевич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Формирование основ финансовой безопасности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2800">
                <a:solidFill>
                  <a:schemeClr val="dk1"/>
                </a:solidFill>
              </a:rPr>
              <a:t>Задачи:</a:t>
            </a:r>
          </a:p>
          <a:p>
            <a:pPr lvl="0">
              <a:spcBef>
                <a:spcPts val="0"/>
              </a:spcBef>
              <a:buNone/>
            </a:pPr>
            <a:r>
              <a:rPr lang="ru" sz="2800">
                <a:solidFill>
                  <a:schemeClr val="dk1"/>
                </a:solidFill>
              </a:rPr>
              <a:t>-повысить информированность о мошенничествах</a:t>
            </a:r>
          </a:p>
          <a:p>
            <a:pPr lvl="0">
              <a:spcBef>
                <a:spcPts val="0"/>
              </a:spcBef>
              <a:buNone/>
            </a:pPr>
            <a:r>
              <a:rPr lang="ru" sz="2800">
                <a:solidFill>
                  <a:schemeClr val="dk1"/>
                </a:solidFill>
              </a:rPr>
              <a:t>-познакомить с методами защиты от мошенничества</a:t>
            </a:r>
          </a:p>
          <a:p>
            <a:pPr lvl="0">
              <a:spcBef>
                <a:spcPts val="0"/>
              </a:spcBef>
              <a:buNone/>
            </a:pPr>
            <a:r>
              <a:rPr lang="ru" sz="2800">
                <a:solidFill>
                  <a:schemeClr val="dk1"/>
                </a:solidFill>
              </a:rPr>
              <a:t>-развивать критическое мышление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311700" y="532475"/>
            <a:ext cx="8222100" cy="767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Структура проекта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162450" y="1785000"/>
            <a:ext cx="8520600" cy="342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  <a:buAutoNum type="arabicPeriod"/>
            </a:pPr>
            <a:r>
              <a:rPr lang="ru" sz="2400"/>
              <a:t>Урок: “Будь внимателен на улице и дома”</a:t>
            </a:r>
          </a:p>
          <a:p>
            <a:pPr marL="457200" lvl="0" indent="-381000" rtl="0">
              <a:spcBef>
                <a:spcPts val="0"/>
              </a:spcBef>
              <a:buSzPct val="100000"/>
              <a:buAutoNum type="arabicPeriod"/>
            </a:pPr>
            <a:r>
              <a:rPr lang="ru" sz="2400"/>
              <a:t>Урок: “Интернет и деньги”</a:t>
            </a:r>
          </a:p>
          <a:p>
            <a:pPr marL="457200" lvl="0" indent="-381000" rtl="0">
              <a:spcBef>
                <a:spcPts val="0"/>
              </a:spcBef>
              <a:buSzPct val="100000"/>
              <a:buAutoNum type="arabicPeriod"/>
            </a:pPr>
            <a:r>
              <a:rPr lang="ru" sz="2400"/>
              <a:t>Практическая игра. </a:t>
            </a:r>
          </a:p>
          <a:p>
            <a:pPr marL="457200" lvl="0" indent="-381000" rtl="0">
              <a:spcBef>
                <a:spcPts val="0"/>
              </a:spcBef>
              <a:buSzPct val="100000"/>
              <a:buAutoNum type="arabicPeriod"/>
            </a:pPr>
            <a:r>
              <a:rPr lang="ru" sz="2400"/>
              <a:t>Проект: “Социальная реклама”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Урок “Будь внимателен на улице и дома!”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ru"/>
              <a:t>Создадим личность мошенника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ru"/>
              <a:t>Укажем возможные зоны риска и методы обмана:</a:t>
            </a:r>
          </a:p>
          <a:p>
            <a:pPr marL="457200" lvl="0" indent="-228600" rtl="0">
              <a:spcBef>
                <a:spcPts val="0"/>
              </a:spcBef>
            </a:pPr>
            <a:r>
              <a:rPr lang="ru"/>
              <a:t>улица</a:t>
            </a:r>
          </a:p>
          <a:p>
            <a:pPr marL="457200" lvl="0" indent="-228600" rtl="0">
              <a:spcBef>
                <a:spcPts val="0"/>
              </a:spcBef>
            </a:pPr>
            <a:r>
              <a:rPr lang="ru"/>
              <a:t>транспорт</a:t>
            </a:r>
          </a:p>
          <a:p>
            <a:pPr marL="457200" lvl="0" indent="-228600" rtl="0">
              <a:spcBef>
                <a:spcPts val="0"/>
              </a:spcBef>
            </a:pPr>
            <a:r>
              <a:rPr lang="ru"/>
              <a:t>магазины</a:t>
            </a:r>
          </a:p>
          <a:p>
            <a:pPr lvl="0" rtl="0">
              <a:spcBef>
                <a:spcPts val="0"/>
              </a:spcBef>
              <a:buNone/>
            </a:pPr>
            <a:r>
              <a:rPr lang="ru"/>
              <a:t>3. Дадим общие советы по защите себя от мошенников</a:t>
            </a:r>
          </a:p>
        </p:txBody>
      </p:sp>
      <p:pic>
        <p:nvPicPr>
          <p:cNvPr id="87" name="Shape 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8219" y="1989262"/>
            <a:ext cx="2529850" cy="25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Урок 2. Электронная безопасность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ru"/>
              <a:t>Постановим проблемную ситуацию. 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ru"/>
              <a:t>Раскажем варианты интернет мошенничества:</a:t>
            </a:r>
          </a:p>
          <a:p>
            <a:pPr marL="457200" lvl="0" indent="-304800" rtl="0">
              <a:spcBef>
                <a:spcPts val="0"/>
              </a:spcBef>
              <a:buSzPct val="100000"/>
            </a:pPr>
            <a:r>
              <a:rPr lang="ru" sz="1200"/>
              <a:t>“волшебные” кошельки</a:t>
            </a:r>
          </a:p>
          <a:p>
            <a:pPr marL="457200" lvl="0" indent="-304800" rtl="0">
              <a:spcBef>
                <a:spcPts val="0"/>
              </a:spcBef>
              <a:buSzPct val="100000"/>
            </a:pPr>
            <a:r>
              <a:rPr lang="ru" sz="1200"/>
              <a:t>фишинг</a:t>
            </a:r>
          </a:p>
          <a:p>
            <a:pPr marL="457200" lvl="0" indent="-304800" rtl="0">
              <a:spcBef>
                <a:spcPts val="0"/>
              </a:spcBef>
              <a:buSzPct val="100000"/>
            </a:pPr>
            <a:r>
              <a:rPr lang="ru" sz="1200"/>
              <a:t>“удаленная работа”</a:t>
            </a:r>
          </a:p>
          <a:p>
            <a:pPr marL="457200" lvl="0" indent="-304800" rtl="0">
              <a:spcBef>
                <a:spcPts val="0"/>
              </a:spcBef>
              <a:buSzPct val="100000"/>
            </a:pPr>
            <a:r>
              <a:rPr lang="ru" sz="1200"/>
              <a:t>“выигрыш” в летерее</a:t>
            </a:r>
          </a:p>
          <a:p>
            <a:pPr marL="457200" lvl="0" indent="-304800" rtl="0">
              <a:spcBef>
                <a:spcPts val="0"/>
              </a:spcBef>
              <a:buSzPct val="100000"/>
            </a:pPr>
            <a:r>
              <a:rPr lang="ru" sz="1200"/>
              <a:t>выгодный обмен</a:t>
            </a:r>
          </a:p>
          <a:p>
            <a:pPr marL="457200" lvl="0" indent="-304800" rtl="0">
              <a:spcBef>
                <a:spcPts val="0"/>
              </a:spcBef>
              <a:buSzPct val="100000"/>
            </a:pPr>
            <a:r>
              <a:rPr lang="ru" sz="1200"/>
              <a:t>суперпрограммы для взлома</a:t>
            </a:r>
          </a:p>
          <a:p>
            <a:pPr lvl="0" rtl="0">
              <a:spcBef>
                <a:spcPts val="0"/>
              </a:spcBef>
              <a:buNone/>
            </a:pPr>
            <a:r>
              <a:rPr lang="ru"/>
              <a:t>3. Подведенем итоги</a:t>
            </a:r>
          </a:p>
        </p:txBody>
      </p:sp>
      <p:pic>
        <p:nvPicPr>
          <p:cNvPr id="94" name="Shape 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2275" y="1992762"/>
            <a:ext cx="3561725" cy="2562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Практическая игра. 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ru"/>
              <a:t>Разделение по группам.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ru"/>
              <a:t>Проигрывание ситуаций.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ru"/>
              <a:t>Обсуждение ситуаций.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ru"/>
              <a:t>Повторное проигрывание ситуаций.</a:t>
            </a:r>
          </a:p>
          <a:p>
            <a:pPr marL="457200" lvl="0" indent="-228600">
              <a:spcBef>
                <a:spcPts val="0"/>
              </a:spcBef>
              <a:buAutoNum type="arabicPeriod"/>
            </a:pPr>
            <a:r>
              <a:rPr lang="ru"/>
              <a:t>Подведение итогов.</a:t>
            </a:r>
          </a:p>
        </p:txBody>
      </p:sp>
      <p:pic>
        <p:nvPicPr>
          <p:cNvPr id="101" name="Shape 101" descr="Superbad-2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7022" y="1919075"/>
            <a:ext cx="3896977" cy="259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Проект “Социальная реклама”</a:t>
            </a:r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ru"/>
              <a:t>Разделение по группам. Объявление тем.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ru"/>
              <a:t>Выполнение проекта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ru"/>
              <a:t>Защита проекта</a:t>
            </a:r>
          </a:p>
          <a:p>
            <a:pPr marL="457200" lvl="0" indent="-228600" rtl="0">
              <a:spcBef>
                <a:spcPts val="0"/>
              </a:spcBef>
              <a:buAutoNum type="arabicPeriod"/>
            </a:pPr>
            <a:r>
              <a:rPr lang="ru"/>
              <a:t>Голосование и подведение итогов</a:t>
            </a:r>
          </a:p>
        </p:txBody>
      </p:sp>
      <p:pic>
        <p:nvPicPr>
          <p:cNvPr id="108" name="Shape 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7600" y="1828800"/>
            <a:ext cx="2677299" cy="346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2062" y="3235262"/>
            <a:ext cx="2295525" cy="199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Планируемые результаты</a:t>
            </a:r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  <a:buChar char="-"/>
            </a:pPr>
            <a:r>
              <a:rPr lang="ru" sz="2400"/>
              <a:t>сформировать знания о видах мошенничества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-"/>
            </a:pPr>
            <a:r>
              <a:rPr lang="ru" sz="2400"/>
              <a:t>узнать основные места промысла мошенников </a:t>
            </a:r>
          </a:p>
          <a:p>
            <a:pPr marL="457200" lvl="0" indent="-381000" rtl="0">
              <a:spcBef>
                <a:spcPts val="0"/>
              </a:spcBef>
              <a:buSzPct val="100000"/>
              <a:buChar char="-"/>
            </a:pPr>
            <a:r>
              <a:rPr lang="ru" sz="2400"/>
              <a:t> определить способы минимизации финансовых рисков от действий мошенников</a:t>
            </a:r>
          </a:p>
          <a:p>
            <a:pPr marL="457200" lvl="0" indent="-381000">
              <a:spcBef>
                <a:spcPts val="0"/>
              </a:spcBef>
              <a:buSzPct val="100000"/>
              <a:buChar char="-"/>
            </a:pPr>
            <a:r>
              <a:rPr lang="ru" sz="2400"/>
              <a:t>научиться распознавать мошеннический действия и схемы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3600"/>
              <a:t>Профилактика финансовой безопасности. </a:t>
            </a:r>
          </a:p>
          <a:p>
            <a:pPr lvl="0" rtl="0">
              <a:spcBef>
                <a:spcPts val="0"/>
              </a:spcBef>
              <a:buNone/>
            </a:pPr>
            <a:r>
              <a:rPr lang="ru" sz="3600"/>
              <a:t>Мошеничество и риски. 5-7 класс.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type="subTitle" idx="1"/>
          </p:nvPr>
        </p:nvSpPr>
        <p:spPr>
          <a:xfrm>
            <a:off x="390525" y="2789106"/>
            <a:ext cx="8554200" cy="1986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ru" sz="1400" dirty="0" smtClean="0"/>
              <a:t>Ага</a:t>
            </a:r>
            <a:r>
              <a:rPr lang="ru-RU" sz="1400" dirty="0"/>
              <a:t>п</a:t>
            </a:r>
            <a:r>
              <a:rPr lang="ru" sz="1400" dirty="0" smtClean="0"/>
              <a:t>ова </a:t>
            </a:r>
            <a:r>
              <a:rPr lang="ru" sz="1400" dirty="0"/>
              <a:t>Наталия Ивановна</a:t>
            </a:r>
          </a:p>
          <a:p>
            <a:pPr lvl="0" algn="r" rtl="0">
              <a:spcBef>
                <a:spcPts val="0"/>
              </a:spcBef>
              <a:buNone/>
            </a:pPr>
            <a:r>
              <a:rPr lang="ru" sz="1400" dirty="0"/>
              <a:t> Солнцева Анна Андреевна</a:t>
            </a:r>
          </a:p>
          <a:p>
            <a:pPr lvl="0" algn="r" rtl="0">
              <a:spcBef>
                <a:spcPts val="0"/>
              </a:spcBef>
              <a:buNone/>
            </a:pPr>
            <a:r>
              <a:rPr lang="ru" sz="1400" dirty="0"/>
              <a:t>Кремерова Елена Вячеславовна</a:t>
            </a:r>
          </a:p>
          <a:p>
            <a:pPr lvl="0" algn="r" rtl="0">
              <a:spcBef>
                <a:spcPts val="0"/>
              </a:spcBef>
              <a:buNone/>
            </a:pPr>
            <a:r>
              <a:rPr lang="ru" sz="1400" dirty="0"/>
              <a:t>Шведчикова Лидия Евгеньевна</a:t>
            </a:r>
          </a:p>
          <a:p>
            <a:pPr lvl="0" algn="r" rtl="0">
              <a:spcBef>
                <a:spcPts val="0"/>
              </a:spcBef>
              <a:buNone/>
            </a:pPr>
            <a:r>
              <a:rPr lang="ru" sz="1400" dirty="0"/>
              <a:t>Мамет Татьяна Борисовна</a:t>
            </a:r>
          </a:p>
          <a:p>
            <a:pPr lvl="0" algn="r" rtl="0">
              <a:spcBef>
                <a:spcPts val="0"/>
              </a:spcBef>
              <a:buNone/>
            </a:pPr>
            <a:r>
              <a:rPr lang="ru" sz="1400" dirty="0"/>
              <a:t>Рогов Андрей Алексеевич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</Words>
  <Application>Microsoft Office PowerPoint</Application>
  <PresentationFormat>Экран (16:9)</PresentationFormat>
  <Paragraphs>59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Roboto</vt:lpstr>
      <vt:lpstr>material</vt:lpstr>
      <vt:lpstr>Профилактика финансовой безопасности.  Мошеничество и риски. 5-7 класс.</vt:lpstr>
      <vt:lpstr>Формирование основ финансовой безопасности</vt:lpstr>
      <vt:lpstr>Структура проекта</vt:lpstr>
      <vt:lpstr>Урок “Будь внимателен на улице и дома!”</vt:lpstr>
      <vt:lpstr>Урок 2. Электронная безопасность</vt:lpstr>
      <vt:lpstr>Практическая игра. </vt:lpstr>
      <vt:lpstr>Проект “Социальная реклама”</vt:lpstr>
      <vt:lpstr>Планируемые результаты</vt:lpstr>
      <vt:lpstr>Профилактика финансовой безопасности.  Мошеничество и риски. 5-7 класс.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Профилактика финансовой безопасности.  Мошеничество и риски. 5-7 класс.</dc:title>
  <cp:lastModifiedBy>User</cp:lastModifiedBy>
  <cp:revision>1</cp:revision>
  <dcterms:modified xsi:type="dcterms:W3CDTF">2017-04-26T14:00:46Z</dcterms:modified>
</cp:coreProperties>
</file>