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C1E94EB1-F4B2-41AB-B894-5F42898A73F1}">
  <a:tblStyle styleId="{C1E94EB1-F4B2-41AB-B894-5F42898A73F1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2208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65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t-news.complexdoc.ru/1555419.html" TargetMode="External"/><Relationship Id="rId13" Type="http://schemas.openxmlformats.org/officeDocument/2006/relationships/hyperlink" Target="https://fregataero.ru/news/772-priglashaem-vas-v-samyj-bolshoj-akvapark-v-tailande" TargetMode="External"/><Relationship Id="rId3" Type="http://schemas.openxmlformats.org/officeDocument/2006/relationships/hyperlink" Target="https://freelancehunt.com/freelancer/vibotalk.html" TargetMode="External"/><Relationship Id="rId7" Type="http://schemas.openxmlformats.org/officeDocument/2006/relationships/hyperlink" Target="http://ontechnica.ru/uslugi/remont-cifrovoj-texniki/remont-ipad/remont-ipad-air-2" TargetMode="External"/><Relationship Id="rId12" Type="http://schemas.openxmlformats.org/officeDocument/2006/relationships/hyperlink" Target="http://rorki.ru/23032-makdonalds-perehodit-na-otechestvennoe-syre.html" TargetMode="External"/><Relationship Id="rId2" Type="http://schemas.openxmlformats.org/officeDocument/2006/relationships/hyperlink" Target="http://www.razvitierebenka.com/2011/02/blog-post_11.html?showComment=1380560330058&amp;m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way.vk.com/away.php" TargetMode="External"/><Relationship Id="rId11" Type="http://schemas.openxmlformats.org/officeDocument/2006/relationships/hyperlink" Target="http://ryazan.spcity-friends.ru/zakupka/igrushki-po-optovym-cenam-ot-40-rublei-79973?page=1" TargetMode="External"/><Relationship Id="rId5" Type="http://schemas.openxmlformats.org/officeDocument/2006/relationships/hyperlink" Target="http://belca.com.ua/news/id/1670" TargetMode="External"/><Relationship Id="rId10" Type="http://schemas.openxmlformats.org/officeDocument/2006/relationships/hyperlink" Target="http://ratengoods.com/article-view/view?id=164" TargetMode="External"/><Relationship Id="rId4" Type="http://schemas.openxmlformats.org/officeDocument/2006/relationships/hyperlink" Target="http://makechoice.info/gde-mozhno-kupit-giroskuter/" TargetMode="External"/><Relationship Id="rId9" Type="http://schemas.openxmlformats.org/officeDocument/2006/relationships/hyperlink" Target="http://centr5.ru/xotite-popast-v-nashu-knig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vytvoryandia.ru/v-muzej-s-detmi-rekomendacii-iz-lichnogo-opyta-mamy/" TargetMode="External"/><Relationship Id="rId7" Type="http://schemas.openxmlformats.org/officeDocument/2006/relationships/hyperlink" Target="https://www.androidheadlines.com/2017/05/pick-samsung-galaxy-s6-just-159-52317.html" TargetMode="External"/><Relationship Id="rId2" Type="http://schemas.openxmlformats.org/officeDocument/2006/relationships/hyperlink" Target="https://tverigrad.ru/publication/v-tverskoj-oblasti-snova-podorozhal-proez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erkalo.mk.ua/novini/zakonoproekt-o-kommunalnyx-uslugax-potrebiteli-naedine-s-monopolistami.html" TargetMode="External"/><Relationship Id="rId5" Type="http://schemas.openxmlformats.org/officeDocument/2006/relationships/hyperlink" Target="http://vsegomnogo.pw/?login=z91411&amp;password=77241&amp;operation_status=blocked&amp;bpt=WAP" TargetMode="External"/><Relationship Id="rId4" Type="http://schemas.openxmlformats.org/officeDocument/2006/relationships/hyperlink" Target="http://weacom.ru/news/irk/cinema/17567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79512" y="411510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r>
              <a:rPr lang="ru" dirty="0"/>
              <a:t>Бизнес-игра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dirty="0"/>
              <a:t> “Юные взрослые”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95536" y="2355726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ru" dirty="0"/>
              <a:t>Разработано:</a:t>
            </a:r>
          </a:p>
          <a:p>
            <a:pPr lvl="0" algn="r">
              <a:spcBef>
                <a:spcPts val="0"/>
              </a:spcBef>
              <a:buNone/>
            </a:pPr>
            <a:r>
              <a:rPr lang="ru" dirty="0"/>
              <a:t>учителями начальных классов</a:t>
            </a:r>
          </a:p>
          <a:p>
            <a:pPr lvl="0" algn="r">
              <a:spcBef>
                <a:spcPts val="0"/>
              </a:spcBef>
              <a:buNone/>
            </a:pPr>
            <a:r>
              <a:rPr lang="ru" dirty="0"/>
              <a:t>ГБОУ “Школа №448” города Москвы</a:t>
            </a:r>
          </a:p>
          <a:p>
            <a:pPr lvl="0" algn="r">
              <a:spcBef>
                <a:spcPts val="0"/>
              </a:spcBef>
              <a:buNone/>
            </a:pPr>
            <a:r>
              <a:rPr lang="ru" dirty="0"/>
              <a:t>Дворниковой Анной Александровной</a:t>
            </a:r>
          </a:p>
          <a:p>
            <a:pPr lvl="0" algn="r">
              <a:spcBef>
                <a:spcPts val="0"/>
              </a:spcBef>
              <a:buNone/>
            </a:pPr>
            <a:r>
              <a:rPr lang="ru" dirty="0"/>
              <a:t>Егоровой Александрой Алексеевной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423" y="555528"/>
            <a:ext cx="3316543" cy="443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0517" y="555527"/>
            <a:ext cx="3299363" cy="4435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483518"/>
            <a:ext cx="3382577" cy="450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9867" y="483518"/>
            <a:ext cx="3404327" cy="450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483518"/>
            <a:ext cx="3384376" cy="450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040" y="483519"/>
            <a:ext cx="3430347" cy="4507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555526"/>
            <a:ext cx="3213765" cy="443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6056" y="555526"/>
            <a:ext cx="3237299" cy="443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808" y="457551"/>
            <a:ext cx="3470369" cy="4507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323528" y="12347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" dirty="0" smtClean="0"/>
              <a:t>Зарплата</a:t>
            </a:r>
            <a:endParaRPr lang="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0" y="1204228"/>
            <a:ext cx="4469180" cy="3188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89" y="1204228"/>
            <a:ext cx="4092250" cy="31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6364"/>
            <a:ext cx="4850739" cy="46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5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1" y="504491"/>
            <a:ext cx="5466667" cy="27523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83718"/>
            <a:ext cx="5542858" cy="2771429"/>
          </a:xfrm>
          <a:prstGeom prst="rect">
            <a:avLst/>
          </a:prstGeom>
        </p:spPr>
      </p:pic>
      <p:sp>
        <p:nvSpPr>
          <p:cNvPr id="5" name="Shape 79"/>
          <p:cNvSpPr txBox="1">
            <a:spLocks/>
          </p:cNvSpPr>
          <p:nvPr/>
        </p:nvSpPr>
        <p:spPr>
          <a:xfrm>
            <a:off x="327854" y="314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" dirty="0"/>
              <a:t>Анкета</a:t>
            </a:r>
          </a:p>
        </p:txBody>
      </p:sp>
    </p:spTree>
    <p:extLst>
      <p:ext uri="{BB962C8B-B14F-4D97-AF65-F5344CB8AC3E}">
        <p14:creationId xmlns:p14="http://schemas.microsoft.com/office/powerpoint/2010/main" val="346633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323528" y="12347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" sz="6000" dirty="0"/>
              <a:t>Необходимость</a:t>
            </a:r>
          </a:p>
          <a:p>
            <a:pPr algn="ctr">
              <a:spcBef>
                <a:spcPts val="0"/>
              </a:spcBef>
            </a:pPr>
            <a:endParaRPr lang="ru" sz="6000" dirty="0"/>
          </a:p>
          <a:p>
            <a:pPr algn="ctr">
              <a:spcBef>
                <a:spcPts val="0"/>
              </a:spcBef>
            </a:pPr>
            <a:endParaRPr lang="ru" sz="6000" dirty="0"/>
          </a:p>
          <a:p>
            <a:pPr algn="ctr">
              <a:spcBef>
                <a:spcPts val="0"/>
              </a:spcBef>
            </a:pPr>
            <a:endParaRPr lang="ru" sz="6000" dirty="0"/>
          </a:p>
          <a:p>
            <a:pPr algn="ctr">
              <a:spcBef>
                <a:spcPts val="0"/>
              </a:spcBef>
            </a:pPr>
            <a:r>
              <a:rPr lang="ru" sz="6000" dirty="0"/>
              <a:t>Желания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30696"/>
            <a:ext cx="1584176" cy="28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91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436" y="1203598"/>
            <a:ext cx="852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+mn-lt"/>
              </a:rPr>
              <a:t>Продукты питания (30*500=15.000 руб.)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+mn-lt"/>
              </a:rPr>
              <a:t>Одежда, обувь и т.п. (5000 руб.)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+mn-lt"/>
              </a:rPr>
              <a:t>Оплата коммунальных услуг (5000 руб.)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+mn-lt"/>
              </a:rPr>
              <a:t>Оплата проезда до работы и обратно (60*50=3000 руб.)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+mn-lt"/>
              </a:rPr>
              <a:t>Для удобства, мы решили рассчитать данные услуги на 30 дней.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+mn-lt"/>
              </a:rPr>
              <a:t>Всего, на необходимость, мы тратим 28.000 руб.</a:t>
            </a:r>
          </a:p>
        </p:txBody>
      </p:sp>
      <p:sp>
        <p:nvSpPr>
          <p:cNvPr id="4" name="Shape 79"/>
          <p:cNvSpPr txBox="1">
            <a:spLocks/>
          </p:cNvSpPr>
          <p:nvPr/>
        </p:nvSpPr>
        <p:spPr>
          <a:xfrm>
            <a:off x="383436" y="180378"/>
            <a:ext cx="8520600" cy="5040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" sz="6000" dirty="0"/>
              <a:t>Необходимость</a:t>
            </a:r>
          </a:p>
          <a:p>
            <a:pPr algn="ctr">
              <a:spcBef>
                <a:spcPts val="0"/>
              </a:spcBef>
            </a:pPr>
            <a:endParaRPr lang="ru" sz="6000" dirty="0"/>
          </a:p>
        </p:txBody>
      </p:sp>
    </p:spTree>
    <p:extLst>
      <p:ext uri="{BB962C8B-B14F-4D97-AF65-F5344CB8AC3E}">
        <p14:creationId xmlns:p14="http://schemas.microsoft.com/office/powerpoint/2010/main" val="206838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07504" y="124326"/>
            <a:ext cx="8928992" cy="50191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18034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сформировать понятие об источниках доходов человека и о грамотном распределение личных финансов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Задачи:</a:t>
            </a: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✓"/>
            </a:pP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освоение основ знаний о современной экономической деятельности;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✓"/>
            </a:pP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постановка младшего школьника на место взрослого самостоятельного участника финансовых отношений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✓"/>
            </a:pP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способа использования ограниченных ресурсов в условиях безграничных потребностей;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✓"/>
            </a:pP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внутренней мотивации к обучению.</a:t>
            </a:r>
          </a:p>
          <a:p>
            <a:pPr marR="733425" lvl="0" rtl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Оборудование:</a:t>
            </a: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электронная доска, телевизор, проектор или меловая доска (для выведения карты города, стоимости услуг, доступных профессий и т.д.); анкета, раздаточный материал, на котором изображены различные блага, деньги, калькуляторы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327854" y="131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" dirty="0"/>
              <a:t>Анкета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39" y="986035"/>
            <a:ext cx="6190629" cy="352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5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383436" y="123478"/>
            <a:ext cx="8520600" cy="5040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" sz="6000" dirty="0"/>
              <a:t>Желания</a:t>
            </a:r>
          </a:p>
          <a:p>
            <a:pPr algn="ctr">
              <a:spcBef>
                <a:spcPts val="0"/>
              </a:spcBef>
            </a:pPr>
            <a:endParaRPr lang="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5566"/>
            <a:ext cx="8724524" cy="415498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400" dirty="0">
                <a:latin typeface="+mn-lt"/>
              </a:rPr>
              <a:t>IPhone 7 (50.000 руб.)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Телефон Samsung Galaxy (30.000 руб.)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Гироскутер (15.000 руб.)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Сладости (500 руб.)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Планшет ASUS (15.000 руб.)</a:t>
            </a:r>
          </a:p>
          <a:p>
            <a:r>
              <a:rPr lang="ru-RU" sz="2400" dirty="0">
                <a:latin typeface="+mn-lt"/>
              </a:rPr>
              <a:t>Книги (500 руб.)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Конструктор Lego (5.000 руб.)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Игрушки (5.000 руб.)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Поход в МcDonald's на 1-го человека (500 руб.)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Билет в аквапарк (1.000 руб.)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Билет в музей или театр (1.000 руб.)</a:t>
            </a:r>
          </a:p>
        </p:txBody>
      </p:sp>
    </p:spTree>
    <p:extLst>
      <p:ext uri="{BB962C8B-B14F-4D97-AF65-F5344CB8AC3E}">
        <p14:creationId xmlns:p14="http://schemas.microsoft.com/office/powerpoint/2010/main" val="234488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327854" y="131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" dirty="0"/>
              <a:t>Анкета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35" y="971750"/>
            <a:ext cx="6149637" cy="35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0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327854" y="267494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" dirty="0"/>
              <a:t>Итоги: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854" y="1190340"/>
            <a:ext cx="852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пришли к пониманию необходимости работы;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научились различать понятия надо и хочу;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разобрали несколько способов, как найти средства на все желаемое;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установили взаимосвязь между профессиями и размером заработной платы;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развили внутреннюю мотивацию к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3328327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323528" y="12347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dirty="0"/>
              <a:t>Источники</a:t>
            </a:r>
            <a:r>
              <a:rPr lang="ru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75606"/>
            <a:ext cx="833334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http://www.razvitierebenka.com/2011/02/blog-post_11.html?showComment=1380560330058&amp;m=1</a:t>
            </a:r>
            <a:endParaRPr lang="ru-RU" dirty="0"/>
          </a:p>
          <a:p>
            <a:r>
              <a:rPr lang="en-US" dirty="0">
                <a:hlinkClick r:id="rId3"/>
              </a:rPr>
              <a:t>https://freelancehunt.com/freelancer/vibotalk.html</a:t>
            </a:r>
            <a:endParaRPr lang="en-US" dirty="0"/>
          </a:p>
          <a:p>
            <a:r>
              <a:rPr lang="en-US" dirty="0">
                <a:hlinkClick r:id="rId4"/>
              </a:rPr>
              <a:t>http://makechoice.info/gde-mozhno-kupit-giroskuter/</a:t>
            </a:r>
            <a:endParaRPr lang="ru-RU" dirty="0"/>
          </a:p>
          <a:p>
            <a:r>
              <a:rPr lang="en-US" dirty="0">
                <a:hlinkClick r:id="rId5"/>
              </a:rPr>
              <a:t>http://belca.com.ua/news/id/1670</a:t>
            </a:r>
            <a:endParaRPr lang="ru-RU" dirty="0"/>
          </a:p>
          <a:p>
            <a:r>
              <a:rPr lang="en-US" dirty="0">
                <a:hlinkClick r:id="rId6"/>
              </a:rPr>
              <a:t>https://away.vk.com/away.php</a:t>
            </a:r>
            <a:endParaRPr lang="ru-RU" dirty="0"/>
          </a:p>
          <a:p>
            <a:r>
              <a:rPr lang="en-US" dirty="0">
                <a:hlinkClick r:id="rId7"/>
              </a:rPr>
              <a:t>http://ontechnica.ru/uslugi/remont-cifrovoj-texniki/remont-ipad/remont-ipad-air-2</a:t>
            </a:r>
            <a:endParaRPr lang="ru-RU" dirty="0"/>
          </a:p>
          <a:p>
            <a:r>
              <a:rPr lang="en-US" dirty="0">
                <a:hlinkClick r:id="rId8"/>
              </a:rPr>
              <a:t>http://it-news.complexdoc.ru/1555419.html</a:t>
            </a:r>
            <a:endParaRPr lang="ru-RU" dirty="0"/>
          </a:p>
          <a:p>
            <a:r>
              <a:rPr lang="en-US" dirty="0">
                <a:hlinkClick r:id="rId9"/>
              </a:rPr>
              <a:t>http://centr5.ru/xotite-popast-v-nashu-knigu/</a:t>
            </a:r>
            <a:endParaRPr lang="ru-RU" dirty="0"/>
          </a:p>
          <a:p>
            <a:r>
              <a:rPr lang="en-US" dirty="0">
                <a:hlinkClick r:id="rId10"/>
              </a:rPr>
              <a:t>http://ratengoods.com/article-view/view?id=164</a:t>
            </a:r>
            <a:endParaRPr lang="ru-RU" dirty="0"/>
          </a:p>
          <a:p>
            <a:r>
              <a:rPr lang="en-US" dirty="0">
                <a:hlinkClick r:id="rId11"/>
              </a:rPr>
              <a:t>http://ryazan.spcity-friends.ru/zakupka/igrushki-po-optovym-cenam-ot-40-rublei-79973?page=1</a:t>
            </a:r>
            <a:endParaRPr lang="ru-RU" dirty="0"/>
          </a:p>
          <a:p>
            <a:r>
              <a:rPr lang="en-US" dirty="0">
                <a:hlinkClick r:id="rId12"/>
              </a:rPr>
              <a:t>http://rorki.ru/23032-makdonalds-perehodit-na-otechestvennoe-syre.html</a:t>
            </a:r>
            <a:endParaRPr lang="ru-RU" dirty="0"/>
          </a:p>
          <a:p>
            <a:r>
              <a:rPr lang="en-US" dirty="0">
                <a:hlinkClick r:id="rId13"/>
              </a:rPr>
              <a:t>https://fregataero.ru/news/772-priglashaem-vas-v-samyj-bolshoj-akvapark-v-tailande</a:t>
            </a:r>
            <a:endParaRPr lang="ru-RU" dirty="0"/>
          </a:p>
          <a:p>
            <a:r>
              <a:rPr lang="en-US" dirty="0">
                <a:hlinkClick r:id="rId6"/>
              </a:rPr>
              <a:t>https://away.vk.com/away.php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995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323528" y="12347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dirty="0"/>
              <a:t>Источники</a:t>
            </a:r>
            <a:r>
              <a:rPr lang="ru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75606"/>
            <a:ext cx="83333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https://tverigrad.ru/publication/v-tverskoj-oblasti-snova-podorozhal-proezd</a:t>
            </a:r>
            <a:endParaRPr lang="ru-RU" dirty="0"/>
          </a:p>
          <a:p>
            <a:r>
              <a:rPr lang="en-US" dirty="0">
                <a:hlinkClick r:id="rId3"/>
              </a:rPr>
              <a:t>http://vytvoryandia.ru/v-muzej-s-detmi-rekomendacii-iz-lichnogo-opyta-mamy/</a:t>
            </a:r>
            <a:endParaRPr lang="ru-RU" dirty="0"/>
          </a:p>
          <a:p>
            <a:r>
              <a:rPr lang="en-US" dirty="0">
                <a:hlinkClick r:id="rId4"/>
              </a:rPr>
              <a:t>http://weacom.ru/news/irk/cinema/175673</a:t>
            </a:r>
            <a:endParaRPr lang="ru-RU" dirty="0"/>
          </a:p>
          <a:p>
            <a:r>
              <a:rPr lang="en-US" dirty="0">
                <a:hlinkClick r:id="rId5"/>
              </a:rPr>
              <a:t>http://vsegomnogo.pw/?login=z91411&amp;password=77241&amp;operation_status=blocked&amp;bpt=WAP</a:t>
            </a:r>
            <a:endParaRPr lang="ru-RU" dirty="0"/>
          </a:p>
          <a:p>
            <a:r>
              <a:rPr lang="en-US" dirty="0">
                <a:hlinkClick r:id="rId6"/>
              </a:rPr>
              <a:t>http://zerkalo.mk.ua/novini/zakonoproekt-o-kommunalnyx-uslugax-potrebiteli-naedine-s-monopolistami.html</a:t>
            </a:r>
            <a:endParaRPr lang="ru-RU" dirty="0"/>
          </a:p>
          <a:p>
            <a:r>
              <a:rPr lang="en-US" dirty="0">
                <a:hlinkClick r:id="rId7"/>
              </a:rPr>
              <a:t>https://www.androidheadlines.com/2017/05/pick-samsung-galaxy-s6-just-159-52317.html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11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36" y="0"/>
            <a:ext cx="835292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77326" y="-1367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Наш город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23528" y="5147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dirty="0"/>
              <a:t>Жеребьевка</a:t>
            </a:r>
          </a:p>
        </p:txBody>
      </p:sp>
      <p:graphicFrame>
        <p:nvGraphicFramePr>
          <p:cNvPr id="74" name="Shape 74"/>
          <p:cNvGraphicFramePr/>
          <p:nvPr>
            <p:extLst>
              <p:ext uri="{D42A27DB-BD31-4B8C-83A1-F6EECF244321}">
                <p14:modId xmlns:p14="http://schemas.microsoft.com/office/powerpoint/2010/main" val="3608548902"/>
              </p:ext>
            </p:extLst>
          </p:nvPr>
        </p:nvGraphicFramePr>
        <p:xfrm>
          <a:off x="539552" y="1059582"/>
          <a:ext cx="7712300" cy="3434080"/>
        </p:xfrm>
        <a:graphic>
          <a:graphicData uri="http://schemas.openxmlformats.org/drawingml/2006/table">
            <a:tbl>
              <a:tblPr>
                <a:noFill/>
                <a:tableStyleId>{C1E94EB1-F4B2-41AB-B894-5F42898A73F1}</a:tableStyleId>
              </a:tblPr>
              <a:tblGrid>
                <a:gridCol w="771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5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600" b="1" dirty="0"/>
                        <a:t>Школа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600" dirty="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600" dirty="0"/>
                        <a:t>Ты учитель! Твоя заработная плата 40.000 рублей!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5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600" b="1" dirty="0"/>
                        <a:t>Редакция журнала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600" dirty="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600" dirty="0"/>
                        <a:t>Ты фотограф! Твоя заработная плата 45.000 рублей!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5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600" b="1" dirty="0"/>
                        <a:t>Магазин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600" dirty="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600" dirty="0"/>
                        <a:t>Ты водитель! Твоя заработная плата 35.000 рублей!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51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600" b="1" dirty="0"/>
                        <a:t>Вся территория города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600" dirty="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600" dirty="0"/>
                        <a:t>Ты программист! Твоя заработная плата 45.000 рублей!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23528" y="12347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dirty="0"/>
              <a:t>Анкета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8925656" cy="23074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056" y="483518"/>
            <a:ext cx="3262544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576" y="483518"/>
            <a:ext cx="3411488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483518"/>
            <a:ext cx="3096344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0072" y="483518"/>
            <a:ext cx="3152568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483518"/>
            <a:ext cx="3096344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064" y="503893"/>
            <a:ext cx="3173533" cy="4516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496182"/>
            <a:ext cx="3152909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080" y="483518"/>
            <a:ext cx="3068799" cy="4549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88</TotalTime>
  <Words>265</Words>
  <Application>Microsoft Office PowerPoint</Application>
  <PresentationFormat>Экран (16:9)</PresentationFormat>
  <Paragraphs>80</Paragraphs>
  <Slides>25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NewsPrint</vt:lpstr>
      <vt:lpstr> Бизнес-игра  “Юные взрослые”</vt:lpstr>
      <vt:lpstr>Презентация PowerPoint</vt:lpstr>
      <vt:lpstr>Наш город</vt:lpstr>
      <vt:lpstr>Жеребьевка</vt:lpstr>
      <vt:lpstr>Анкета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Бизнес-игра  “Юные взрослые”</dc:title>
  <cp:lastModifiedBy>Alexandra</cp:lastModifiedBy>
  <cp:revision>13</cp:revision>
  <dcterms:modified xsi:type="dcterms:W3CDTF">2017-05-29T09:51:29Z</dcterms:modified>
</cp:coreProperties>
</file>