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7" r:id="rId3"/>
    <p:sldId id="258" r:id="rId4"/>
    <p:sldId id="256" r:id="rId5"/>
    <p:sldId id="259" r:id="rId6"/>
    <p:sldId id="261" r:id="rId7"/>
    <p:sldId id="262" r:id="rId8"/>
    <p:sldId id="269" r:id="rId9"/>
    <p:sldId id="263" r:id="rId10"/>
    <p:sldId id="264" r:id="rId11"/>
    <p:sldId id="265" r:id="rId12"/>
    <p:sldId id="266" r:id="rId13"/>
    <p:sldId id="267" r:id="rId14"/>
    <p:sldId id="268" r:id="rId15"/>
    <p:sldId id="270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4AA0E-1F9C-418E-8A8D-CA38A47E41A4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92B-5584-414F-8E39-B88A08AE9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932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4AA0E-1F9C-418E-8A8D-CA38A47E41A4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92B-5584-414F-8E39-B88A08AE9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962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4AA0E-1F9C-418E-8A8D-CA38A47E41A4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92B-5584-414F-8E39-B88A08AE9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51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4AA0E-1F9C-418E-8A8D-CA38A47E41A4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92B-5584-414F-8E39-B88A08AE9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815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4AA0E-1F9C-418E-8A8D-CA38A47E41A4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92B-5584-414F-8E39-B88A08AE9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15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4AA0E-1F9C-418E-8A8D-CA38A47E41A4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92B-5584-414F-8E39-B88A08AE9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521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4AA0E-1F9C-418E-8A8D-CA38A47E41A4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92B-5584-414F-8E39-B88A08AE9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075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4AA0E-1F9C-418E-8A8D-CA38A47E41A4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92B-5584-414F-8E39-B88A08AE9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9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4AA0E-1F9C-418E-8A8D-CA38A47E41A4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92B-5584-414F-8E39-B88A08AE9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714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4AA0E-1F9C-418E-8A8D-CA38A47E41A4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92B-5584-414F-8E39-B88A08AE9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725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4AA0E-1F9C-418E-8A8D-CA38A47E41A4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B392B-5584-414F-8E39-B88A08AE95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74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4AA0E-1F9C-418E-8A8D-CA38A47E41A4}" type="datetimeFigureOut">
              <a:rPr lang="ru-RU" smtClean="0"/>
              <a:t>25.05.2017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B392B-5584-414F-8E39-B88A08AE95D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12192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287379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492369"/>
            <a:ext cx="10972800" cy="563379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   </a:t>
            </a:r>
            <a:r>
              <a:rPr lang="ru-RU" sz="4400" b="1" dirty="0"/>
              <a:t>Деловая игра в рамках повышения       финансовой грамотности для 1- 2   класса "Лесная ярмарка"</a:t>
            </a:r>
          </a:p>
          <a:p>
            <a:pPr marL="0" indent="0">
              <a:buNone/>
            </a:pPr>
            <a:r>
              <a:rPr lang="ru-RU" dirty="0"/>
              <a:t> выполнили  Кононенко Т.М.</a:t>
            </a:r>
          </a:p>
          <a:p>
            <a:pPr marL="0" indent="0">
              <a:buNone/>
            </a:pPr>
            <a:r>
              <a:rPr lang="ru-RU" dirty="0"/>
              <a:t>                        Иванова Л.Н</a:t>
            </a:r>
          </a:p>
          <a:p>
            <a:pPr marL="0" indent="0">
              <a:buNone/>
            </a:pPr>
            <a:r>
              <a:rPr lang="ru-RU" dirty="0"/>
              <a:t>                        Круглова И.М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11316"/>
            <a:ext cx="5071403" cy="380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41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759655"/>
            <a:ext cx="10972800" cy="5366509"/>
          </a:xfrm>
        </p:spPr>
        <p:txBody>
          <a:bodyPr/>
          <a:lstStyle/>
          <a:p>
            <a:pPr lvl="0"/>
            <a:r>
              <a:rPr lang="ru-RU" dirty="0"/>
              <a:t>Игра «Парные картинки».  В ходе выполнения задания детям раскрывается </a:t>
            </a:r>
            <a:r>
              <a:rPr lang="ru-RU" i="1" dirty="0"/>
              <a:t>практическое значение понятий «опт» и «розница».</a:t>
            </a:r>
            <a:endParaRPr lang="ru-RU" dirty="0"/>
          </a:p>
          <a:p>
            <a:r>
              <a:rPr lang="ru-RU" dirty="0"/>
              <a:t>На столах детей лежит 16 картинок, изображающих продукты питания в разных количествах. (картинки на слайдах)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23" y="3024554"/>
            <a:ext cx="2183353" cy="13671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077" y="3024555"/>
            <a:ext cx="1470784" cy="1367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831" y="2859489"/>
            <a:ext cx="1337628" cy="1550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459" y="2799471"/>
            <a:ext cx="1911539" cy="16105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7075" y="4757056"/>
            <a:ext cx="1741533" cy="15734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1829" y="4768948"/>
            <a:ext cx="2208626" cy="156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34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532" y="812410"/>
            <a:ext cx="8126437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- Ребята, представьте себя хозяином ресторана, который пришел на ярмарку. Разложите, пожалуйста, картинки с продуктами в две кучки: какие вы купите для своего ресторана, и какие вы возьмете себе домой. (В результате у детей в одной кучке будут продукты в малом количестве, а в другой – те же продукты  в большом количестве). </a:t>
            </a:r>
          </a:p>
          <a:p>
            <a:pPr marL="0" indent="0">
              <a:buNone/>
            </a:pPr>
            <a:r>
              <a:rPr lang="ru-RU" dirty="0"/>
              <a:t>- Скажите, ребята, все, что вы взяли для дома, это оптовая покупка или розничная? (розничная)</a:t>
            </a:r>
          </a:p>
          <a:p>
            <a:pPr marL="0" indent="0">
              <a:buNone/>
            </a:pPr>
            <a:r>
              <a:rPr lang="ru-RU" dirty="0"/>
              <a:t>- А все, что купил хозяин для своего ресторана? (оптовая)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69" y="2039815"/>
            <a:ext cx="3240552" cy="427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74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618979"/>
            <a:ext cx="7957625" cy="5507186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dirty="0"/>
              <a:t> Миниатюры (небольшие сценки, в которых содержится задание. Ответы команды пишут в бланках).</a:t>
            </a:r>
          </a:p>
          <a:p>
            <a:pPr lvl="0"/>
            <a:r>
              <a:rPr lang="ru-RU" dirty="0"/>
              <a:t>Покупатель: Сколько стоит кучка из трех морковок?</a:t>
            </a:r>
          </a:p>
          <a:p>
            <a:r>
              <a:rPr lang="ru-RU" dirty="0"/>
              <a:t>Продавец: Три рубля.</a:t>
            </a:r>
          </a:p>
          <a:p>
            <a:r>
              <a:rPr lang="ru-RU" dirty="0"/>
              <a:t>Покупатель: Дайте три кучки. Сколько я должен?</a:t>
            </a:r>
          </a:p>
          <a:p>
            <a:r>
              <a:rPr lang="ru-RU" dirty="0"/>
              <a:t>2) Покупатель: Продайте мне альбом за 3 рубля, карандаш за 2 рубля и пенал за 8 рублей.</a:t>
            </a:r>
          </a:p>
          <a:p>
            <a:r>
              <a:rPr lang="ru-RU" dirty="0"/>
              <a:t>    Продавец: Сейчас посчитаю…</a:t>
            </a:r>
          </a:p>
          <a:p>
            <a:r>
              <a:rPr lang="ru-RU" dirty="0"/>
              <a:t>3)Покупатель: Продай-ка мне, торговец, 15 банок меда, 20 банок икры и 40 банок ананасов.</a:t>
            </a:r>
          </a:p>
          <a:p>
            <a:r>
              <a:rPr lang="ru-RU" dirty="0"/>
              <a:t>    Продавец: Хорошо. </a:t>
            </a:r>
          </a:p>
          <a:p>
            <a:r>
              <a:rPr lang="ru-RU" dirty="0"/>
              <a:t>Что же это? Опт или розница?</a:t>
            </a:r>
          </a:p>
          <a:p>
            <a:pPr lvl="0"/>
            <a:r>
              <a:rPr lang="ru-RU" dirty="0"/>
              <a:t> - А теперь выполним тестовые задания. Найдите правильный вариант ответа на каждый вопрос (письменно).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073" y="1248194"/>
            <a:ext cx="3713872" cy="381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95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Розница – это</a:t>
            </a:r>
          </a:p>
          <a:p>
            <a:r>
              <a:rPr lang="ru-RU" dirty="0"/>
              <a:t>1) □ товар, продаваемый поштучно</a:t>
            </a:r>
          </a:p>
          <a:p>
            <a:r>
              <a:rPr lang="ru-RU" dirty="0"/>
              <a:t>2) □ товар, продаваемый большими партиями</a:t>
            </a:r>
          </a:p>
          <a:p>
            <a:r>
              <a:rPr lang="ru-RU" dirty="0"/>
              <a:t>3) □ товар, продаваемый по разной цене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Опт – это</a:t>
            </a:r>
          </a:p>
          <a:p>
            <a:r>
              <a:rPr lang="ru-RU" dirty="0"/>
              <a:t>1) □ продажа товаров в небольших количествах</a:t>
            </a:r>
          </a:p>
          <a:p>
            <a:r>
              <a:rPr lang="ru-RU" dirty="0"/>
              <a:t>2) □ товар, продаваемый по высокой цене</a:t>
            </a:r>
          </a:p>
          <a:p>
            <a:r>
              <a:rPr lang="ru-RU" dirty="0"/>
              <a:t>3) □ продажа товаров большими партиями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Сделка – это </a:t>
            </a:r>
          </a:p>
          <a:p>
            <a:r>
              <a:rPr lang="ru-RU" dirty="0"/>
              <a:t>1) □ товар, сделанный на фабрике</a:t>
            </a:r>
          </a:p>
          <a:p>
            <a:r>
              <a:rPr lang="ru-RU" dirty="0"/>
              <a:t>2) □ договор двух сторон о продаже</a:t>
            </a:r>
          </a:p>
          <a:p>
            <a:r>
              <a:rPr lang="ru-RU" dirty="0"/>
              <a:t>3) □ деньги, полученные при покупке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549" y="1417638"/>
            <a:ext cx="4525109" cy="309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59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Подведение итогов. 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2320" y="981223"/>
            <a:ext cx="4450080" cy="452596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 - Ребята, вам понравилось? Что вам понравилось больше всего? Что вы узнали нового? Где вам это может пригодиться?</a:t>
            </a:r>
          </a:p>
          <a:p>
            <a:r>
              <a:rPr lang="ru-RU" dirty="0"/>
              <a:t>  А теперь посмотрим, кто у  нас победил.(Награждение победителей и участников дипломами).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5" y="1209822"/>
            <a:ext cx="6428935" cy="526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8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0678"/>
            <a:ext cx="11310425" cy="59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74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1126" y="995290"/>
            <a:ext cx="6564923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Деловая игра в рамках повышения финансовой грамотности для 1-2 класса "Лесная ярмарка". Ребята узнают понятия «опт и «розница», научатся различать оптовую и розничную торговлю, закрепят навыки счета, сравнения чисел в пределах 20. Деловая игра позволит им почувствовать особую ответственность за принимаемые решения и азарт от возможности управлять финансами.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372" y="808576"/>
            <a:ext cx="5115951" cy="471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4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110" y="615463"/>
            <a:ext cx="10972800" cy="601042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 : 1-2 классы</a:t>
            </a:r>
          </a:p>
          <a:p>
            <a:r>
              <a:rPr lang="ru-RU" dirty="0"/>
              <a:t>Цель :Объяснить детям принципы оптовой и розничной торговли</a:t>
            </a:r>
          </a:p>
          <a:p>
            <a:r>
              <a:rPr lang="ru-RU" dirty="0"/>
              <a:t>Задачи:- формирование у детей понятий «опт» и «розница»;</a:t>
            </a:r>
          </a:p>
          <a:p>
            <a:pPr marL="0" indent="0">
              <a:buNone/>
            </a:pPr>
            <a:r>
              <a:rPr lang="ru-RU" dirty="0"/>
              <a:t>- закрепление навыков счета, сравнения чисел, составление числа из меньших чисел;</a:t>
            </a:r>
          </a:p>
          <a:p>
            <a:pPr>
              <a:buFontTx/>
              <a:buChar char="-"/>
            </a:pPr>
            <a:r>
              <a:rPr lang="ru-RU" dirty="0"/>
              <a:t>развитие коммуникативных навыков учащихся в области финансовой грамотности.</a:t>
            </a:r>
          </a:p>
          <a:p>
            <a:pPr>
              <a:buFontTx/>
              <a:buChar char="-"/>
            </a:pPr>
            <a:r>
              <a:rPr lang="ru-RU" dirty="0"/>
              <a:t>Форма занятия : игровая</a:t>
            </a:r>
          </a:p>
          <a:p>
            <a:pPr>
              <a:buFontTx/>
              <a:buChar char="-"/>
            </a:pPr>
            <a:r>
              <a:rPr lang="ru-RU" dirty="0"/>
              <a:t>Время занятия: 45 мину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507" y="3840480"/>
            <a:ext cx="3766887" cy="26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6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6437" y="576775"/>
            <a:ext cx="7019778" cy="5824025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chemeClr val="tx2"/>
                </a:solidFill>
              </a:rPr>
              <a:t>Материал</a:t>
            </a:r>
          </a:p>
          <a:p>
            <a:pPr algn="l"/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компьютер, </a:t>
            </a:r>
            <a:r>
              <a:rPr lang="ru-RU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мультимедиапроектор</a:t>
            </a:r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натуральные наглядные пособия (корзинка с грибами, горшочек меда и деревянная ложка, пакет морковки);  раздаточный материал с заданиями,</a:t>
            </a:r>
          </a:p>
          <a:p>
            <a:pPr algn="l"/>
            <a:r>
              <a:rPr lang="ru-R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дипломы участников и победителей и</a:t>
            </a:r>
          </a:p>
          <a:p>
            <a:pPr algn="l"/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Формы контроля :</a:t>
            </a:r>
            <a:r>
              <a:rPr lang="ru-RU" sz="2400" dirty="0">
                <a:solidFill>
                  <a:schemeClr val="tx2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Тестовые задания в конце занятия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организаторам </a:t>
            </a:r>
            <a:r>
              <a:rPr lang="ru-RU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игры:</a:t>
            </a:r>
            <a:r>
              <a:rPr lang="ru-RU" sz="2400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участники делятся на команды по 10 человек.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215" y="1266091"/>
            <a:ext cx="4515730" cy="444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93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970498" cy="1143000"/>
          </a:xfrm>
        </p:spPr>
        <p:txBody>
          <a:bodyPr>
            <a:normAutofit fontScale="90000"/>
          </a:bodyPr>
          <a:lstStyle/>
          <a:p>
            <a:pPr>
              <a:spcAft>
                <a:spcPts val="10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Содержательный блок</a:t>
            </a:r>
            <a:b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Развернутый сценарий деловой игры в режиме </a:t>
            </a:r>
            <a:r>
              <a:rPr lang="ru-RU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on-line</a:t>
            </a:r>
            <a:b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«Лесная ярмарка»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Содержание:</a:t>
            </a:r>
          </a:p>
          <a:p>
            <a:pPr lvl="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Выступление скоморохов – приглашение на ярмарку</a:t>
            </a:r>
          </a:p>
          <a:p>
            <a:pPr lvl="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 сценки, раскрывающей понятия «опт» и «розница»</a:t>
            </a:r>
          </a:p>
          <a:p>
            <a:pPr lvl="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Представление команд</a:t>
            </a:r>
          </a:p>
          <a:p>
            <a:pPr lvl="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«Парные картинки»</a:t>
            </a:r>
          </a:p>
          <a:p>
            <a:pPr lvl="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Миниатюры</a:t>
            </a:r>
          </a:p>
          <a:p>
            <a:pPr lvl="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Тестовые задания.</a:t>
            </a:r>
          </a:p>
          <a:p>
            <a:pPr lvl="0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Подведение итогов, награждение.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022" y="1291029"/>
            <a:ext cx="3857772" cy="403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67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351693"/>
            <a:ext cx="10972800" cy="577447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 занятия: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Ребята, сегодня нас ждет интересное занятие. Мы будем работать вместе с учениками из другого класса  .Поприветствуйте друг друга!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 lvl="0">
              <a:buFont typeface="+mj-lt"/>
              <a:buAutoNum type="romanU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центр выходят скоморохи и зазывают на ярмарку.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1-й: Все! Все! Все! Все на праздник!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Ярмарку начинаем – гостей приглашаем!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2-й: Спешите скорей, спешите скорей!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Нет праздника нашего веселей!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Гостей давно мы ждем-поджидаем,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Ярмарку без вас не начинаем.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3-й: Удобно ли вам, гости дорогие?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Всем ли видно, всем ли слышно?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Пусть проходит праздник пышно.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629" y="2142224"/>
            <a:ext cx="3880771" cy="39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36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379829"/>
            <a:ext cx="9251852" cy="6147580"/>
          </a:xfrm>
        </p:spPr>
        <p:txBody>
          <a:bodyPr>
            <a:normAutofit fontScale="70000" lnSpcReduction="20000"/>
          </a:bodyPr>
          <a:lstStyle/>
          <a:p>
            <a:pPr lvl="0" algn="just">
              <a:buFont typeface="+mj-lt"/>
              <a:buAutoNum type="romanUcPeriod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Сценка. Действующие лица: Заяц, Медведь, Ежик, человек.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315"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Заяц: - Подходи, покупай, морковка большая и маленькая, вкусная да сладенькая.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315"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Медведь: - А вот кому меду? Пчелка летала, мед собирала… В одной маленькой ложке очень большая польза!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315"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Ежик: - А вот рыжики в лукошке! Подходи, купи немножко! Грибы царские: на засолку, на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жаренку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 сварить и засушить!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315"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Человек: - Что почем продаем?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315"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Заяц: - Морковка! Рубль – штучка, три рубля – кучка.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315"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Еж: - Лукошко – десяточка, а если по одному грибку  - то по рублю за гриб.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315"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Медведь: - Горшочек – 20  рублей, а если хочешь одну ложку съесть, то давай рубль!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315"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 (ходит, задумавшись):  - Так-так-так, 1 морковка – рубль, значит, пять морковок – 5 рублей. А в кучке выйдет всего 3 рубля! Так, так… Мед… горшочек – 20 рублей, одна ложка – рубль. А сколько ложек меда в горшочке? Так-так…И лукошко…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315"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Выходит, если  брать помалу – заплачу дороже. А если возьму много – заплачу дешевле. Это мне выгоднее!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315"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давайте-ка мне и лукошко грибочков, и горшочек меда, и всю морковку!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7315"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177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62615"/>
            <a:ext cx="12182620" cy="742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92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365761"/>
            <a:ext cx="8900160" cy="5760404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ru-RU" dirty="0"/>
              <a:t>Учитель показывает надписи на доске «ОПТ», «РОЗНИЦА»:</a:t>
            </a:r>
          </a:p>
          <a:p>
            <a:pPr marL="0" indent="0">
              <a:buNone/>
            </a:pPr>
            <a:r>
              <a:rPr lang="ru-RU" dirty="0"/>
              <a:t>-Ребята, эта сценка разъясняет вам эти понятия: если человек покупает или продает товары в больших количествах, то это оптовая торговля. А если он приобретает или продает вещи в единичных экземплярах, то это розничная торговля. </a:t>
            </a:r>
          </a:p>
          <a:p>
            <a:pPr marL="0" indent="0">
              <a:buNone/>
            </a:pPr>
            <a:r>
              <a:rPr lang="ru-RU" dirty="0"/>
              <a:t>А сейчас вы поработаете в группах. Вас ждут интересные задания. Вы сможете показать свои знания, умения, сообразительность.</a:t>
            </a:r>
          </a:p>
          <a:p>
            <a:pPr marL="0" indent="0">
              <a:buNone/>
            </a:pPr>
            <a:r>
              <a:rPr lang="ru-RU" dirty="0"/>
              <a:t>Команды, представьтесь! </a:t>
            </a:r>
          </a:p>
          <a:p>
            <a:pPr marL="0" indent="0">
              <a:buNone/>
            </a:pPr>
            <a:r>
              <a:rPr lang="ru-RU" dirty="0"/>
              <a:t> (Команды выполняют задания, после  каждого конкурса  учителя проверяют правильность выполнения в группах и отмечают количество баллов).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218" y="2125310"/>
            <a:ext cx="3153168" cy="224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15294"/>
      </p:ext>
    </p:extLst>
  </p:cSld>
  <p:clrMapOvr>
    <a:masterClrMapping/>
  </p:clrMapOvr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80</TotalTime>
  <Words>859</Words>
  <Application>Microsoft Office PowerPoint</Application>
  <PresentationFormat>Широкоэкранный</PresentationFormat>
  <Paragraphs>92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</vt:lpstr>
      <vt:lpstr>Times New Roman</vt:lpstr>
      <vt:lpstr>La mente</vt:lpstr>
      <vt:lpstr>Презентация PowerPoint</vt:lpstr>
      <vt:lpstr>Презентация PowerPoint</vt:lpstr>
      <vt:lpstr>Презентация PowerPoint</vt:lpstr>
      <vt:lpstr>Презентация PowerPoint</vt:lpstr>
      <vt:lpstr>II Содержательный блок Развернутый сценарий деловой игры в режиме on-line «Лесная ярмарка»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тест</vt:lpstr>
      <vt:lpstr>Подведение итогов.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Кононенко</dc:creator>
  <cp:lastModifiedBy>Татьяна Кононенко</cp:lastModifiedBy>
  <cp:revision>9</cp:revision>
  <dcterms:created xsi:type="dcterms:W3CDTF">2017-05-25T14:27:37Z</dcterms:created>
  <dcterms:modified xsi:type="dcterms:W3CDTF">2017-05-25T15:48:05Z</dcterms:modified>
</cp:coreProperties>
</file>