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256" r:id="rId3"/>
    <p:sldId id="258" r:id="rId4"/>
    <p:sldId id="265" r:id="rId5"/>
    <p:sldId id="260" r:id="rId6"/>
    <p:sldId id="261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0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0042C-EC18-4FF7-87C4-8A6CD60DAB7A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F44648-D08E-40C8-B910-4E34FEB4365A}">
      <dgm:prSet phldrT="[Текст]"/>
      <dgm:spPr/>
      <dgm:t>
        <a:bodyPr/>
        <a:lstStyle/>
        <a:p>
          <a:r>
            <a:rPr lang="ru-RU" dirty="0" smtClean="0"/>
            <a:t>Входное тестирование</a:t>
          </a:r>
          <a:endParaRPr lang="ru-RU" dirty="0"/>
        </a:p>
      </dgm:t>
    </dgm:pt>
    <dgm:pt modelId="{A057F601-5B5F-4C28-844A-9F46A00A9AAF}" type="parTrans" cxnId="{EFE3A538-88B5-43B0-B4EE-1DA7AC8D3EDF}">
      <dgm:prSet/>
      <dgm:spPr/>
      <dgm:t>
        <a:bodyPr/>
        <a:lstStyle/>
        <a:p>
          <a:endParaRPr lang="ru-RU"/>
        </a:p>
      </dgm:t>
    </dgm:pt>
    <dgm:pt modelId="{5487414E-2161-4DE5-B07E-BCBDFAEC151D}" type="sibTrans" cxnId="{EFE3A538-88B5-43B0-B4EE-1DA7AC8D3EDF}">
      <dgm:prSet/>
      <dgm:spPr/>
      <dgm:t>
        <a:bodyPr/>
        <a:lstStyle/>
        <a:p>
          <a:endParaRPr lang="ru-RU"/>
        </a:p>
      </dgm:t>
    </dgm:pt>
    <dgm:pt modelId="{05E58FE0-4000-44E9-A300-7A04C07995D9}">
      <dgm:prSet phldrT="[Текст]"/>
      <dgm:spPr/>
      <dgm:t>
        <a:bodyPr/>
        <a:lstStyle/>
        <a:p>
          <a:r>
            <a:rPr lang="ru-RU" dirty="0" smtClean="0"/>
            <a:t>Деление на группы</a:t>
          </a:r>
          <a:endParaRPr lang="ru-RU" dirty="0"/>
        </a:p>
      </dgm:t>
    </dgm:pt>
    <dgm:pt modelId="{7986A6F1-5416-4609-873A-D8567E3625E5}" type="parTrans" cxnId="{073DAC79-69FF-4A98-A0B6-2F788F169800}">
      <dgm:prSet/>
      <dgm:spPr/>
      <dgm:t>
        <a:bodyPr/>
        <a:lstStyle/>
        <a:p>
          <a:endParaRPr lang="ru-RU"/>
        </a:p>
      </dgm:t>
    </dgm:pt>
    <dgm:pt modelId="{AC657F9C-2820-49FF-994E-714A5A05D807}" type="sibTrans" cxnId="{073DAC79-69FF-4A98-A0B6-2F788F169800}">
      <dgm:prSet/>
      <dgm:spPr/>
      <dgm:t>
        <a:bodyPr/>
        <a:lstStyle/>
        <a:p>
          <a:endParaRPr lang="ru-RU"/>
        </a:p>
      </dgm:t>
    </dgm:pt>
    <dgm:pt modelId="{0F8ECF54-F840-4997-AAF4-60E3EA1CD179}">
      <dgm:prSet phldrT="[Текст]"/>
      <dgm:spPr/>
      <dgm:t>
        <a:bodyPr/>
        <a:lstStyle/>
        <a:p>
          <a:r>
            <a:rPr lang="ru-RU" dirty="0" smtClean="0"/>
            <a:t>Работа в группах</a:t>
          </a:r>
        </a:p>
        <a:p>
          <a:r>
            <a:rPr lang="ru-RU" dirty="0" smtClean="0"/>
            <a:t> (в отделах )</a:t>
          </a:r>
          <a:endParaRPr lang="ru-RU" dirty="0"/>
        </a:p>
      </dgm:t>
    </dgm:pt>
    <dgm:pt modelId="{EA0C025D-588C-4504-82D0-E2D7522886AC}" type="parTrans" cxnId="{D54CE0CF-6344-45A5-B3CB-79E4B3478A9C}">
      <dgm:prSet/>
      <dgm:spPr/>
      <dgm:t>
        <a:bodyPr/>
        <a:lstStyle/>
        <a:p>
          <a:endParaRPr lang="ru-RU"/>
        </a:p>
      </dgm:t>
    </dgm:pt>
    <dgm:pt modelId="{2105E18B-0A41-4633-A00D-B49E3A9D7A6E}" type="sibTrans" cxnId="{D54CE0CF-6344-45A5-B3CB-79E4B3478A9C}">
      <dgm:prSet/>
      <dgm:spPr/>
      <dgm:t>
        <a:bodyPr/>
        <a:lstStyle/>
        <a:p>
          <a:endParaRPr lang="ru-RU"/>
        </a:p>
      </dgm:t>
    </dgm:pt>
    <dgm:pt modelId="{3323C880-F9C6-43D7-BBDF-9382AD00D91B}" type="pres">
      <dgm:prSet presAssocID="{6870042C-EC18-4FF7-87C4-8A6CD60DAB7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16345-DA6A-4D04-BDA7-A169074A9390}" type="pres">
      <dgm:prSet presAssocID="{6870042C-EC18-4FF7-87C4-8A6CD60DAB7A}" presName="dummyMaxCanvas" presStyleCnt="0">
        <dgm:presLayoutVars/>
      </dgm:prSet>
      <dgm:spPr/>
    </dgm:pt>
    <dgm:pt modelId="{CB797D1F-45B1-4C72-AF51-03E943C87A3F}" type="pres">
      <dgm:prSet presAssocID="{6870042C-EC18-4FF7-87C4-8A6CD60DAB7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5C55-EBDF-45A1-918E-108A48C65300}" type="pres">
      <dgm:prSet presAssocID="{6870042C-EC18-4FF7-87C4-8A6CD60DAB7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3A14E-0B36-4A07-83FD-47FD6CAAA0BE}" type="pres">
      <dgm:prSet presAssocID="{6870042C-EC18-4FF7-87C4-8A6CD60DAB7A}" presName="ThreeNodes_3" presStyleLbl="node1" presStyleIdx="2" presStyleCnt="3" custLinFactNeighborX="-971" custLinFactNeighborY="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D80A6-0659-4C23-93CF-480D4FD3AAB6}" type="pres">
      <dgm:prSet presAssocID="{6870042C-EC18-4FF7-87C4-8A6CD60DAB7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913F-0EFB-4164-A06F-B21CC3B0904D}" type="pres">
      <dgm:prSet presAssocID="{6870042C-EC18-4FF7-87C4-8A6CD60DAB7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616B3-59F1-46D2-923E-C4733D5E7754}" type="pres">
      <dgm:prSet presAssocID="{6870042C-EC18-4FF7-87C4-8A6CD60DAB7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4ECDA-E9A7-43B8-A6FC-1C342464FE89}" type="pres">
      <dgm:prSet presAssocID="{6870042C-EC18-4FF7-87C4-8A6CD60DAB7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53A0C-A070-42A0-8B57-EFE35342CA53}" type="pres">
      <dgm:prSet presAssocID="{6870042C-EC18-4FF7-87C4-8A6CD60DAB7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92C08-4272-4CE8-A415-0E8F9020982B}" type="presOf" srcId="{0F8ECF54-F840-4997-AAF4-60E3EA1CD179}" destId="{C043A14E-0B36-4A07-83FD-47FD6CAAA0BE}" srcOrd="0" destOrd="0" presId="urn:microsoft.com/office/officeart/2005/8/layout/vProcess5"/>
    <dgm:cxn modelId="{26D7B0BF-5571-4CF4-A921-F00B9AD00639}" type="presOf" srcId="{DFF44648-D08E-40C8-B910-4E34FEB4365A}" destId="{CB797D1F-45B1-4C72-AF51-03E943C87A3F}" srcOrd="0" destOrd="0" presId="urn:microsoft.com/office/officeart/2005/8/layout/vProcess5"/>
    <dgm:cxn modelId="{D54CE0CF-6344-45A5-B3CB-79E4B3478A9C}" srcId="{6870042C-EC18-4FF7-87C4-8A6CD60DAB7A}" destId="{0F8ECF54-F840-4997-AAF4-60E3EA1CD179}" srcOrd="2" destOrd="0" parTransId="{EA0C025D-588C-4504-82D0-E2D7522886AC}" sibTransId="{2105E18B-0A41-4633-A00D-B49E3A9D7A6E}"/>
    <dgm:cxn modelId="{662291D1-8D3D-435C-B01F-101650961CCE}" type="presOf" srcId="{6870042C-EC18-4FF7-87C4-8A6CD60DAB7A}" destId="{3323C880-F9C6-43D7-BBDF-9382AD00D91B}" srcOrd="0" destOrd="0" presId="urn:microsoft.com/office/officeart/2005/8/layout/vProcess5"/>
    <dgm:cxn modelId="{181843F7-A410-473D-B157-9AA2C7307C3E}" type="presOf" srcId="{05E58FE0-4000-44E9-A300-7A04C07995D9}" destId="{2B74ECDA-E9A7-43B8-A6FC-1C342464FE89}" srcOrd="1" destOrd="0" presId="urn:microsoft.com/office/officeart/2005/8/layout/vProcess5"/>
    <dgm:cxn modelId="{A5B9D690-FE82-48F6-9654-1D13AC3F01DC}" type="presOf" srcId="{DFF44648-D08E-40C8-B910-4E34FEB4365A}" destId="{DA5616B3-59F1-46D2-923E-C4733D5E7754}" srcOrd="1" destOrd="0" presId="urn:microsoft.com/office/officeart/2005/8/layout/vProcess5"/>
    <dgm:cxn modelId="{EFE3A538-88B5-43B0-B4EE-1DA7AC8D3EDF}" srcId="{6870042C-EC18-4FF7-87C4-8A6CD60DAB7A}" destId="{DFF44648-D08E-40C8-B910-4E34FEB4365A}" srcOrd="0" destOrd="0" parTransId="{A057F601-5B5F-4C28-844A-9F46A00A9AAF}" sibTransId="{5487414E-2161-4DE5-B07E-BCBDFAEC151D}"/>
    <dgm:cxn modelId="{B5526162-B797-42EA-AF4C-71A8A987BE1F}" type="presOf" srcId="{AC657F9C-2820-49FF-994E-714A5A05D807}" destId="{B9AC913F-0EFB-4164-A06F-B21CC3B0904D}" srcOrd="0" destOrd="0" presId="urn:microsoft.com/office/officeart/2005/8/layout/vProcess5"/>
    <dgm:cxn modelId="{073DAC79-69FF-4A98-A0B6-2F788F169800}" srcId="{6870042C-EC18-4FF7-87C4-8A6CD60DAB7A}" destId="{05E58FE0-4000-44E9-A300-7A04C07995D9}" srcOrd="1" destOrd="0" parTransId="{7986A6F1-5416-4609-873A-D8567E3625E5}" sibTransId="{AC657F9C-2820-49FF-994E-714A5A05D807}"/>
    <dgm:cxn modelId="{9BAE11F2-7600-4D51-BCD7-ABFF1B85A224}" type="presOf" srcId="{0F8ECF54-F840-4997-AAF4-60E3EA1CD179}" destId="{ACB53A0C-A070-42A0-8B57-EFE35342CA53}" srcOrd="1" destOrd="0" presId="urn:microsoft.com/office/officeart/2005/8/layout/vProcess5"/>
    <dgm:cxn modelId="{C96E2151-54D1-47B0-BB74-91194F97432C}" type="presOf" srcId="{05E58FE0-4000-44E9-A300-7A04C07995D9}" destId="{66C35C55-EBDF-45A1-918E-108A48C65300}" srcOrd="0" destOrd="0" presId="urn:microsoft.com/office/officeart/2005/8/layout/vProcess5"/>
    <dgm:cxn modelId="{1B986DF2-2DC9-4545-9DB9-9CB4E35DC299}" type="presOf" srcId="{5487414E-2161-4DE5-B07E-BCBDFAEC151D}" destId="{C1AD80A6-0659-4C23-93CF-480D4FD3AAB6}" srcOrd="0" destOrd="0" presId="urn:microsoft.com/office/officeart/2005/8/layout/vProcess5"/>
    <dgm:cxn modelId="{B19B6FF3-713F-495E-9BA3-35DDC64E0722}" type="presParOf" srcId="{3323C880-F9C6-43D7-BBDF-9382AD00D91B}" destId="{E2816345-DA6A-4D04-BDA7-A169074A9390}" srcOrd="0" destOrd="0" presId="urn:microsoft.com/office/officeart/2005/8/layout/vProcess5"/>
    <dgm:cxn modelId="{D9030017-382A-4C9B-BB33-44C51381057F}" type="presParOf" srcId="{3323C880-F9C6-43D7-BBDF-9382AD00D91B}" destId="{CB797D1F-45B1-4C72-AF51-03E943C87A3F}" srcOrd="1" destOrd="0" presId="urn:microsoft.com/office/officeart/2005/8/layout/vProcess5"/>
    <dgm:cxn modelId="{08E09E20-43F3-4438-AC8B-36C875BA761B}" type="presParOf" srcId="{3323C880-F9C6-43D7-BBDF-9382AD00D91B}" destId="{66C35C55-EBDF-45A1-918E-108A48C65300}" srcOrd="2" destOrd="0" presId="urn:microsoft.com/office/officeart/2005/8/layout/vProcess5"/>
    <dgm:cxn modelId="{4954C6AE-1D2D-4E28-9E4D-BA50C84C4A88}" type="presParOf" srcId="{3323C880-F9C6-43D7-BBDF-9382AD00D91B}" destId="{C043A14E-0B36-4A07-83FD-47FD6CAAA0BE}" srcOrd="3" destOrd="0" presId="urn:microsoft.com/office/officeart/2005/8/layout/vProcess5"/>
    <dgm:cxn modelId="{DD4A59D9-8852-4A7E-BB85-7114E8B4325F}" type="presParOf" srcId="{3323C880-F9C6-43D7-BBDF-9382AD00D91B}" destId="{C1AD80A6-0659-4C23-93CF-480D4FD3AAB6}" srcOrd="4" destOrd="0" presId="urn:microsoft.com/office/officeart/2005/8/layout/vProcess5"/>
    <dgm:cxn modelId="{539A9DFA-B398-4955-B400-EE75DE40CB14}" type="presParOf" srcId="{3323C880-F9C6-43D7-BBDF-9382AD00D91B}" destId="{B9AC913F-0EFB-4164-A06F-B21CC3B0904D}" srcOrd="5" destOrd="0" presId="urn:microsoft.com/office/officeart/2005/8/layout/vProcess5"/>
    <dgm:cxn modelId="{4E0BC419-B4EF-4F31-9CB4-9972C914B228}" type="presParOf" srcId="{3323C880-F9C6-43D7-BBDF-9382AD00D91B}" destId="{DA5616B3-59F1-46D2-923E-C4733D5E7754}" srcOrd="6" destOrd="0" presId="urn:microsoft.com/office/officeart/2005/8/layout/vProcess5"/>
    <dgm:cxn modelId="{FEFAC35A-040C-4751-9DF0-85128B3673B0}" type="presParOf" srcId="{3323C880-F9C6-43D7-BBDF-9382AD00D91B}" destId="{2B74ECDA-E9A7-43B8-A6FC-1C342464FE89}" srcOrd="7" destOrd="0" presId="urn:microsoft.com/office/officeart/2005/8/layout/vProcess5"/>
    <dgm:cxn modelId="{D530B5B2-E4C2-4F3D-86CB-2EE7E808E398}" type="presParOf" srcId="{3323C880-F9C6-43D7-BBDF-9382AD00D91B}" destId="{ACB53A0C-A070-42A0-8B57-EFE35342CA5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797D1F-45B1-4C72-AF51-03E943C87A3F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Входное тестирование</a:t>
          </a:r>
          <a:endParaRPr lang="ru-RU" sz="2800" kern="1200" dirty="0"/>
        </a:p>
      </dsp:txBody>
      <dsp:txXfrm>
        <a:off x="0" y="0"/>
        <a:ext cx="3937406" cy="1219200"/>
      </dsp:txXfrm>
    </dsp:sp>
    <dsp:sp modelId="{66C35C55-EBDF-45A1-918E-108A48C65300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Деление на группы</a:t>
          </a:r>
          <a:endParaRPr lang="ru-RU" sz="2800" kern="1200" dirty="0"/>
        </a:p>
      </dsp:txBody>
      <dsp:txXfrm>
        <a:off x="457199" y="1422399"/>
        <a:ext cx="3931920" cy="1219200"/>
      </dsp:txXfrm>
    </dsp:sp>
    <dsp:sp modelId="{C043A14E-0B36-4A07-83FD-47FD6CAAA0BE}">
      <dsp:nvSpPr>
        <dsp:cNvPr id="0" name=""/>
        <dsp:cNvSpPr/>
      </dsp:nvSpPr>
      <dsp:spPr>
        <a:xfrm>
          <a:off x="864086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Работа в группах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(в отделах )</a:t>
          </a:r>
          <a:endParaRPr lang="ru-RU" sz="2800" kern="1200" dirty="0"/>
        </a:p>
      </dsp:txBody>
      <dsp:txXfrm>
        <a:off x="864086" y="2844799"/>
        <a:ext cx="3931920" cy="1219200"/>
      </dsp:txXfrm>
    </dsp:sp>
    <dsp:sp modelId="{C1AD80A6-0659-4C23-93CF-480D4FD3AAB6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389120" y="924560"/>
        <a:ext cx="792480" cy="792480"/>
      </dsp:txXfrm>
    </dsp:sp>
    <dsp:sp modelId="{B9AC913F-0EFB-4164-A06F-B21CC3B0904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846320" y="2338832"/>
        <a:ext cx="792480" cy="79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90526"/>
            <a:ext cx="9753600" cy="7248526"/>
          </a:xfrm>
          <a:prstGeom prst="rect">
            <a:avLst/>
          </a:prstGeom>
          <a:noFill/>
        </p:spPr>
      </p:pic>
      <p:pic>
        <p:nvPicPr>
          <p:cNvPr id="1028" name="Picture 4" descr="http://opt.intser.ru/2438258-large_default/finansovaja_gramotnost_23_kl_uchebnik_v_2hch_ch1_fedin.jpg"/>
          <p:cNvPicPr>
            <a:picLocks noChangeAspect="1" noChangeArrowheads="1"/>
          </p:cNvPicPr>
          <p:nvPr/>
        </p:nvPicPr>
        <p:blipFill>
          <a:blip r:embed="rId3" cstate="print"/>
          <a:srcRect l="9904" r="10866" b="2613"/>
          <a:stretch>
            <a:fillRect/>
          </a:stretch>
        </p:blipFill>
        <p:spPr bwMode="auto">
          <a:xfrm>
            <a:off x="539552" y="4005064"/>
            <a:ext cx="1523152" cy="1872208"/>
          </a:xfrm>
          <a:prstGeom prst="rect">
            <a:avLst/>
          </a:prstGeom>
          <a:noFill/>
        </p:spPr>
      </p:pic>
      <p:pic>
        <p:nvPicPr>
          <p:cNvPr id="1030" name="Picture 6" descr="http://forkidsandmum.ru/pictures/1013651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1335440" cy="17375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185002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Методические материалы для изучения темы</a:t>
            </a:r>
            <a:r>
              <a:rPr lang="ru-RU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такое деньги и какими они бывают» </a:t>
            </a:r>
          </a:p>
          <a:p>
            <a:pPr algn="ctr"/>
            <a:r>
              <a:rPr lang="ru-RU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(учебный групповой  проект)</a:t>
            </a:r>
          </a:p>
          <a:p>
            <a:pPr algn="ctr"/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3" y="4581128"/>
            <a:ext cx="3312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Работу выполнили 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Ю. Б.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Гребнева Ю. А., Герасименко Н. В.,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Белаева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С.,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90526"/>
            <a:ext cx="9753600" cy="72485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9933" y="2967335"/>
            <a:ext cx="7164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248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разработать необходимые методические рекомендации для организации образовательного процесса при изучении  темы «Что такое деньги и какими они бывают»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mg-fotki.yandex.ru/get/5635/200418627.d4/0_14abce_36e7f918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33274"/>
            <a:ext cx="2323427" cy="3343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https://img-fotki.yandex.ru/get/5635/200418627.d4/0_14abce_36e7f918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24944"/>
            <a:ext cx="2448272" cy="352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https://img-fotki.yandex.ru/get/5635/200418627.d4/0_14abce_36e7f918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2376264" cy="3420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3140968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Конспект урока на тему «Как появились деньги»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3501008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Рабочая тетрадь по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разделу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«Что такое деньги и какими они бывают»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3" y="393305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Деловая игра «Банк»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90526"/>
            <a:ext cx="9753600" cy="7248526"/>
          </a:xfrm>
          <a:prstGeom prst="rect">
            <a:avLst/>
          </a:prstGeom>
          <a:noFill/>
        </p:spPr>
      </p:pic>
      <p:pic>
        <p:nvPicPr>
          <p:cNvPr id="1026" name="Picture 2" descr="http://sch187.minsk.edu.by/sm.aspx?guid=18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171400"/>
            <a:ext cx="3096344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 урока на тему «Деньги»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g-fotki.yandex.ru/get/5635/200418627.d4/0_14abce_36e7f918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92696"/>
            <a:ext cx="482453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23928" y="908720"/>
            <a:ext cx="48965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</a:p>
          <a:p>
            <a:pPr marL="342900" indent="-34290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(использование элементов игры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«Что? Где? Когда?»)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Целеполагание и мотивация</a:t>
            </a:r>
          </a:p>
          <a:p>
            <a:pPr marL="342900" lvl="0" indent="-342900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знаний учащихся</a:t>
            </a:r>
          </a:p>
          <a:p>
            <a:pPr marL="342900" indent="-34290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(работа по вопросам кроссворда)</a:t>
            </a:r>
          </a:p>
          <a:p>
            <a:pPr marL="342900" indent="-342900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проблемной ситуации</a:t>
            </a:r>
          </a:p>
          <a:p>
            <a:pPr marL="342900" indent="-3429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«Ярмарка»)</a:t>
            </a:r>
          </a:p>
          <a:p>
            <a:pPr marL="342900" indent="-3429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dirty="0"/>
          </a:p>
        </p:txBody>
      </p:sp>
      <p:pic>
        <p:nvPicPr>
          <p:cNvPr id="8" name="Рисунок 7" descr="img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276872"/>
            <a:ext cx="1619672" cy="105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2276872"/>
          <a:ext cx="2880321" cy="4171188"/>
        </p:xfrm>
        <a:graphic>
          <a:graphicData uri="http://schemas.openxmlformats.org/drawingml/2006/table">
            <a:tbl>
              <a:tblPr/>
              <a:tblGrid>
                <a:gridCol w="411219"/>
                <a:gridCol w="411219"/>
                <a:gridCol w="411815"/>
                <a:gridCol w="411219"/>
                <a:gridCol w="411815"/>
                <a:gridCol w="411219"/>
                <a:gridCol w="411815"/>
              </a:tblGrid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85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8" marR="668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44371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       Р      М   А       Р      К   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753600" cy="7248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«Ярмарка»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4" y="980728"/>
          <a:ext cx="6840760" cy="1224136"/>
        </p:xfrm>
        <a:graphic>
          <a:graphicData uri="http://schemas.openxmlformats.org/drawingml/2006/table">
            <a:tbl>
              <a:tblPr/>
              <a:tblGrid>
                <a:gridCol w="1152128"/>
                <a:gridCol w="1480118"/>
                <a:gridCol w="1245724"/>
                <a:gridCol w="970352"/>
                <a:gridCol w="984326"/>
                <a:gridCol w="1008112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 мешок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932" marR="52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шкуры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932" marR="52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 кувшинов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932" marR="52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 штук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932" marR="52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пары сапог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932" marR="52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81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 ракушек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932" marR="5293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18" name="Picture 6" descr="мешок муки"/>
          <p:cNvPicPr>
            <a:picLocks noChangeAspect="1" noChangeArrowheads="1"/>
          </p:cNvPicPr>
          <p:nvPr/>
        </p:nvPicPr>
        <p:blipFill>
          <a:blip r:embed="rId3" cstate="print"/>
          <a:srcRect l="10312" t="18692" r="13437" b="8099"/>
          <a:stretch>
            <a:fillRect/>
          </a:stretch>
        </p:blipFill>
        <p:spPr bwMode="auto">
          <a:xfrm>
            <a:off x="611560" y="1052736"/>
            <a:ext cx="824418" cy="792088"/>
          </a:xfrm>
          <a:prstGeom prst="rect">
            <a:avLst/>
          </a:prstGeom>
          <a:noFill/>
        </p:spPr>
      </p:pic>
      <p:pic>
        <p:nvPicPr>
          <p:cNvPr id="38915" name="Picture 3" descr="подк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24744"/>
            <a:ext cx="695325" cy="695325"/>
          </a:xfrm>
          <a:prstGeom prst="rect">
            <a:avLst/>
          </a:prstGeom>
          <a:noFill/>
        </p:spPr>
      </p:pic>
      <p:pic>
        <p:nvPicPr>
          <p:cNvPr id="38914" name="Picture 2" descr="сапо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052736"/>
            <a:ext cx="787064" cy="720080"/>
          </a:xfrm>
          <a:prstGeom prst="rect">
            <a:avLst/>
          </a:prstGeom>
          <a:noFill/>
        </p:spPr>
      </p:pic>
      <p:pic>
        <p:nvPicPr>
          <p:cNvPr id="38917" name="Picture 5" descr="шкурка ли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124744"/>
            <a:ext cx="1367137" cy="576064"/>
          </a:xfrm>
          <a:prstGeom prst="rect">
            <a:avLst/>
          </a:prstGeom>
          <a:noFill/>
        </p:spPr>
      </p:pic>
      <p:pic>
        <p:nvPicPr>
          <p:cNvPr id="38916" name="Picture 4" descr="кувши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124744"/>
            <a:ext cx="792088" cy="792088"/>
          </a:xfrm>
          <a:prstGeom prst="rect">
            <a:avLst/>
          </a:prstGeom>
          <a:noFill/>
        </p:spPr>
      </p:pic>
      <p:pic>
        <p:nvPicPr>
          <p:cNvPr id="38913" name="Picture 1" descr="ракуш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1052736"/>
            <a:ext cx="984250" cy="83820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0" y="3212976"/>
            <a:ext cx="4777680" cy="2952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12976"/>
            <a:ext cx="47160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Цена товара.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мешок муки = 8 горшков=16 подков=4 шкуры лисицы=2 пары сапог=8 ракушек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пара сапог=4 горшка=8 подков=2 шкурки лисицы=4 ракушки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шкурка=2 горшка=4 подковы=2 ракушки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горшок=1 ракушка=2 подковы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ракушка=2 подковы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2348880"/>
            <a:ext cx="4283968" cy="43204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5076056" y="2492896"/>
            <a:ext cx="4067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к игре.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Крестьянин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купить 8 подков и 2 шкурки.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Кузнец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должен купить 4 кувшина и 2 пары сапог.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Гончар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купить 1 мешок муки и 1 пару сапог.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Охотник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купить 1 мешок муки и 4 подковы.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Сапожник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купить 2 кувшина и 6 шкур лисы.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Заморский гость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должен купить 1 мешок муки, 8 шкур лисы, 2 пары сапог и 10 подков.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90526"/>
            <a:ext cx="9753600" cy="7248526"/>
          </a:xfrm>
          <a:prstGeom prst="rect">
            <a:avLst/>
          </a:prstGeom>
          <a:noFill/>
        </p:spPr>
      </p:pic>
      <p:pic>
        <p:nvPicPr>
          <p:cNvPr id="3" name="Picture 2" descr="http://sch187.minsk.edu.by/sm.aspx?guid=18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171400"/>
            <a:ext cx="2520280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96552" y="1"/>
            <a:ext cx="2232248" cy="1196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 урока на тему «Деньги»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g-fotki.yandex.ru/get/5635/200418627.d4/0_14abce_36e7f918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4644008" cy="5406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44008" y="404665"/>
            <a:ext cx="4499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в тетради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(ученики выполняют задания 1 – 5 к игре «Ярмарка»).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Решение проблемной ситуации.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текстом учебника.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«+», «-», «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Закрепление изученного. Работа в тетради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(ученики выполняют задания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1 – 2 в тетради по теме «Первые деньги»).</a:t>
            </a:r>
          </a:p>
          <a:p>
            <a:pPr marL="457200" indent="-457200">
              <a:buAutoNum type="arabicPeriod" startAt="9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урока.</a:t>
            </a:r>
          </a:p>
          <a:p>
            <a:pPr marL="457200" indent="-457200">
              <a:buAutoNum type="arabicPeriod" startAt="9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Домашнее задание. </a:t>
            </a:r>
          </a:p>
          <a:p>
            <a:pPr marL="457200" indent="-4572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(работа с кроссвордом)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sch187.minsk.edu.by/sm.aspx?guid=18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315416"/>
            <a:ext cx="2880320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0"/>
            <a:ext cx="1944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«Сборник упражнений» учебная тетрадь по теме «Деньги»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-180528" y="2132856"/>
            <a:ext cx="2952328" cy="367048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2852936"/>
            <a:ext cx="2663976" cy="352839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75110"/>
            <a:ext cx="9753600" cy="7248526"/>
          </a:xfrm>
          <a:prstGeom prst="rect">
            <a:avLst/>
          </a:prstGeom>
          <a:noFill/>
        </p:spPr>
      </p:pic>
      <p:pic>
        <p:nvPicPr>
          <p:cNvPr id="4" name="Picture 2" descr="http://sch187.minsk.edu.by/sm.aspx?guid=18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3491880" cy="3491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«Сборник упражнений» учебная тетрадь по теме «Деньги»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080" y="188640"/>
            <a:ext cx="2587388" cy="345638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132856"/>
            <a:ext cx="2366404" cy="324036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24944"/>
            <a:ext cx="2592288" cy="320984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356992"/>
            <a:ext cx="2448272" cy="317828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43808" y="188640"/>
            <a:ext cx="3456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упражнений: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Работа с определениями.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Задания, предусматривающие анализ информации.</a:t>
            </a:r>
          </a:p>
          <a:p>
            <a:pPr marL="342900" indent="-342900">
              <a:buAutoNum type="arabicPeriod"/>
            </a:pPr>
            <a:r>
              <a:rPr lang="ru-RU" dirty="0" smtClean="0"/>
              <a:t> Практическая работа.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 Работа с контурными картами.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Тестовый материал.</a:t>
            </a:r>
          </a:p>
          <a:p>
            <a:pPr marL="342900" indent="-342900">
              <a:buAutoNum type="arabicPeriod"/>
            </a:pPr>
            <a:r>
              <a:rPr lang="ru-RU" dirty="0" smtClean="0"/>
              <a:t> Кроссворды.</a:t>
            </a:r>
            <a:endParaRPr lang="ru-RU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3717032"/>
            <a:ext cx="2376264" cy="33802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90526"/>
            <a:ext cx="9753600" cy="7248526"/>
          </a:xfrm>
          <a:prstGeom prst="rect">
            <a:avLst/>
          </a:prstGeom>
          <a:noFill/>
        </p:spPr>
      </p:pic>
      <p:pic>
        <p:nvPicPr>
          <p:cNvPr id="4" name="Picture 2" descr="http://sch187.minsk.edu.by/sm.aspx?guid=18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3528392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Деловая игра «Банк»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4797152"/>
            <a:ext cx="4248472" cy="147732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25 - 24 б. – совет директоров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– 22 б. – административный отдел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21 - 20 б. – хозяйственный отдел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– 18 б. – бухгалтерия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17 -16 б. – кассовый отдел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915816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243408"/>
            <a:ext cx="9753600" cy="7248526"/>
          </a:xfrm>
          <a:prstGeom prst="rect">
            <a:avLst/>
          </a:prstGeom>
          <a:noFill/>
        </p:spPr>
      </p:pic>
      <p:sp>
        <p:nvSpPr>
          <p:cNvPr id="3" name="Загнутый угол 2"/>
          <p:cNvSpPr/>
          <p:nvPr/>
        </p:nvSpPr>
        <p:spPr>
          <a:xfrm>
            <a:off x="0" y="332656"/>
            <a:ext cx="4211960" cy="547260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Папка совета директоров.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нашем банке вклад в 2000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год превратился в 2840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в соседнем банке – вклад в 3000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превратился в 3900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Найдите, чему равна прибыль на тысячу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год в каждом банке. В каком банке выгоднее хранить деньги?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(2840-2000):2 = 420 (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– прибыль на тысячу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нашем банке.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(4200-3000):3 =400 (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– прибыль на тысячу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у.е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соседнем банке.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420&gt;400 –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нашем банке хранить деньги выгоднее.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/>
              <a:t> </a:t>
            </a:r>
          </a:p>
          <a:p>
            <a:pPr algn="ctr"/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4427984" y="0"/>
            <a:ext cx="4464496" cy="616530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по обслуживанию банкоматов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день инкассаторская машина отправляется в путь для обслуживания банкоматов. Их маршрут пролегает через продуктовый магазин, промышленное предприятие, железнодорожный вокзал и торговый центр. Внимательно посмотрите на график движения и ответьте на следующие вопросы: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Сколько времени затратили инкассаторы на выполнение своей работы?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(180 мин.)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6804248" y="4437112"/>
          <a:ext cx="1584176" cy="2163518"/>
        </p:xfrm>
        <a:graphic>
          <a:graphicData uri="http://schemas.openxmlformats.org/presentationml/2006/ole">
            <p:oleObj spid="_x0000_s19457" name="Диаграмма" r:id="rId4" imgW="6277051" imgH="8572500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\Desktop\мама\№1My_new_fons_next 100\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90526"/>
            <a:ext cx="9753600" cy="7248526"/>
          </a:xfrm>
          <a:prstGeom prst="rect">
            <a:avLst/>
          </a:prstGeom>
          <a:noFill/>
        </p:spPr>
      </p:pic>
      <p:sp>
        <p:nvSpPr>
          <p:cNvPr id="3" name="Загнутый угол 2"/>
          <p:cNvSpPr/>
          <p:nvPr/>
        </p:nvSpPr>
        <p:spPr>
          <a:xfrm>
            <a:off x="0" y="0"/>
            <a:ext cx="4176464" cy="5877272"/>
          </a:xfrm>
          <a:prstGeom prst="foldedCorne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 для бухгалтерии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Какой должна быть минимальная заработная плата работников нашего банка, чтобы после уплаты всех налогов и уплаты за квартиру, составляющих в сумме 25 %, поучать 30000 рублей?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100-25 = 75(%) – должно остаться у работника.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30000:75*100 = 40000 (руб.) – минимальная заработная плата работников.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4499992" y="0"/>
            <a:ext cx="4464496" cy="5976664"/>
          </a:xfrm>
          <a:prstGeom prst="foldedCorner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 административного отдела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года назад в банк был куплет компьютер за 7000 рублей. Каждый год на его амортизацию списывается 10% от его остаточной стоимости. Какую балансовую стоимость компьютера проставлял административный отдел в ведомости ежегодно в течение этих лет при инвентаризации?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7000:100*10=700 (руб.) – списали в первый год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7000-700=6300 (руб.) – балансовая  стоимость компьютера после первого года эксплуатации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6300:100*10= 630 (руб.) – списали во второй год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6300-630=5670 (руб.) – балансовая стоимость компьютера после второго года эксплуатации.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791</Words>
  <Application>Microsoft Office PowerPoint</Application>
  <PresentationFormat>Экран (4:3)</PresentationFormat>
  <Paragraphs>151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</dc:creator>
  <cp:lastModifiedBy>Учитель</cp:lastModifiedBy>
  <cp:revision>22</cp:revision>
  <dcterms:created xsi:type="dcterms:W3CDTF">2017-05-29T19:16:30Z</dcterms:created>
  <dcterms:modified xsi:type="dcterms:W3CDTF">2017-05-30T09:24:33Z</dcterms:modified>
</cp:coreProperties>
</file>